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8288000" cy="10287000"/>
  <p:notesSz cx="6858000" cy="9144000"/>
  <p:embeddedFontLst>
    <p:embeddedFont>
      <p:font typeface="Avenir" charset="1" panose="020B0503020203020204"/>
      <p:regular r:id="rId35"/>
    </p:embeddedFont>
    <p:embeddedFont>
      <p:font typeface="Albra Sans" charset="1" panose="00000000000000000000"/>
      <p:regular r:id="rId36"/>
    </p:embeddedFont>
    <p:embeddedFont>
      <p:font typeface="Calibri (MS)" charset="1" panose="020F0502020204030204"/>
      <p:regular r:id="rId37"/>
    </p:embeddedFont>
    <p:embeddedFont>
      <p:font typeface="Avenir Medium" charset="1" panose="020B0603020203020204"/>
      <p:regular r:id="rId38"/>
    </p:embeddedFont>
    <p:embeddedFont>
      <p:font typeface="Avenir Bold" charset="1" panose="020B0703020203020204"/>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svg" Type="http://schemas.openxmlformats.org/officeDocument/2006/relationships/image"/><Relationship Id="rId2" Target="../media/image51.jpeg" Type="http://schemas.openxmlformats.org/officeDocument/2006/relationships/image"/><Relationship Id="rId3" Target="../media/image52.png" Type="http://schemas.openxmlformats.org/officeDocument/2006/relationships/image"/><Relationship Id="rId4" Target="../media/image53.svg" Type="http://schemas.openxmlformats.org/officeDocument/2006/relationships/image"/><Relationship Id="rId5" Target="../media/image54.png" Type="http://schemas.openxmlformats.org/officeDocument/2006/relationships/image"/><Relationship Id="rId6" Target="../media/image55.svg" Type="http://schemas.openxmlformats.org/officeDocument/2006/relationships/image"/><Relationship Id="rId7" Target="../media/image49.png" Type="http://schemas.openxmlformats.org/officeDocument/2006/relationships/image"/><Relationship Id="rId8" Target="../media/image50.svg" Type="http://schemas.openxmlformats.org/officeDocument/2006/relationships/image"/><Relationship Id="rId9" Target="../media/image4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 Id="rId3" Target="../media/image52.png" Type="http://schemas.openxmlformats.org/officeDocument/2006/relationships/image"/><Relationship Id="rId4" Target="../media/image53.svg" Type="http://schemas.openxmlformats.org/officeDocument/2006/relationships/image"/><Relationship Id="rId5" Target="../media/image54.png" Type="http://schemas.openxmlformats.org/officeDocument/2006/relationships/image"/><Relationship Id="rId6" Target="../media/image55.svg" Type="http://schemas.openxmlformats.org/officeDocument/2006/relationships/image"/><Relationship Id="rId7" Target="../media/image49.png" Type="http://schemas.openxmlformats.org/officeDocument/2006/relationships/image"/><Relationship Id="rId8" Target="../media/image50.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media/image58.png" Type="http://schemas.openxmlformats.org/officeDocument/2006/relationships/image"/><Relationship Id="rId4" Target="../media/image59.svg" Type="http://schemas.openxmlformats.org/officeDocument/2006/relationships/image"/><Relationship Id="rId5" Target="../media/image60.png" Type="http://schemas.openxmlformats.org/officeDocument/2006/relationships/image"/><Relationship Id="rId6" Target="../media/image6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png" Type="http://schemas.openxmlformats.org/officeDocument/2006/relationships/image"/><Relationship Id="rId4" Target="../media/image64.svg" Type="http://schemas.openxmlformats.org/officeDocument/2006/relationships/image"/><Relationship Id="rId5" Target="../media/image60.png" Type="http://schemas.openxmlformats.org/officeDocument/2006/relationships/image"/><Relationship Id="rId6" Target="../media/image61.svg" Type="http://schemas.openxmlformats.org/officeDocument/2006/relationships/image"/><Relationship Id="rId7" Target="../media/image58.png" Type="http://schemas.openxmlformats.org/officeDocument/2006/relationships/image"/><Relationship Id="rId8" Target="../media/image65.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jpeg" Type="http://schemas.openxmlformats.org/officeDocument/2006/relationships/image"/><Relationship Id="rId3" Target="../media/image58.png" Type="http://schemas.openxmlformats.org/officeDocument/2006/relationships/image"/><Relationship Id="rId4" Target="../media/image65.svg" Type="http://schemas.openxmlformats.org/officeDocument/2006/relationships/image"/><Relationship Id="rId5" Target="../media/image63.png" Type="http://schemas.openxmlformats.org/officeDocument/2006/relationships/image"/><Relationship Id="rId6" Target="../media/image64.svg" Type="http://schemas.openxmlformats.org/officeDocument/2006/relationships/image"/><Relationship Id="rId7" Target="../media/image60.png" Type="http://schemas.openxmlformats.org/officeDocument/2006/relationships/image"/><Relationship Id="rId8" Target="../media/image6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jpeg" Type="http://schemas.openxmlformats.org/officeDocument/2006/relationships/image"/><Relationship Id="rId3" Target="../media/image68.png" Type="http://schemas.openxmlformats.org/officeDocument/2006/relationships/image"/><Relationship Id="rId4" Target="../media/image69.svg" Type="http://schemas.openxmlformats.org/officeDocument/2006/relationships/image"/><Relationship Id="rId5" Target="../media/image70.png" Type="http://schemas.openxmlformats.org/officeDocument/2006/relationships/image"/><Relationship Id="rId6" Target="../media/image7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2.jpeg" Type="http://schemas.openxmlformats.org/officeDocument/2006/relationships/image"/><Relationship Id="rId3" Target="../media/image73.png" Type="http://schemas.openxmlformats.org/officeDocument/2006/relationships/image"/><Relationship Id="rId4" Target="../media/image74.svg" Type="http://schemas.openxmlformats.org/officeDocument/2006/relationships/image"/><Relationship Id="rId5" Target="../media/image75.png" Type="http://schemas.openxmlformats.org/officeDocument/2006/relationships/image"/><Relationship Id="rId6" Target="../media/image7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7.jpeg" Type="http://schemas.openxmlformats.org/officeDocument/2006/relationships/image"/><Relationship Id="rId3" Target="../media/image73.png" Type="http://schemas.openxmlformats.org/officeDocument/2006/relationships/image"/><Relationship Id="rId4" Target="../media/image74.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svg" Type="http://schemas.openxmlformats.org/officeDocument/2006/relationships/image"/><Relationship Id="rId4" Target="../media/image73.png" Type="http://schemas.openxmlformats.org/officeDocument/2006/relationships/image"/><Relationship Id="rId5" Target="../media/image74.svg" Type="http://schemas.openxmlformats.org/officeDocument/2006/relationships/image"/><Relationship Id="rId6" Target="../media/image80.jpeg" Type="http://schemas.openxmlformats.org/officeDocument/2006/relationships/image"/><Relationship Id="rId7" Target="../media/image8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svg" Type="http://schemas.openxmlformats.org/officeDocument/2006/relationships/image"/><Relationship Id="rId4" Target="../media/image82.png" Type="http://schemas.openxmlformats.org/officeDocument/2006/relationships/image"/><Relationship Id="rId5" Target="../media/image83.png" Type="http://schemas.openxmlformats.org/officeDocument/2006/relationships/image"/><Relationship Id="rId6" Target="../media/image8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svg" Type="http://schemas.openxmlformats.org/officeDocument/2006/relationships/image"/><Relationship Id="rId4" Target="../media/image85.jpeg" Type="http://schemas.openxmlformats.org/officeDocument/2006/relationships/image"/><Relationship Id="rId5" Target="../media/image84.png" Type="http://schemas.openxmlformats.org/officeDocument/2006/relationships/image"/><Relationship Id="rId6" Target="../media/image86.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5.jpeg" Type="http://schemas.openxmlformats.org/officeDocument/2006/relationships/image"/><Relationship Id="rId11" Target="../media/image96.jpeg" Type="http://schemas.openxmlformats.org/officeDocument/2006/relationships/image"/><Relationship Id="rId2" Target="../media/image87.png" Type="http://schemas.openxmlformats.org/officeDocument/2006/relationships/image"/><Relationship Id="rId3" Target="../media/image88.svg" Type="http://schemas.openxmlformats.org/officeDocument/2006/relationships/image"/><Relationship Id="rId4" Target="../media/image89.png" Type="http://schemas.openxmlformats.org/officeDocument/2006/relationships/image"/><Relationship Id="rId5" Target="../media/image90.png" Type="http://schemas.openxmlformats.org/officeDocument/2006/relationships/image"/><Relationship Id="rId6" Target="../media/image91.png" Type="http://schemas.openxmlformats.org/officeDocument/2006/relationships/image"/><Relationship Id="rId7" Target="../media/image92.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7.png" Type="http://schemas.openxmlformats.org/officeDocument/2006/relationships/image"/><Relationship Id="rId3" Target="../media/image98.jpeg" Type="http://schemas.openxmlformats.org/officeDocument/2006/relationships/image"/><Relationship Id="rId4" Target="../media/image99.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0.jpeg" Type="http://schemas.openxmlformats.org/officeDocument/2006/relationships/image"/><Relationship Id="rId3" Target="../media/image101.png" Type="http://schemas.openxmlformats.org/officeDocument/2006/relationships/image"/><Relationship Id="rId4" Target="../media/image10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3.png" Type="http://schemas.openxmlformats.org/officeDocument/2006/relationships/image"/><Relationship Id="rId3" Target="../media/image104.jpeg" Type="http://schemas.openxmlformats.org/officeDocument/2006/relationships/image"/><Relationship Id="rId4" Target="../media/image105.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6.jpeg" Type="http://schemas.openxmlformats.org/officeDocument/2006/relationships/image"/><Relationship Id="rId3" Target="../media/image107.jpeg" Type="http://schemas.openxmlformats.org/officeDocument/2006/relationships/image"/><Relationship Id="rId4" Target="../media/image108.jpeg" Type="http://schemas.openxmlformats.org/officeDocument/2006/relationships/image"/><Relationship Id="rId5" Target="../media/image109.jpeg" Type="http://schemas.openxmlformats.org/officeDocument/2006/relationships/image"/><Relationship Id="rId6" Target="../media/image11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1.jpeg" Type="http://schemas.openxmlformats.org/officeDocument/2006/relationships/image"/><Relationship Id="rId3" Target="../media/image112.jpeg" Type="http://schemas.openxmlformats.org/officeDocument/2006/relationships/image"/><Relationship Id="rId4" Target="../media/image113.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4.png" Type="http://schemas.openxmlformats.org/officeDocument/2006/relationships/image"/><Relationship Id="rId3" Target="../media/image115.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6.jpeg" Type="http://schemas.openxmlformats.org/officeDocument/2006/relationships/image"/><Relationship Id="rId3" Target="../media/image117.jpeg" Type="http://schemas.openxmlformats.org/officeDocument/2006/relationships/image"/><Relationship Id="rId4" Target="../media/image118.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6.jpeg" Type="http://schemas.openxmlformats.org/officeDocument/2006/relationships/image"/><Relationship Id="rId11" Target="../media/image127.png" Type="http://schemas.openxmlformats.org/officeDocument/2006/relationships/image"/><Relationship Id="rId12" Target="../media/image128.jpeg" Type="http://schemas.openxmlformats.org/officeDocument/2006/relationships/image"/><Relationship Id="rId13" Target="../media/image129.png" Type="http://schemas.openxmlformats.org/officeDocument/2006/relationships/image"/><Relationship Id="rId14" Target="../media/image130.png" Type="http://schemas.openxmlformats.org/officeDocument/2006/relationships/image"/><Relationship Id="rId15" Target="../media/image131.svg" Type="http://schemas.openxmlformats.org/officeDocument/2006/relationships/image"/><Relationship Id="rId16" Target="../media/image132.png" Type="http://schemas.openxmlformats.org/officeDocument/2006/relationships/image"/><Relationship Id="rId17" Target="../media/image133.svg" Type="http://schemas.openxmlformats.org/officeDocument/2006/relationships/image"/><Relationship Id="rId18" Target="../media/image134.png" Type="http://schemas.openxmlformats.org/officeDocument/2006/relationships/image"/><Relationship Id="rId19" Target="../media/image5.png" Type="http://schemas.openxmlformats.org/officeDocument/2006/relationships/image"/><Relationship Id="rId2" Target="../media/image119.jpeg" Type="http://schemas.openxmlformats.org/officeDocument/2006/relationships/image"/><Relationship Id="rId20" Target="../media/image135.png" Type="http://schemas.openxmlformats.org/officeDocument/2006/relationships/image"/><Relationship Id="rId21" Target="../media/image136.png" Type="http://schemas.openxmlformats.org/officeDocument/2006/relationships/image"/><Relationship Id="rId22" Target="mailto:reservation-phuket@amoragroup.com" TargetMode="External" Type="http://schemas.openxmlformats.org/officeDocument/2006/relationships/hyperlink"/><Relationship Id="rId23" Target="../media/image137.png" Type="http://schemas.openxmlformats.org/officeDocument/2006/relationships/image"/><Relationship Id="rId3" Target="../media/image120.jpeg" Type="http://schemas.openxmlformats.org/officeDocument/2006/relationships/image"/><Relationship Id="rId4" Target="../media/image121.jpeg" Type="http://schemas.openxmlformats.org/officeDocument/2006/relationships/image"/><Relationship Id="rId5" Target="../media/image122.jpeg" Type="http://schemas.openxmlformats.org/officeDocument/2006/relationships/image"/><Relationship Id="rId6" Target="../media/image123.png" Type="http://schemas.openxmlformats.org/officeDocument/2006/relationships/image"/><Relationship Id="rId7" Target="../media/image124.jpeg" Type="http://schemas.openxmlformats.org/officeDocument/2006/relationships/image"/><Relationship Id="rId8" Target="../media/image125.png" Type="http://schemas.openxmlformats.org/officeDocument/2006/relationships/image"/><Relationship Id="rId9" Target="../media/image10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jpe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21.svg" Type="http://schemas.openxmlformats.org/officeDocument/2006/relationships/image"/><Relationship Id="rId15" Target="../media/image22.png" Type="http://schemas.openxmlformats.org/officeDocument/2006/relationships/image"/><Relationship Id="rId16" Target="../media/image23.png" Type="http://schemas.openxmlformats.org/officeDocument/2006/relationships/image"/><Relationship Id="rId17" Target="../media/image24.svg" Type="http://schemas.openxmlformats.org/officeDocument/2006/relationships/image"/><Relationship Id="rId18" Target="../media/image25.svg" Type="http://schemas.openxmlformats.org/officeDocument/2006/relationships/image"/><Relationship Id="rId19" Target="../media/image26.svg" Type="http://schemas.openxmlformats.org/officeDocument/2006/relationships/image"/><Relationship Id="rId2" Target="../media/image9.png" Type="http://schemas.openxmlformats.org/officeDocument/2006/relationships/image"/><Relationship Id="rId20" Target="../media/image27.png" Type="http://schemas.openxmlformats.org/officeDocument/2006/relationships/image"/><Relationship Id="rId21" Target="../media/image28.png" Type="http://schemas.openxmlformats.org/officeDocument/2006/relationships/image"/><Relationship Id="rId22" Target="../media/image29.svg" Type="http://schemas.openxmlformats.org/officeDocument/2006/relationships/image"/><Relationship Id="rId23" Target="../media/image30.png" Type="http://schemas.openxmlformats.org/officeDocument/2006/relationships/image"/><Relationship Id="rId24" Target="../media/image31.svg" Type="http://schemas.openxmlformats.org/officeDocument/2006/relationships/image"/><Relationship Id="rId25" Target="../media/image32.png" Type="http://schemas.openxmlformats.org/officeDocument/2006/relationships/image"/><Relationship Id="rId26" Target="../media/image33.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7.png" Type="http://schemas.openxmlformats.org/officeDocument/2006/relationships/image"/><Relationship Id="rId4" Target="../media/image3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44.png" Type="http://schemas.openxmlformats.org/officeDocument/2006/relationships/image"/><Relationship Id="rId8" Target="../media/image4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47.png" Type="http://schemas.openxmlformats.org/officeDocument/2006/relationships/image"/><Relationship Id="rId4" Target="../media/image48.svg" Type="http://schemas.openxmlformats.org/officeDocument/2006/relationships/image"/><Relationship Id="rId5" Target="../media/image49.png" Type="http://schemas.openxmlformats.org/officeDocument/2006/relationships/image"/><Relationship Id="rId6" Target="../media/image5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6173416" y="8257972"/>
            <a:ext cx="5941167" cy="2000655"/>
          </a:xfrm>
          <a:custGeom>
            <a:avLst/>
            <a:gdLst/>
            <a:ahLst/>
            <a:cxnLst/>
            <a:rect r="r" b="b" t="t" l="l"/>
            <a:pathLst>
              <a:path h="2000655" w="5941167">
                <a:moveTo>
                  <a:pt x="0" y="0"/>
                </a:moveTo>
                <a:lnTo>
                  <a:pt x="5941168" y="0"/>
                </a:lnTo>
                <a:lnTo>
                  <a:pt x="5941168" y="2000656"/>
                </a:lnTo>
                <a:lnTo>
                  <a:pt x="0" y="2000656"/>
                </a:lnTo>
                <a:lnTo>
                  <a:pt x="0" y="0"/>
                </a:lnTo>
                <a:close/>
              </a:path>
            </a:pathLst>
          </a:custGeom>
          <a:blipFill>
            <a:blip r:embed="rId3"/>
            <a:stretch>
              <a:fillRect l="0" t="-35075" r="0" b="-75024"/>
            </a:stretch>
          </a:blipFill>
        </p:spPr>
      </p:sp>
      <p:sp>
        <p:nvSpPr>
          <p:cNvPr name="Freeform 4" id="4"/>
          <p:cNvSpPr/>
          <p:nvPr/>
        </p:nvSpPr>
        <p:spPr>
          <a:xfrm flipH="false" flipV="false" rot="0">
            <a:off x="6609766" y="177800"/>
            <a:ext cx="5068467" cy="2851264"/>
          </a:xfrm>
          <a:custGeom>
            <a:avLst/>
            <a:gdLst/>
            <a:ahLst/>
            <a:cxnLst/>
            <a:rect r="r" b="b" t="t" l="l"/>
            <a:pathLst>
              <a:path h="2851264" w="5068467">
                <a:moveTo>
                  <a:pt x="0" y="0"/>
                </a:moveTo>
                <a:lnTo>
                  <a:pt x="5068468" y="0"/>
                </a:lnTo>
                <a:lnTo>
                  <a:pt x="5068468" y="2851264"/>
                </a:lnTo>
                <a:lnTo>
                  <a:pt x="0" y="2851264"/>
                </a:lnTo>
                <a:lnTo>
                  <a:pt x="0" y="0"/>
                </a:lnTo>
                <a:close/>
              </a:path>
            </a:pathLst>
          </a:custGeom>
          <a:blipFill>
            <a:blip r:embed="rId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149225" y="-1078776"/>
            <a:ext cx="18437211" cy="11058219"/>
            <a:chOff x="0" y="0"/>
            <a:chExt cx="6151349" cy="3689439"/>
          </a:xfrm>
        </p:grpSpPr>
        <p:sp>
          <p:nvSpPr>
            <p:cNvPr name="Freeform 3" id="3"/>
            <p:cNvSpPr/>
            <p:nvPr/>
          </p:nvSpPr>
          <p:spPr>
            <a:xfrm flipH="false" flipV="false" rot="0">
              <a:off x="0" y="0"/>
              <a:ext cx="6151337" cy="3689477"/>
            </a:xfrm>
            <a:custGeom>
              <a:avLst/>
              <a:gdLst/>
              <a:ahLst/>
              <a:cxnLst/>
              <a:rect r="r" b="b" t="t" l="l"/>
              <a:pathLst>
                <a:path h="3689477" w="6151337">
                  <a:moveTo>
                    <a:pt x="0" y="0"/>
                  </a:moveTo>
                  <a:lnTo>
                    <a:pt x="6151337" y="0"/>
                  </a:lnTo>
                  <a:lnTo>
                    <a:pt x="6151337" y="3689477"/>
                  </a:lnTo>
                  <a:lnTo>
                    <a:pt x="0" y="3689477"/>
                  </a:lnTo>
                  <a:lnTo>
                    <a:pt x="0" y="0"/>
                  </a:lnTo>
                  <a:close/>
                </a:path>
              </a:pathLst>
            </a:custGeom>
            <a:blipFill>
              <a:blip r:embed="rId2"/>
              <a:stretch>
                <a:fillRect l="-6268" t="-25151" r="-6268" b="0"/>
              </a:stretch>
            </a:blipFill>
          </p:spPr>
        </p:sp>
      </p:grpSp>
      <p:grpSp>
        <p:nvGrpSpPr>
          <p:cNvPr name="Group 4" id="4"/>
          <p:cNvGrpSpPr/>
          <p:nvPr/>
        </p:nvGrpSpPr>
        <p:grpSpPr>
          <a:xfrm rot="0">
            <a:off x="-1859746" y="7586122"/>
            <a:ext cx="22530287" cy="3169779"/>
            <a:chOff x="0" y="0"/>
            <a:chExt cx="2926473" cy="411725"/>
          </a:xfrm>
        </p:grpSpPr>
        <p:sp>
          <p:nvSpPr>
            <p:cNvPr name="Freeform 5" id="5"/>
            <p:cNvSpPr/>
            <p:nvPr/>
          </p:nvSpPr>
          <p:spPr>
            <a:xfrm flipH="false" flipV="false" rot="0">
              <a:off x="0" y="0"/>
              <a:ext cx="2926473" cy="411725"/>
            </a:xfrm>
            <a:custGeom>
              <a:avLst/>
              <a:gdLst/>
              <a:ahLst/>
              <a:cxnLst/>
              <a:rect r="r" b="b" t="t" l="l"/>
              <a:pathLst>
                <a:path h="411725" w="2926473">
                  <a:moveTo>
                    <a:pt x="2723273" y="0"/>
                  </a:moveTo>
                  <a:cubicBezTo>
                    <a:pt x="2835497" y="0"/>
                    <a:pt x="2926473" y="92168"/>
                    <a:pt x="2926473" y="205862"/>
                  </a:cubicBezTo>
                  <a:cubicBezTo>
                    <a:pt x="2926473" y="319557"/>
                    <a:pt x="2835497" y="411725"/>
                    <a:pt x="2723273" y="411725"/>
                  </a:cubicBezTo>
                  <a:lnTo>
                    <a:pt x="203200" y="411725"/>
                  </a:lnTo>
                  <a:cubicBezTo>
                    <a:pt x="90976" y="411725"/>
                    <a:pt x="0" y="319557"/>
                    <a:pt x="0" y="205862"/>
                  </a:cubicBezTo>
                  <a:cubicBezTo>
                    <a:pt x="0" y="92168"/>
                    <a:pt x="90976" y="0"/>
                    <a:pt x="203200" y="0"/>
                  </a:cubicBezTo>
                  <a:close/>
                </a:path>
              </a:pathLst>
            </a:custGeom>
            <a:solidFill>
              <a:srgbClr val="F4F2E7"/>
            </a:solidFill>
          </p:spPr>
        </p:sp>
        <p:sp>
          <p:nvSpPr>
            <p:cNvPr name="TextBox 6" id="6"/>
            <p:cNvSpPr txBox="true"/>
            <p:nvPr/>
          </p:nvSpPr>
          <p:spPr>
            <a:xfrm>
              <a:off x="0" y="-180975"/>
              <a:ext cx="2926473" cy="592700"/>
            </a:xfrm>
            <a:prstGeom prst="rect">
              <a:avLst/>
            </a:prstGeom>
          </p:spPr>
          <p:txBody>
            <a:bodyPr anchor="ctr" rtlCol="false" tIns="50800" lIns="50800" bIns="50800" rIns="50800"/>
            <a:lstStyle/>
            <a:p>
              <a:pPr algn="ctr">
                <a:lnSpc>
                  <a:spcPts val="4474"/>
                </a:lnSpc>
              </a:pPr>
            </a:p>
          </p:txBody>
        </p:sp>
      </p:grpSp>
      <p:sp>
        <p:nvSpPr>
          <p:cNvPr name="TextBox 7" id="7"/>
          <p:cNvSpPr txBox="true"/>
          <p:nvPr/>
        </p:nvSpPr>
        <p:spPr>
          <a:xfrm rot="0">
            <a:off x="12256475" y="8451431"/>
            <a:ext cx="3997285" cy="1096261"/>
          </a:xfrm>
          <a:prstGeom prst="rect">
            <a:avLst/>
          </a:prstGeom>
        </p:spPr>
        <p:txBody>
          <a:bodyPr anchor="t" rtlCol="false" tIns="0" lIns="0" bIns="0" rIns="0">
            <a:spAutoFit/>
          </a:bodyPr>
          <a:lstStyle/>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50" Smart TV</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Tea and coffee making facilities</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Individual air conditioning</a:t>
            </a:r>
          </a:p>
        </p:txBody>
      </p:sp>
      <p:sp>
        <p:nvSpPr>
          <p:cNvPr name="TextBox 8" id="8"/>
          <p:cNvSpPr txBox="true"/>
          <p:nvPr/>
        </p:nvSpPr>
        <p:spPr>
          <a:xfrm rot="0">
            <a:off x="845329" y="7672286"/>
            <a:ext cx="7351812" cy="864870"/>
          </a:xfrm>
          <a:prstGeom prst="rect">
            <a:avLst/>
          </a:prstGeom>
        </p:spPr>
        <p:txBody>
          <a:bodyPr anchor="t" rtlCol="false" tIns="0" lIns="0" bIns="0" rIns="0">
            <a:spAutoFit/>
          </a:bodyPr>
          <a:lstStyle/>
          <a:p>
            <a:pPr algn="ctr">
              <a:lnSpc>
                <a:spcPts val="5879"/>
              </a:lnSpc>
            </a:pPr>
            <a:r>
              <a:rPr lang="en-US" sz="4199">
                <a:solidFill>
                  <a:srgbClr val="647874"/>
                </a:solidFill>
                <a:latin typeface="Albra Sans"/>
                <a:ea typeface="Albra Sans"/>
                <a:cs typeface="Albra Sans"/>
                <a:sym typeface="Albra Sans"/>
              </a:rPr>
              <a:t>AMORA </a:t>
            </a:r>
            <a:r>
              <a:rPr lang="en-US" sz="4199">
                <a:solidFill>
                  <a:srgbClr val="647874"/>
                </a:solidFill>
                <a:latin typeface="Albra Sans"/>
                <a:ea typeface="Albra Sans"/>
                <a:cs typeface="Albra Sans"/>
                <a:sym typeface="Albra Sans"/>
              </a:rPr>
              <a:t>SUPERIOR POOL SIDE </a:t>
            </a:r>
          </a:p>
        </p:txBody>
      </p:sp>
      <p:sp>
        <p:nvSpPr>
          <p:cNvPr name="TextBox 9" id="9"/>
          <p:cNvSpPr txBox="true"/>
          <p:nvPr/>
        </p:nvSpPr>
        <p:spPr>
          <a:xfrm rot="0">
            <a:off x="1028700" y="8515450"/>
            <a:ext cx="4144938" cy="1463994"/>
          </a:xfrm>
          <a:prstGeom prst="rect">
            <a:avLst/>
          </a:prstGeom>
        </p:spPr>
        <p:txBody>
          <a:bodyPr anchor="t" rtlCol="false" tIns="0" lIns="0" bIns="0" rIns="0">
            <a:spAutoFit/>
          </a:bodyPr>
          <a:lstStyle/>
          <a:p>
            <a:pPr algn="l" marL="425043" indent="-212522" lvl="1">
              <a:lnSpc>
                <a:spcPts val="2834"/>
              </a:lnSpc>
              <a:buFont typeface="Arial"/>
              <a:buChar char="•"/>
            </a:pPr>
            <a:r>
              <a:rPr lang="en-US" sz="1968">
                <a:solidFill>
                  <a:srgbClr val="000000"/>
                </a:solidFill>
                <a:latin typeface="Avenir"/>
                <a:ea typeface="Avenir"/>
                <a:cs typeface="Avenir"/>
                <a:sym typeface="Avenir"/>
              </a:rPr>
              <a:t>42</a:t>
            </a:r>
            <a:r>
              <a:rPr lang="en-US" sz="1968">
                <a:solidFill>
                  <a:srgbClr val="000000"/>
                </a:solidFill>
                <a:latin typeface="Avenir"/>
                <a:ea typeface="Avenir"/>
                <a:cs typeface="Avenir"/>
                <a:sym typeface="Avenir"/>
              </a:rPr>
              <a:t> sqm indoor &amp; Outdoor space</a:t>
            </a:r>
          </a:p>
          <a:p>
            <a:pPr algn="l" marL="425043" indent="-212522" lvl="1">
              <a:lnSpc>
                <a:spcPts val="2834"/>
              </a:lnSpc>
              <a:buFont typeface="Arial"/>
              <a:buChar char="•"/>
            </a:pPr>
            <a:r>
              <a:rPr lang="en-US" sz="1968">
                <a:solidFill>
                  <a:srgbClr val="000000"/>
                </a:solidFill>
                <a:latin typeface="Avenir"/>
                <a:ea typeface="Avenir"/>
                <a:cs typeface="Avenir"/>
                <a:sym typeface="Avenir"/>
              </a:rPr>
              <a:t>Private balcony </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Bathroom with Rainforest shower</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Bathrobes and slippers</a:t>
            </a:r>
          </a:p>
        </p:txBody>
      </p:sp>
      <p:sp>
        <p:nvSpPr>
          <p:cNvPr name="TextBox 10" id="10"/>
          <p:cNvSpPr txBox="true"/>
          <p:nvPr/>
        </p:nvSpPr>
        <p:spPr>
          <a:xfrm rot="0">
            <a:off x="8026430" y="8515450"/>
            <a:ext cx="2757666" cy="1407468"/>
          </a:xfrm>
          <a:prstGeom prst="rect">
            <a:avLst/>
          </a:prstGeom>
        </p:spPr>
        <p:txBody>
          <a:bodyPr anchor="t" rtlCol="false" tIns="0" lIns="0" bIns="0" rIns="0">
            <a:spAutoFit/>
          </a:bodyPr>
          <a:lstStyle/>
          <a:p>
            <a:pPr algn="l" marL="420620" indent="-210310" lvl="1">
              <a:lnSpc>
                <a:spcPts val="2805"/>
              </a:lnSpc>
              <a:buFont typeface="Arial"/>
              <a:buChar char="•"/>
            </a:pPr>
            <a:r>
              <a:rPr lang="en-US" sz="1948">
                <a:solidFill>
                  <a:srgbClr val="000000"/>
                </a:solidFill>
                <a:latin typeface="Avenir"/>
                <a:ea typeface="Avenir"/>
                <a:cs typeface="Avenir"/>
                <a:sym typeface="Avenir"/>
              </a:rPr>
              <a:t>Direct dial telephone</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Hair dryer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Mini-bar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Safety deposit box</a:t>
            </a:r>
          </a:p>
        </p:txBody>
      </p:sp>
      <p:sp>
        <p:nvSpPr>
          <p:cNvPr name="Freeform 11" id="11"/>
          <p:cNvSpPr/>
          <p:nvPr/>
        </p:nvSpPr>
        <p:spPr>
          <a:xfrm flipH="false" flipV="false" rot="0">
            <a:off x="15371621" y="0"/>
            <a:ext cx="2916364" cy="4150619"/>
          </a:xfrm>
          <a:custGeom>
            <a:avLst/>
            <a:gdLst/>
            <a:ahLst/>
            <a:cxnLst/>
            <a:rect r="r" b="b" t="t" l="l"/>
            <a:pathLst>
              <a:path h="4150619" w="2916364">
                <a:moveTo>
                  <a:pt x="0" y="0"/>
                </a:moveTo>
                <a:lnTo>
                  <a:pt x="2916365" y="0"/>
                </a:lnTo>
                <a:lnTo>
                  <a:pt x="2916365" y="4150619"/>
                </a:lnTo>
                <a:lnTo>
                  <a:pt x="0" y="41506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2129245" y="0"/>
            <a:ext cx="3242391" cy="4150619"/>
          </a:xfrm>
          <a:custGeom>
            <a:avLst/>
            <a:gdLst/>
            <a:ahLst/>
            <a:cxnLst/>
            <a:rect r="r" b="b" t="t" l="l"/>
            <a:pathLst>
              <a:path h="4150619" w="3242391">
                <a:moveTo>
                  <a:pt x="0" y="0"/>
                </a:moveTo>
                <a:lnTo>
                  <a:pt x="3242391" y="0"/>
                </a:lnTo>
                <a:lnTo>
                  <a:pt x="3242391" y="4150619"/>
                </a:lnTo>
                <a:lnTo>
                  <a:pt x="0" y="41506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0" y="0"/>
            <a:ext cx="7787702" cy="4150619"/>
          </a:xfrm>
          <a:custGeom>
            <a:avLst/>
            <a:gdLst/>
            <a:ahLst/>
            <a:cxnLst/>
            <a:rect r="r" b="b" t="t" l="l"/>
            <a:pathLst>
              <a:path h="4150619" w="7787702">
                <a:moveTo>
                  <a:pt x="0" y="0"/>
                </a:moveTo>
                <a:lnTo>
                  <a:pt x="7787702" y="0"/>
                </a:lnTo>
                <a:lnTo>
                  <a:pt x="7787702" y="4150619"/>
                </a:lnTo>
                <a:lnTo>
                  <a:pt x="0" y="41506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7787702" y="0"/>
            <a:ext cx="4341528" cy="4150604"/>
          </a:xfrm>
          <a:custGeom>
            <a:avLst/>
            <a:gdLst/>
            <a:ahLst/>
            <a:cxnLst/>
            <a:rect r="r" b="b" t="t" l="l"/>
            <a:pathLst>
              <a:path h="4150604" w="4341528">
                <a:moveTo>
                  <a:pt x="0" y="0"/>
                </a:moveTo>
                <a:lnTo>
                  <a:pt x="4341528" y="0"/>
                </a:lnTo>
                <a:lnTo>
                  <a:pt x="4341528" y="4150604"/>
                </a:lnTo>
                <a:lnTo>
                  <a:pt x="0" y="415060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0" y="-212815"/>
            <a:ext cx="27841350" cy="10633010"/>
            <a:chOff x="0" y="0"/>
            <a:chExt cx="17998256" cy="6873791"/>
          </a:xfrm>
        </p:grpSpPr>
        <p:sp>
          <p:nvSpPr>
            <p:cNvPr name="Freeform 3" id="3"/>
            <p:cNvSpPr/>
            <p:nvPr/>
          </p:nvSpPr>
          <p:spPr>
            <a:xfrm flipH="false" flipV="false" rot="0">
              <a:off x="0" y="0"/>
              <a:ext cx="17998256" cy="6873842"/>
            </a:xfrm>
            <a:custGeom>
              <a:avLst/>
              <a:gdLst/>
              <a:ahLst/>
              <a:cxnLst/>
              <a:rect r="r" b="b" t="t" l="l"/>
              <a:pathLst>
                <a:path h="6873842" w="17998256">
                  <a:moveTo>
                    <a:pt x="0" y="0"/>
                  </a:moveTo>
                  <a:lnTo>
                    <a:pt x="17998256" y="0"/>
                  </a:lnTo>
                  <a:lnTo>
                    <a:pt x="17998256" y="6873842"/>
                  </a:lnTo>
                  <a:lnTo>
                    <a:pt x="0" y="6873842"/>
                  </a:lnTo>
                  <a:lnTo>
                    <a:pt x="0" y="0"/>
                  </a:lnTo>
                  <a:close/>
                </a:path>
              </a:pathLst>
            </a:custGeom>
            <a:blipFill>
              <a:blip r:embed="rId2"/>
              <a:stretch>
                <a:fillRect l="-5804" t="-1" r="-5804" b="0"/>
              </a:stretch>
            </a:blipFill>
          </p:spPr>
        </p:sp>
      </p:grpSp>
      <p:grpSp>
        <p:nvGrpSpPr>
          <p:cNvPr name="Group 4" id="4"/>
          <p:cNvGrpSpPr/>
          <p:nvPr/>
        </p:nvGrpSpPr>
        <p:grpSpPr>
          <a:xfrm rot="0">
            <a:off x="-1859746" y="7733015"/>
            <a:ext cx="22530287" cy="2687179"/>
            <a:chOff x="0" y="0"/>
            <a:chExt cx="2926473" cy="349039"/>
          </a:xfrm>
        </p:grpSpPr>
        <p:sp>
          <p:nvSpPr>
            <p:cNvPr name="Freeform 5" id="5"/>
            <p:cNvSpPr/>
            <p:nvPr/>
          </p:nvSpPr>
          <p:spPr>
            <a:xfrm flipH="false" flipV="false" rot="0">
              <a:off x="0" y="0"/>
              <a:ext cx="2926473" cy="349039"/>
            </a:xfrm>
            <a:custGeom>
              <a:avLst/>
              <a:gdLst/>
              <a:ahLst/>
              <a:cxnLst/>
              <a:rect r="r" b="b" t="t" l="l"/>
              <a:pathLst>
                <a:path h="349039" w="2926473">
                  <a:moveTo>
                    <a:pt x="2723273" y="0"/>
                  </a:moveTo>
                  <a:cubicBezTo>
                    <a:pt x="2835497" y="0"/>
                    <a:pt x="2926473" y="78135"/>
                    <a:pt x="2926473" y="174520"/>
                  </a:cubicBezTo>
                  <a:cubicBezTo>
                    <a:pt x="2926473" y="270904"/>
                    <a:pt x="2835497" y="349039"/>
                    <a:pt x="2723273" y="349039"/>
                  </a:cubicBezTo>
                  <a:lnTo>
                    <a:pt x="203200" y="349039"/>
                  </a:lnTo>
                  <a:cubicBezTo>
                    <a:pt x="90976" y="349039"/>
                    <a:pt x="0" y="270904"/>
                    <a:pt x="0" y="174520"/>
                  </a:cubicBezTo>
                  <a:cubicBezTo>
                    <a:pt x="0" y="78135"/>
                    <a:pt x="90976" y="0"/>
                    <a:pt x="203200" y="0"/>
                  </a:cubicBezTo>
                  <a:close/>
                </a:path>
              </a:pathLst>
            </a:custGeom>
            <a:solidFill>
              <a:srgbClr val="F4F2E7"/>
            </a:solidFill>
          </p:spPr>
        </p:sp>
        <p:sp>
          <p:nvSpPr>
            <p:cNvPr name="TextBox 6" id="6"/>
            <p:cNvSpPr txBox="true"/>
            <p:nvPr/>
          </p:nvSpPr>
          <p:spPr>
            <a:xfrm>
              <a:off x="0" y="-180975"/>
              <a:ext cx="2926473" cy="530014"/>
            </a:xfrm>
            <a:prstGeom prst="rect">
              <a:avLst/>
            </a:prstGeom>
          </p:spPr>
          <p:txBody>
            <a:bodyPr anchor="ctr" rtlCol="false" tIns="50800" lIns="50800" bIns="50800" rIns="50800"/>
            <a:lstStyle/>
            <a:p>
              <a:pPr algn="ctr">
                <a:lnSpc>
                  <a:spcPts val="4474"/>
                </a:lnSpc>
              </a:pPr>
            </a:p>
          </p:txBody>
        </p:sp>
      </p:grpSp>
      <p:sp>
        <p:nvSpPr>
          <p:cNvPr name="TextBox 7" id="7"/>
          <p:cNvSpPr txBox="true"/>
          <p:nvPr/>
        </p:nvSpPr>
        <p:spPr>
          <a:xfrm rot="0">
            <a:off x="12256475" y="8601825"/>
            <a:ext cx="3997285" cy="1096261"/>
          </a:xfrm>
          <a:prstGeom prst="rect">
            <a:avLst/>
          </a:prstGeom>
        </p:spPr>
        <p:txBody>
          <a:bodyPr anchor="t" rtlCol="false" tIns="0" lIns="0" bIns="0" rIns="0">
            <a:spAutoFit/>
          </a:bodyPr>
          <a:lstStyle/>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50" Smart TV</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Tea and coffee making facilities</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Individual air conditioning</a:t>
            </a:r>
          </a:p>
        </p:txBody>
      </p:sp>
      <p:sp>
        <p:nvSpPr>
          <p:cNvPr name="TextBox 8" id="8"/>
          <p:cNvSpPr txBox="true"/>
          <p:nvPr/>
        </p:nvSpPr>
        <p:spPr>
          <a:xfrm rot="0">
            <a:off x="660702" y="7780198"/>
            <a:ext cx="5384267" cy="864870"/>
          </a:xfrm>
          <a:prstGeom prst="rect">
            <a:avLst/>
          </a:prstGeom>
        </p:spPr>
        <p:txBody>
          <a:bodyPr anchor="t" rtlCol="false" tIns="0" lIns="0" bIns="0" rIns="0">
            <a:spAutoFit/>
          </a:bodyPr>
          <a:lstStyle/>
          <a:p>
            <a:pPr algn="ctr">
              <a:lnSpc>
                <a:spcPts val="5879"/>
              </a:lnSpc>
            </a:pPr>
            <a:r>
              <a:rPr lang="en-US" sz="4199">
                <a:solidFill>
                  <a:srgbClr val="647874"/>
                </a:solidFill>
                <a:latin typeface="Albra Sans"/>
                <a:ea typeface="Albra Sans"/>
                <a:cs typeface="Albra Sans"/>
                <a:sym typeface="Albra Sans"/>
              </a:rPr>
              <a:t>A</a:t>
            </a:r>
            <a:r>
              <a:rPr lang="en-US" sz="4199">
                <a:solidFill>
                  <a:srgbClr val="647874"/>
                </a:solidFill>
                <a:latin typeface="Albra Sans"/>
                <a:ea typeface="Albra Sans"/>
                <a:cs typeface="Albra Sans"/>
                <a:sym typeface="Albra Sans"/>
              </a:rPr>
              <a:t>MORA OCEAN VIEW </a:t>
            </a:r>
          </a:p>
        </p:txBody>
      </p:sp>
      <p:sp>
        <p:nvSpPr>
          <p:cNvPr name="TextBox 9" id="9"/>
          <p:cNvSpPr txBox="true"/>
          <p:nvPr/>
        </p:nvSpPr>
        <p:spPr>
          <a:xfrm rot="0">
            <a:off x="1028700" y="8592300"/>
            <a:ext cx="4080197" cy="1463994"/>
          </a:xfrm>
          <a:prstGeom prst="rect">
            <a:avLst/>
          </a:prstGeom>
        </p:spPr>
        <p:txBody>
          <a:bodyPr anchor="t" rtlCol="false" tIns="0" lIns="0" bIns="0" rIns="0">
            <a:spAutoFit/>
          </a:bodyPr>
          <a:lstStyle/>
          <a:p>
            <a:pPr algn="l" marL="425043" indent="-212522" lvl="1">
              <a:lnSpc>
                <a:spcPts val="2834"/>
              </a:lnSpc>
              <a:buFont typeface="Arial"/>
              <a:buChar char="•"/>
            </a:pPr>
            <a:r>
              <a:rPr lang="en-US" sz="1968">
                <a:solidFill>
                  <a:srgbClr val="000000"/>
                </a:solidFill>
                <a:latin typeface="Avenir"/>
                <a:ea typeface="Avenir"/>
                <a:cs typeface="Avenir"/>
                <a:sym typeface="Avenir"/>
              </a:rPr>
              <a:t>32 </a:t>
            </a:r>
            <a:r>
              <a:rPr lang="en-US" sz="1968">
                <a:solidFill>
                  <a:srgbClr val="000000"/>
                </a:solidFill>
                <a:latin typeface="Avenir"/>
                <a:ea typeface="Avenir"/>
                <a:cs typeface="Avenir"/>
                <a:sym typeface="Avenir"/>
              </a:rPr>
              <a:t>sqm </a:t>
            </a:r>
            <a:r>
              <a:rPr lang="en-US" sz="1968">
                <a:solidFill>
                  <a:srgbClr val="000000"/>
                </a:solidFill>
                <a:latin typeface="Avenir"/>
                <a:ea typeface="Avenir"/>
                <a:cs typeface="Avenir"/>
                <a:sym typeface="Avenir"/>
              </a:rPr>
              <a:t>indoor &amp; Outdoor space</a:t>
            </a:r>
          </a:p>
          <a:p>
            <a:pPr algn="l" marL="425043" indent="-212522" lvl="1">
              <a:lnSpc>
                <a:spcPts val="2834"/>
              </a:lnSpc>
              <a:buFont typeface="Arial"/>
              <a:buChar char="•"/>
            </a:pPr>
            <a:r>
              <a:rPr lang="en-US" sz="1968">
                <a:solidFill>
                  <a:srgbClr val="000000"/>
                </a:solidFill>
                <a:latin typeface="Avenir"/>
                <a:ea typeface="Avenir"/>
                <a:cs typeface="Avenir"/>
                <a:sym typeface="Avenir"/>
              </a:rPr>
              <a:t>Private balcony </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Bathroom with rainforest shower</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Bathrobes and slippers</a:t>
            </a:r>
          </a:p>
        </p:txBody>
      </p:sp>
      <p:sp>
        <p:nvSpPr>
          <p:cNvPr name="TextBox 10" id="10"/>
          <p:cNvSpPr txBox="true"/>
          <p:nvPr/>
        </p:nvSpPr>
        <p:spPr>
          <a:xfrm rot="0">
            <a:off x="8026430" y="8665844"/>
            <a:ext cx="2757666" cy="1407468"/>
          </a:xfrm>
          <a:prstGeom prst="rect">
            <a:avLst/>
          </a:prstGeom>
        </p:spPr>
        <p:txBody>
          <a:bodyPr anchor="t" rtlCol="false" tIns="0" lIns="0" bIns="0" rIns="0">
            <a:spAutoFit/>
          </a:bodyPr>
          <a:lstStyle/>
          <a:p>
            <a:pPr algn="l" marL="420620" indent="-210310" lvl="1">
              <a:lnSpc>
                <a:spcPts val="2805"/>
              </a:lnSpc>
              <a:buFont typeface="Arial"/>
              <a:buChar char="•"/>
            </a:pPr>
            <a:r>
              <a:rPr lang="en-US" sz="1948">
                <a:solidFill>
                  <a:srgbClr val="000000"/>
                </a:solidFill>
                <a:latin typeface="Avenir"/>
                <a:ea typeface="Avenir"/>
                <a:cs typeface="Avenir"/>
                <a:sym typeface="Avenir"/>
              </a:rPr>
              <a:t>Direct dial telephone</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Hair dryer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Mini-bar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Safety deposit box</a:t>
            </a:r>
          </a:p>
        </p:txBody>
      </p:sp>
      <p:sp>
        <p:nvSpPr>
          <p:cNvPr name="Freeform 11" id="11"/>
          <p:cNvSpPr/>
          <p:nvPr/>
        </p:nvSpPr>
        <p:spPr>
          <a:xfrm flipH="false" flipV="false" rot="0">
            <a:off x="15371621" y="0"/>
            <a:ext cx="2916364" cy="4150619"/>
          </a:xfrm>
          <a:custGeom>
            <a:avLst/>
            <a:gdLst/>
            <a:ahLst/>
            <a:cxnLst/>
            <a:rect r="r" b="b" t="t" l="l"/>
            <a:pathLst>
              <a:path h="4150619" w="2916364">
                <a:moveTo>
                  <a:pt x="0" y="0"/>
                </a:moveTo>
                <a:lnTo>
                  <a:pt x="2916365" y="0"/>
                </a:lnTo>
                <a:lnTo>
                  <a:pt x="2916365" y="4150619"/>
                </a:lnTo>
                <a:lnTo>
                  <a:pt x="0" y="41506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2129245" y="0"/>
            <a:ext cx="3242391" cy="4150619"/>
          </a:xfrm>
          <a:custGeom>
            <a:avLst/>
            <a:gdLst/>
            <a:ahLst/>
            <a:cxnLst/>
            <a:rect r="r" b="b" t="t" l="l"/>
            <a:pathLst>
              <a:path h="4150619" w="3242391">
                <a:moveTo>
                  <a:pt x="0" y="0"/>
                </a:moveTo>
                <a:lnTo>
                  <a:pt x="3242391" y="0"/>
                </a:lnTo>
                <a:lnTo>
                  <a:pt x="3242391" y="4150619"/>
                </a:lnTo>
                <a:lnTo>
                  <a:pt x="0" y="41506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0" y="0"/>
            <a:ext cx="7787702" cy="4150604"/>
          </a:xfrm>
          <a:custGeom>
            <a:avLst/>
            <a:gdLst/>
            <a:ahLst/>
            <a:cxnLst/>
            <a:rect r="r" b="b" t="t" l="l"/>
            <a:pathLst>
              <a:path h="4150604" w="7787702">
                <a:moveTo>
                  <a:pt x="0" y="0"/>
                </a:moveTo>
                <a:lnTo>
                  <a:pt x="7787702" y="0"/>
                </a:lnTo>
                <a:lnTo>
                  <a:pt x="7787702" y="4150604"/>
                </a:lnTo>
                <a:lnTo>
                  <a:pt x="0" y="41506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4F2E7"/>
        </a:solidFill>
      </p:bgPr>
    </p:bg>
    <p:spTree>
      <p:nvGrpSpPr>
        <p:cNvPr id="1" name=""/>
        <p:cNvGrpSpPr/>
        <p:nvPr/>
      </p:nvGrpSpPr>
      <p:grpSpPr>
        <a:xfrm>
          <a:off x="0" y="0"/>
          <a:ext cx="0" cy="0"/>
          <a:chOff x="0" y="0"/>
          <a:chExt cx="0" cy="0"/>
        </a:xfrm>
      </p:grpSpPr>
      <p:grpSp>
        <p:nvGrpSpPr>
          <p:cNvPr name="Group 2" id="2"/>
          <p:cNvGrpSpPr/>
          <p:nvPr/>
        </p:nvGrpSpPr>
        <p:grpSpPr>
          <a:xfrm rot="0">
            <a:off x="0" y="-2046904"/>
            <a:ext cx="18711905" cy="10287000"/>
            <a:chOff x="0" y="0"/>
            <a:chExt cx="6748437" cy="3710000"/>
          </a:xfrm>
        </p:grpSpPr>
        <p:sp>
          <p:nvSpPr>
            <p:cNvPr name="Freeform 3" id="3"/>
            <p:cNvSpPr/>
            <p:nvPr/>
          </p:nvSpPr>
          <p:spPr>
            <a:xfrm flipH="false" flipV="false" rot="0">
              <a:off x="0" y="0"/>
              <a:ext cx="6748399" cy="3710051"/>
            </a:xfrm>
            <a:custGeom>
              <a:avLst/>
              <a:gdLst/>
              <a:ahLst/>
              <a:cxnLst/>
              <a:rect r="r" b="b" t="t" l="l"/>
              <a:pathLst>
                <a:path h="3710051" w="6748399">
                  <a:moveTo>
                    <a:pt x="0" y="0"/>
                  </a:moveTo>
                  <a:lnTo>
                    <a:pt x="6748399" y="0"/>
                  </a:lnTo>
                  <a:lnTo>
                    <a:pt x="6748399" y="3710051"/>
                  </a:lnTo>
                  <a:lnTo>
                    <a:pt x="0" y="3710051"/>
                  </a:lnTo>
                  <a:lnTo>
                    <a:pt x="0" y="0"/>
                  </a:lnTo>
                  <a:close/>
                </a:path>
              </a:pathLst>
            </a:custGeom>
            <a:blipFill>
              <a:blip r:embed="rId2"/>
              <a:stretch>
                <a:fillRect l="0" t="-1157" r="0" b="-1157"/>
              </a:stretch>
            </a:blipFill>
          </p:spPr>
        </p:sp>
      </p:grpSp>
      <p:grpSp>
        <p:nvGrpSpPr>
          <p:cNvPr name="Group 4" id="4"/>
          <p:cNvGrpSpPr/>
          <p:nvPr/>
        </p:nvGrpSpPr>
        <p:grpSpPr>
          <a:xfrm rot="0">
            <a:off x="-1909191" y="7733015"/>
            <a:ext cx="22530287" cy="2687179"/>
            <a:chOff x="0" y="0"/>
            <a:chExt cx="2926473" cy="349039"/>
          </a:xfrm>
        </p:grpSpPr>
        <p:sp>
          <p:nvSpPr>
            <p:cNvPr name="Freeform 5" id="5"/>
            <p:cNvSpPr/>
            <p:nvPr/>
          </p:nvSpPr>
          <p:spPr>
            <a:xfrm flipH="false" flipV="false" rot="0">
              <a:off x="0" y="0"/>
              <a:ext cx="2926473" cy="349039"/>
            </a:xfrm>
            <a:custGeom>
              <a:avLst/>
              <a:gdLst/>
              <a:ahLst/>
              <a:cxnLst/>
              <a:rect r="r" b="b" t="t" l="l"/>
              <a:pathLst>
                <a:path h="349039" w="2926473">
                  <a:moveTo>
                    <a:pt x="2723273" y="0"/>
                  </a:moveTo>
                  <a:cubicBezTo>
                    <a:pt x="2835497" y="0"/>
                    <a:pt x="2926473" y="78135"/>
                    <a:pt x="2926473" y="174520"/>
                  </a:cubicBezTo>
                  <a:cubicBezTo>
                    <a:pt x="2926473" y="270904"/>
                    <a:pt x="2835497" y="349039"/>
                    <a:pt x="2723273" y="349039"/>
                  </a:cubicBezTo>
                  <a:lnTo>
                    <a:pt x="203200" y="349039"/>
                  </a:lnTo>
                  <a:cubicBezTo>
                    <a:pt x="90976" y="349039"/>
                    <a:pt x="0" y="270904"/>
                    <a:pt x="0" y="174520"/>
                  </a:cubicBezTo>
                  <a:cubicBezTo>
                    <a:pt x="0" y="78135"/>
                    <a:pt x="90976" y="0"/>
                    <a:pt x="203200" y="0"/>
                  </a:cubicBezTo>
                  <a:close/>
                </a:path>
              </a:pathLst>
            </a:custGeom>
            <a:solidFill>
              <a:srgbClr val="F4F2E7"/>
            </a:solidFill>
          </p:spPr>
        </p:sp>
        <p:sp>
          <p:nvSpPr>
            <p:cNvPr name="TextBox 6" id="6"/>
            <p:cNvSpPr txBox="true"/>
            <p:nvPr/>
          </p:nvSpPr>
          <p:spPr>
            <a:xfrm>
              <a:off x="0" y="-180975"/>
              <a:ext cx="2926473" cy="530014"/>
            </a:xfrm>
            <a:prstGeom prst="rect">
              <a:avLst/>
            </a:prstGeom>
          </p:spPr>
          <p:txBody>
            <a:bodyPr anchor="ctr" rtlCol="false" tIns="50800" lIns="50800" bIns="50800" rIns="50800"/>
            <a:lstStyle/>
            <a:p>
              <a:pPr algn="ctr">
                <a:lnSpc>
                  <a:spcPts val="4474"/>
                </a:lnSpc>
              </a:pPr>
            </a:p>
          </p:txBody>
        </p:sp>
      </p:grpSp>
      <p:sp>
        <p:nvSpPr>
          <p:cNvPr name="Freeform 7" id="7"/>
          <p:cNvSpPr/>
          <p:nvPr/>
        </p:nvSpPr>
        <p:spPr>
          <a:xfrm flipH="false" flipV="false" rot="0">
            <a:off x="0" y="0"/>
            <a:ext cx="7591992" cy="4173750"/>
          </a:xfrm>
          <a:custGeom>
            <a:avLst/>
            <a:gdLst/>
            <a:ahLst/>
            <a:cxnLst/>
            <a:rect r="r" b="b" t="t" l="l"/>
            <a:pathLst>
              <a:path h="4173750" w="7591992">
                <a:moveTo>
                  <a:pt x="0" y="0"/>
                </a:moveTo>
                <a:lnTo>
                  <a:pt x="7591992" y="0"/>
                </a:lnTo>
                <a:lnTo>
                  <a:pt x="7591992" y="4173750"/>
                </a:lnTo>
                <a:lnTo>
                  <a:pt x="0" y="41737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7591992" y="0"/>
            <a:ext cx="4496362" cy="4178108"/>
          </a:xfrm>
          <a:custGeom>
            <a:avLst/>
            <a:gdLst/>
            <a:ahLst/>
            <a:cxnLst/>
            <a:rect r="r" b="b" t="t" l="l"/>
            <a:pathLst>
              <a:path h="4178108" w="4496362">
                <a:moveTo>
                  <a:pt x="0" y="0"/>
                </a:moveTo>
                <a:lnTo>
                  <a:pt x="4496362" y="0"/>
                </a:lnTo>
                <a:lnTo>
                  <a:pt x="4496362" y="4178108"/>
                </a:lnTo>
                <a:lnTo>
                  <a:pt x="0" y="41781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2256475" y="8653481"/>
            <a:ext cx="3997285" cy="1059130"/>
          </a:xfrm>
          <a:prstGeom prst="rect">
            <a:avLst/>
          </a:prstGeom>
        </p:spPr>
        <p:txBody>
          <a:bodyPr anchor="t" rtlCol="false" tIns="0" lIns="0" bIns="0" rIns="0">
            <a:spAutoFit/>
          </a:bodyPr>
          <a:lstStyle/>
          <a:p>
            <a:pPr algn="l" marL="432269" indent="-216135" lvl="1">
              <a:lnSpc>
                <a:spcPts val="2762"/>
              </a:lnSpc>
              <a:buFont typeface="Arial"/>
              <a:buChar char="•"/>
            </a:pPr>
            <a:r>
              <a:rPr lang="en-US" sz="2002" strike="noStrike" u="none">
                <a:solidFill>
                  <a:srgbClr val="000000"/>
                </a:solidFill>
                <a:latin typeface="Avenir"/>
                <a:ea typeface="Avenir"/>
                <a:cs typeface="Avenir"/>
                <a:sym typeface="Avenir"/>
              </a:rPr>
              <a:t>50" Smart TV</a:t>
            </a:r>
          </a:p>
          <a:p>
            <a:pPr algn="l" marL="432269" indent="-216135" lvl="1">
              <a:lnSpc>
                <a:spcPts val="2762"/>
              </a:lnSpc>
              <a:buFont typeface="Arial"/>
              <a:buChar char="•"/>
            </a:pPr>
            <a:r>
              <a:rPr lang="en-US" sz="2002" strike="noStrike" u="none">
                <a:solidFill>
                  <a:srgbClr val="000000"/>
                </a:solidFill>
                <a:latin typeface="Avenir"/>
                <a:ea typeface="Avenir"/>
                <a:cs typeface="Avenir"/>
                <a:sym typeface="Avenir"/>
              </a:rPr>
              <a:t>Tea and coffee making facilities</a:t>
            </a:r>
          </a:p>
          <a:p>
            <a:pPr algn="l" marL="432269" indent="-216135" lvl="1">
              <a:lnSpc>
                <a:spcPts val="2762"/>
              </a:lnSpc>
              <a:buFont typeface="Arial"/>
              <a:buChar char="•"/>
            </a:pPr>
            <a:r>
              <a:rPr lang="en-US" sz="2002" strike="noStrike" u="none">
                <a:solidFill>
                  <a:srgbClr val="000000"/>
                </a:solidFill>
                <a:latin typeface="Avenir"/>
                <a:ea typeface="Avenir"/>
                <a:cs typeface="Avenir"/>
                <a:sym typeface="Avenir"/>
              </a:rPr>
              <a:t>Individual air conditioning</a:t>
            </a:r>
          </a:p>
        </p:txBody>
      </p:sp>
      <p:sp>
        <p:nvSpPr>
          <p:cNvPr name="TextBox 10" id="10"/>
          <p:cNvSpPr txBox="true"/>
          <p:nvPr/>
        </p:nvSpPr>
        <p:spPr>
          <a:xfrm rot="0">
            <a:off x="1028700" y="7779086"/>
            <a:ext cx="3650903" cy="864870"/>
          </a:xfrm>
          <a:prstGeom prst="rect">
            <a:avLst/>
          </a:prstGeom>
        </p:spPr>
        <p:txBody>
          <a:bodyPr anchor="t" rtlCol="false" tIns="0" lIns="0" bIns="0" rIns="0">
            <a:spAutoFit/>
          </a:bodyPr>
          <a:lstStyle/>
          <a:p>
            <a:pPr algn="ctr">
              <a:lnSpc>
                <a:spcPts val="5879"/>
              </a:lnSpc>
            </a:pPr>
            <a:r>
              <a:rPr lang="en-US" sz="4199">
                <a:solidFill>
                  <a:srgbClr val="647874"/>
                </a:solidFill>
                <a:latin typeface="Albra Sans"/>
                <a:ea typeface="Albra Sans"/>
                <a:cs typeface="Albra Sans"/>
                <a:sym typeface="Albra Sans"/>
              </a:rPr>
              <a:t>DEL</a:t>
            </a:r>
            <a:r>
              <a:rPr lang="en-US" sz="4199">
                <a:solidFill>
                  <a:srgbClr val="647874"/>
                </a:solidFill>
                <a:latin typeface="Albra Sans"/>
                <a:ea typeface="Albra Sans"/>
                <a:cs typeface="Albra Sans"/>
                <a:sym typeface="Albra Sans"/>
              </a:rPr>
              <a:t>UXE ROOM</a:t>
            </a:r>
          </a:p>
        </p:txBody>
      </p:sp>
      <p:sp>
        <p:nvSpPr>
          <p:cNvPr name="TextBox 11" id="11"/>
          <p:cNvSpPr txBox="true"/>
          <p:nvPr/>
        </p:nvSpPr>
        <p:spPr>
          <a:xfrm rot="0">
            <a:off x="1028700" y="8717499"/>
            <a:ext cx="4144938" cy="1412320"/>
          </a:xfrm>
          <a:prstGeom prst="rect">
            <a:avLst/>
          </a:prstGeom>
        </p:spPr>
        <p:txBody>
          <a:bodyPr anchor="t" rtlCol="false" tIns="0" lIns="0" bIns="0" rIns="0">
            <a:spAutoFit/>
          </a:bodyPr>
          <a:lstStyle/>
          <a:p>
            <a:pPr algn="l" marL="425043" indent="-212522" lvl="1">
              <a:lnSpc>
                <a:spcPts val="2716"/>
              </a:lnSpc>
              <a:buFont typeface="Arial"/>
              <a:buChar char="•"/>
            </a:pPr>
            <a:r>
              <a:rPr lang="en-US" sz="1968">
                <a:solidFill>
                  <a:srgbClr val="000000"/>
                </a:solidFill>
                <a:latin typeface="Avenir"/>
                <a:ea typeface="Avenir"/>
                <a:cs typeface="Avenir"/>
                <a:sym typeface="Avenir"/>
              </a:rPr>
              <a:t>37 </a:t>
            </a:r>
            <a:r>
              <a:rPr lang="en-US" sz="1968">
                <a:solidFill>
                  <a:srgbClr val="000000"/>
                </a:solidFill>
                <a:latin typeface="Avenir"/>
                <a:ea typeface="Avenir"/>
                <a:cs typeface="Avenir"/>
                <a:sym typeface="Avenir"/>
              </a:rPr>
              <a:t>sqm indoor &amp; Outdoor space</a:t>
            </a:r>
          </a:p>
          <a:p>
            <a:pPr algn="l" marL="425043" indent="-212522" lvl="1">
              <a:lnSpc>
                <a:spcPts val="2716"/>
              </a:lnSpc>
              <a:buFont typeface="Arial"/>
              <a:buChar char="•"/>
            </a:pPr>
            <a:r>
              <a:rPr lang="en-US" sz="1968">
                <a:solidFill>
                  <a:srgbClr val="000000"/>
                </a:solidFill>
                <a:latin typeface="Avenir"/>
                <a:ea typeface="Avenir"/>
                <a:cs typeface="Avenir"/>
                <a:sym typeface="Avenir"/>
              </a:rPr>
              <a:t>Private balcony </a:t>
            </a:r>
          </a:p>
          <a:p>
            <a:pPr algn="l" marL="425043" indent="-212522" lvl="1">
              <a:lnSpc>
                <a:spcPts val="2716"/>
              </a:lnSpc>
              <a:buFont typeface="Arial"/>
              <a:buChar char="•"/>
            </a:pPr>
            <a:r>
              <a:rPr lang="en-US" sz="1968">
                <a:solidFill>
                  <a:srgbClr val="000000"/>
                </a:solidFill>
                <a:latin typeface="Avenir"/>
                <a:ea typeface="Avenir"/>
                <a:cs typeface="Avenir"/>
                <a:sym typeface="Avenir"/>
              </a:rPr>
              <a:t>Bathroom with Rainforest shower</a:t>
            </a:r>
          </a:p>
          <a:p>
            <a:pPr algn="l" marL="425043" indent="-212522" lvl="1">
              <a:lnSpc>
                <a:spcPts val="2716"/>
              </a:lnSpc>
              <a:buFont typeface="Arial"/>
              <a:buChar char="•"/>
            </a:pPr>
            <a:r>
              <a:rPr lang="en-US" sz="1968">
                <a:solidFill>
                  <a:srgbClr val="000000"/>
                </a:solidFill>
                <a:latin typeface="Avenir"/>
                <a:ea typeface="Avenir"/>
                <a:cs typeface="Avenir"/>
                <a:sym typeface="Avenir"/>
              </a:rPr>
              <a:t>Bathrobes and slippers</a:t>
            </a:r>
          </a:p>
        </p:txBody>
      </p:sp>
      <p:sp>
        <p:nvSpPr>
          <p:cNvPr name="TextBox 12" id="12"/>
          <p:cNvSpPr txBox="true"/>
          <p:nvPr/>
        </p:nvSpPr>
        <p:spPr>
          <a:xfrm rot="0">
            <a:off x="8026430" y="8727024"/>
            <a:ext cx="2757666" cy="1346114"/>
          </a:xfrm>
          <a:prstGeom prst="rect">
            <a:avLst/>
          </a:prstGeom>
        </p:spPr>
        <p:txBody>
          <a:bodyPr anchor="t" rtlCol="false" tIns="0" lIns="0" bIns="0" rIns="0">
            <a:spAutoFit/>
          </a:bodyPr>
          <a:lstStyle/>
          <a:p>
            <a:pPr algn="l" marL="420620" indent="-210310" lvl="1">
              <a:lnSpc>
                <a:spcPts val="2688"/>
              </a:lnSpc>
              <a:buFont typeface="Arial"/>
              <a:buChar char="•"/>
            </a:pPr>
            <a:r>
              <a:rPr lang="en-US" sz="1948">
                <a:solidFill>
                  <a:srgbClr val="000000"/>
                </a:solidFill>
                <a:latin typeface="Avenir"/>
                <a:ea typeface="Avenir"/>
                <a:cs typeface="Avenir"/>
                <a:sym typeface="Avenir"/>
              </a:rPr>
              <a:t>Direct dial telephone</a:t>
            </a:r>
          </a:p>
          <a:p>
            <a:pPr algn="l" marL="420620" indent="-210310" lvl="1">
              <a:lnSpc>
                <a:spcPts val="2688"/>
              </a:lnSpc>
              <a:buFont typeface="Arial"/>
              <a:buChar char="•"/>
            </a:pPr>
            <a:r>
              <a:rPr lang="en-US" sz="1948" strike="noStrike" u="none">
                <a:solidFill>
                  <a:srgbClr val="000000"/>
                </a:solidFill>
                <a:latin typeface="Avenir"/>
                <a:ea typeface="Avenir"/>
                <a:cs typeface="Avenir"/>
                <a:sym typeface="Avenir"/>
              </a:rPr>
              <a:t>Hair dryer</a:t>
            </a:r>
          </a:p>
          <a:p>
            <a:pPr algn="l" marL="420620" indent="-210310" lvl="1">
              <a:lnSpc>
                <a:spcPts val="2688"/>
              </a:lnSpc>
              <a:buFont typeface="Arial"/>
              <a:buChar char="•"/>
            </a:pPr>
            <a:r>
              <a:rPr lang="en-US" sz="1948" strike="noStrike" u="none">
                <a:solidFill>
                  <a:srgbClr val="000000"/>
                </a:solidFill>
                <a:latin typeface="Avenir"/>
                <a:ea typeface="Avenir"/>
                <a:cs typeface="Avenir"/>
                <a:sym typeface="Avenir"/>
              </a:rPr>
              <a:t>Mini-bar</a:t>
            </a:r>
          </a:p>
          <a:p>
            <a:pPr algn="l" marL="420620" indent="-210310" lvl="1">
              <a:lnSpc>
                <a:spcPts val="2688"/>
              </a:lnSpc>
              <a:buFont typeface="Arial"/>
              <a:buChar char="•"/>
            </a:pPr>
            <a:r>
              <a:rPr lang="en-US" sz="1948" strike="noStrike" u="none">
                <a:solidFill>
                  <a:srgbClr val="000000"/>
                </a:solidFill>
                <a:latin typeface="Avenir"/>
                <a:ea typeface="Avenir"/>
                <a:cs typeface="Avenir"/>
                <a:sym typeface="Avenir"/>
              </a:rPr>
              <a:t>Safety deposit box</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0" y="-1514188"/>
            <a:ext cx="29121153" cy="10065169"/>
            <a:chOff x="0" y="0"/>
            <a:chExt cx="10745203" cy="3713874"/>
          </a:xfrm>
        </p:grpSpPr>
        <p:sp>
          <p:nvSpPr>
            <p:cNvPr name="Freeform 3" id="3"/>
            <p:cNvSpPr/>
            <p:nvPr/>
          </p:nvSpPr>
          <p:spPr>
            <a:xfrm flipH="false" flipV="false" rot="0">
              <a:off x="0" y="0"/>
              <a:ext cx="10745216" cy="3713861"/>
            </a:xfrm>
            <a:custGeom>
              <a:avLst/>
              <a:gdLst/>
              <a:ahLst/>
              <a:cxnLst/>
              <a:rect r="r" b="b" t="t" l="l"/>
              <a:pathLst>
                <a:path h="3713861" w="10745216">
                  <a:moveTo>
                    <a:pt x="0" y="0"/>
                  </a:moveTo>
                  <a:lnTo>
                    <a:pt x="10745216" y="0"/>
                  </a:lnTo>
                  <a:lnTo>
                    <a:pt x="10745216" y="3713861"/>
                  </a:lnTo>
                  <a:lnTo>
                    <a:pt x="0" y="3713861"/>
                  </a:lnTo>
                  <a:lnTo>
                    <a:pt x="0" y="0"/>
                  </a:lnTo>
                  <a:close/>
                </a:path>
              </a:pathLst>
            </a:custGeom>
            <a:blipFill>
              <a:blip r:embed="rId2"/>
              <a:stretch>
                <a:fillRect l="0" t="0" r="0" b="0"/>
              </a:stretch>
            </a:blipFill>
          </p:spPr>
        </p:sp>
      </p:grpSp>
      <p:grpSp>
        <p:nvGrpSpPr>
          <p:cNvPr name="Group 4" id="4"/>
          <p:cNvGrpSpPr/>
          <p:nvPr/>
        </p:nvGrpSpPr>
        <p:grpSpPr>
          <a:xfrm rot="0">
            <a:off x="-1859746" y="7635310"/>
            <a:ext cx="22530287" cy="2966579"/>
            <a:chOff x="0" y="0"/>
            <a:chExt cx="2926473" cy="385331"/>
          </a:xfrm>
        </p:grpSpPr>
        <p:sp>
          <p:nvSpPr>
            <p:cNvPr name="Freeform 5" id="5"/>
            <p:cNvSpPr/>
            <p:nvPr/>
          </p:nvSpPr>
          <p:spPr>
            <a:xfrm flipH="false" flipV="false" rot="0">
              <a:off x="0" y="0"/>
              <a:ext cx="2926473" cy="385331"/>
            </a:xfrm>
            <a:custGeom>
              <a:avLst/>
              <a:gdLst/>
              <a:ahLst/>
              <a:cxnLst/>
              <a:rect r="r" b="b" t="t" l="l"/>
              <a:pathLst>
                <a:path h="385331" w="2926473">
                  <a:moveTo>
                    <a:pt x="2723273" y="0"/>
                  </a:moveTo>
                  <a:cubicBezTo>
                    <a:pt x="2835497" y="0"/>
                    <a:pt x="2926473" y="86259"/>
                    <a:pt x="2926473" y="192665"/>
                  </a:cubicBezTo>
                  <a:cubicBezTo>
                    <a:pt x="2926473" y="299072"/>
                    <a:pt x="2835497" y="385331"/>
                    <a:pt x="2723273" y="385331"/>
                  </a:cubicBezTo>
                  <a:lnTo>
                    <a:pt x="203200" y="385331"/>
                  </a:lnTo>
                  <a:cubicBezTo>
                    <a:pt x="90976" y="385331"/>
                    <a:pt x="0" y="299072"/>
                    <a:pt x="0" y="192665"/>
                  </a:cubicBezTo>
                  <a:cubicBezTo>
                    <a:pt x="0" y="86259"/>
                    <a:pt x="90976" y="0"/>
                    <a:pt x="203200" y="0"/>
                  </a:cubicBezTo>
                  <a:close/>
                </a:path>
              </a:pathLst>
            </a:custGeom>
            <a:solidFill>
              <a:srgbClr val="F4F2E7"/>
            </a:solidFill>
          </p:spPr>
        </p:sp>
        <p:sp>
          <p:nvSpPr>
            <p:cNvPr name="TextBox 6" id="6"/>
            <p:cNvSpPr txBox="true"/>
            <p:nvPr/>
          </p:nvSpPr>
          <p:spPr>
            <a:xfrm>
              <a:off x="0" y="-180975"/>
              <a:ext cx="2926473" cy="566306"/>
            </a:xfrm>
            <a:prstGeom prst="rect">
              <a:avLst/>
            </a:prstGeom>
          </p:spPr>
          <p:txBody>
            <a:bodyPr anchor="ctr" rtlCol="false" tIns="50800" lIns="50800" bIns="50800" rIns="50800"/>
            <a:lstStyle/>
            <a:p>
              <a:pPr algn="ctr">
                <a:lnSpc>
                  <a:spcPts val="4474"/>
                </a:lnSpc>
              </a:pPr>
            </a:p>
          </p:txBody>
        </p:sp>
      </p:grpSp>
      <p:sp>
        <p:nvSpPr>
          <p:cNvPr name="TextBox 7" id="7"/>
          <p:cNvSpPr txBox="true"/>
          <p:nvPr/>
        </p:nvSpPr>
        <p:spPr>
          <a:xfrm rot="0">
            <a:off x="12279699" y="8537156"/>
            <a:ext cx="3997285" cy="1096261"/>
          </a:xfrm>
          <a:prstGeom prst="rect">
            <a:avLst/>
          </a:prstGeom>
        </p:spPr>
        <p:txBody>
          <a:bodyPr anchor="t" rtlCol="false" tIns="0" lIns="0" bIns="0" rIns="0">
            <a:spAutoFit/>
          </a:bodyPr>
          <a:lstStyle/>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50" Smart TV</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Tea and coffee making facilities</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Individual air conditioning</a:t>
            </a:r>
          </a:p>
        </p:txBody>
      </p:sp>
      <p:sp>
        <p:nvSpPr>
          <p:cNvPr name="TextBox 8" id="8"/>
          <p:cNvSpPr txBox="true"/>
          <p:nvPr/>
        </p:nvSpPr>
        <p:spPr>
          <a:xfrm rot="0">
            <a:off x="1028700" y="7686110"/>
            <a:ext cx="4883534" cy="864870"/>
          </a:xfrm>
          <a:prstGeom prst="rect">
            <a:avLst/>
          </a:prstGeom>
        </p:spPr>
        <p:txBody>
          <a:bodyPr anchor="t" rtlCol="false" tIns="0" lIns="0" bIns="0" rIns="0">
            <a:spAutoFit/>
          </a:bodyPr>
          <a:lstStyle/>
          <a:p>
            <a:pPr algn="ctr">
              <a:lnSpc>
                <a:spcPts val="5879"/>
              </a:lnSpc>
            </a:pPr>
            <a:r>
              <a:rPr lang="en-US" sz="4199">
                <a:solidFill>
                  <a:srgbClr val="647874"/>
                </a:solidFill>
                <a:latin typeface="Albra Sans"/>
                <a:ea typeface="Albra Sans"/>
                <a:cs typeface="Albra Sans"/>
                <a:sym typeface="Albra Sans"/>
              </a:rPr>
              <a:t>DEL</a:t>
            </a:r>
            <a:r>
              <a:rPr lang="en-US" sz="4199">
                <a:solidFill>
                  <a:srgbClr val="647874"/>
                </a:solidFill>
                <a:latin typeface="Albra Sans"/>
                <a:ea typeface="Albra Sans"/>
                <a:cs typeface="Albra Sans"/>
                <a:sym typeface="Albra Sans"/>
              </a:rPr>
              <a:t>UXE POOL VIEW</a:t>
            </a:r>
          </a:p>
        </p:txBody>
      </p:sp>
      <p:sp>
        <p:nvSpPr>
          <p:cNvPr name="TextBox 9" id="9"/>
          <p:cNvSpPr txBox="true"/>
          <p:nvPr/>
        </p:nvSpPr>
        <p:spPr>
          <a:xfrm rot="0">
            <a:off x="1051925" y="8601175"/>
            <a:ext cx="4061110" cy="1463994"/>
          </a:xfrm>
          <a:prstGeom prst="rect">
            <a:avLst/>
          </a:prstGeom>
        </p:spPr>
        <p:txBody>
          <a:bodyPr anchor="t" rtlCol="false" tIns="0" lIns="0" bIns="0" rIns="0">
            <a:spAutoFit/>
          </a:bodyPr>
          <a:lstStyle/>
          <a:p>
            <a:pPr algn="l" marL="425043" indent="-212522" lvl="1">
              <a:lnSpc>
                <a:spcPts val="2834"/>
              </a:lnSpc>
              <a:buFont typeface="Arial"/>
              <a:buChar char="•"/>
            </a:pPr>
            <a:r>
              <a:rPr lang="en-US" sz="1968">
                <a:solidFill>
                  <a:srgbClr val="000000"/>
                </a:solidFill>
                <a:latin typeface="Avenir"/>
                <a:ea typeface="Avenir"/>
                <a:cs typeface="Avenir"/>
                <a:sym typeface="Avenir"/>
              </a:rPr>
              <a:t>41 </a:t>
            </a:r>
            <a:r>
              <a:rPr lang="en-US" sz="1968">
                <a:solidFill>
                  <a:srgbClr val="000000"/>
                </a:solidFill>
                <a:latin typeface="Avenir"/>
                <a:ea typeface="Avenir"/>
                <a:cs typeface="Avenir"/>
                <a:sym typeface="Avenir"/>
              </a:rPr>
              <a:t>sqm indoor &amp; Outdoor space</a:t>
            </a:r>
          </a:p>
          <a:p>
            <a:pPr algn="l" marL="425043" indent="-212522" lvl="1">
              <a:lnSpc>
                <a:spcPts val="2834"/>
              </a:lnSpc>
              <a:buFont typeface="Arial"/>
              <a:buChar char="•"/>
            </a:pPr>
            <a:r>
              <a:rPr lang="en-US" sz="1968">
                <a:solidFill>
                  <a:srgbClr val="000000"/>
                </a:solidFill>
                <a:latin typeface="Avenir"/>
                <a:ea typeface="Avenir"/>
                <a:cs typeface="Avenir"/>
                <a:sym typeface="Avenir"/>
              </a:rPr>
              <a:t>Private balcony</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Bathroom with bath &amp; shower</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Bathrobes and slippers</a:t>
            </a:r>
          </a:p>
        </p:txBody>
      </p:sp>
      <p:sp>
        <p:nvSpPr>
          <p:cNvPr name="TextBox 10" id="10"/>
          <p:cNvSpPr txBox="true"/>
          <p:nvPr/>
        </p:nvSpPr>
        <p:spPr>
          <a:xfrm rot="0">
            <a:off x="8049655" y="8601175"/>
            <a:ext cx="2757666" cy="1407468"/>
          </a:xfrm>
          <a:prstGeom prst="rect">
            <a:avLst/>
          </a:prstGeom>
        </p:spPr>
        <p:txBody>
          <a:bodyPr anchor="t" rtlCol="false" tIns="0" lIns="0" bIns="0" rIns="0">
            <a:spAutoFit/>
          </a:bodyPr>
          <a:lstStyle/>
          <a:p>
            <a:pPr algn="l" marL="420620" indent="-210310" lvl="1">
              <a:lnSpc>
                <a:spcPts val="2805"/>
              </a:lnSpc>
              <a:buFont typeface="Arial"/>
              <a:buChar char="•"/>
            </a:pPr>
            <a:r>
              <a:rPr lang="en-US" sz="1948">
                <a:solidFill>
                  <a:srgbClr val="000000"/>
                </a:solidFill>
                <a:latin typeface="Avenir"/>
                <a:ea typeface="Avenir"/>
                <a:cs typeface="Avenir"/>
                <a:sym typeface="Avenir"/>
              </a:rPr>
              <a:t>Direct dial telephone</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Hair dryer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Mini-bar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Safety deposit box</a:t>
            </a:r>
          </a:p>
        </p:txBody>
      </p:sp>
      <p:sp>
        <p:nvSpPr>
          <p:cNvPr name="Freeform 11" id="11"/>
          <p:cNvSpPr/>
          <p:nvPr/>
        </p:nvSpPr>
        <p:spPr>
          <a:xfrm flipH="false" flipV="false" rot="0">
            <a:off x="12027360" y="0"/>
            <a:ext cx="6260640" cy="4173750"/>
          </a:xfrm>
          <a:custGeom>
            <a:avLst/>
            <a:gdLst/>
            <a:ahLst/>
            <a:cxnLst/>
            <a:rect r="r" b="b" t="t" l="l"/>
            <a:pathLst>
              <a:path h="4173750" w="6260640">
                <a:moveTo>
                  <a:pt x="0" y="0"/>
                </a:moveTo>
                <a:lnTo>
                  <a:pt x="6260640" y="0"/>
                </a:lnTo>
                <a:lnTo>
                  <a:pt x="6260640" y="4173750"/>
                </a:lnTo>
                <a:lnTo>
                  <a:pt x="0" y="41737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7591992" y="0"/>
            <a:ext cx="4496362" cy="4178108"/>
          </a:xfrm>
          <a:custGeom>
            <a:avLst/>
            <a:gdLst/>
            <a:ahLst/>
            <a:cxnLst/>
            <a:rect r="r" b="b" t="t" l="l"/>
            <a:pathLst>
              <a:path h="4178108" w="4496362">
                <a:moveTo>
                  <a:pt x="0" y="0"/>
                </a:moveTo>
                <a:lnTo>
                  <a:pt x="4496362" y="0"/>
                </a:lnTo>
                <a:lnTo>
                  <a:pt x="4496362" y="4178108"/>
                </a:lnTo>
                <a:lnTo>
                  <a:pt x="0" y="41781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0" y="0"/>
            <a:ext cx="7591977" cy="4178094"/>
          </a:xfrm>
          <a:custGeom>
            <a:avLst/>
            <a:gdLst/>
            <a:ahLst/>
            <a:cxnLst/>
            <a:rect r="r" b="b" t="t" l="l"/>
            <a:pathLst>
              <a:path h="4178094" w="7591977">
                <a:moveTo>
                  <a:pt x="0" y="0"/>
                </a:moveTo>
                <a:lnTo>
                  <a:pt x="7591977" y="0"/>
                </a:lnTo>
                <a:lnTo>
                  <a:pt x="7591977" y="4178094"/>
                </a:lnTo>
                <a:lnTo>
                  <a:pt x="0" y="417809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18943" y="-586633"/>
            <a:ext cx="18351785" cy="11070733"/>
            <a:chOff x="0" y="0"/>
            <a:chExt cx="6156411" cy="3713861"/>
          </a:xfrm>
        </p:grpSpPr>
        <p:sp>
          <p:nvSpPr>
            <p:cNvPr name="Freeform 3" id="3"/>
            <p:cNvSpPr/>
            <p:nvPr/>
          </p:nvSpPr>
          <p:spPr>
            <a:xfrm flipH="false" flipV="false" rot="0">
              <a:off x="0" y="0"/>
              <a:ext cx="6156376" cy="3713861"/>
            </a:xfrm>
            <a:custGeom>
              <a:avLst/>
              <a:gdLst/>
              <a:ahLst/>
              <a:cxnLst/>
              <a:rect r="r" b="b" t="t" l="l"/>
              <a:pathLst>
                <a:path h="3713861" w="6156376">
                  <a:moveTo>
                    <a:pt x="0" y="0"/>
                  </a:moveTo>
                  <a:lnTo>
                    <a:pt x="6156376" y="0"/>
                  </a:lnTo>
                  <a:lnTo>
                    <a:pt x="6156376" y="3713861"/>
                  </a:lnTo>
                  <a:lnTo>
                    <a:pt x="0" y="3713861"/>
                  </a:lnTo>
                  <a:lnTo>
                    <a:pt x="0" y="0"/>
                  </a:lnTo>
                  <a:close/>
                </a:path>
              </a:pathLst>
            </a:custGeom>
            <a:blipFill>
              <a:blip r:embed="rId2"/>
              <a:stretch>
                <a:fillRect l="-13742" t="-30126" r="-7139" b="-3435"/>
              </a:stretch>
            </a:blipFill>
          </p:spPr>
        </p:sp>
      </p:grpSp>
      <p:grpSp>
        <p:nvGrpSpPr>
          <p:cNvPr name="Group 4" id="4"/>
          <p:cNvGrpSpPr/>
          <p:nvPr/>
        </p:nvGrpSpPr>
        <p:grpSpPr>
          <a:xfrm rot="0">
            <a:off x="-1859746" y="7660710"/>
            <a:ext cx="22530287" cy="2941179"/>
            <a:chOff x="0" y="0"/>
            <a:chExt cx="2926473" cy="382032"/>
          </a:xfrm>
        </p:grpSpPr>
        <p:sp>
          <p:nvSpPr>
            <p:cNvPr name="Freeform 5" id="5"/>
            <p:cNvSpPr/>
            <p:nvPr/>
          </p:nvSpPr>
          <p:spPr>
            <a:xfrm flipH="false" flipV="false" rot="0">
              <a:off x="0" y="0"/>
              <a:ext cx="2926473" cy="382032"/>
            </a:xfrm>
            <a:custGeom>
              <a:avLst/>
              <a:gdLst/>
              <a:ahLst/>
              <a:cxnLst/>
              <a:rect r="r" b="b" t="t" l="l"/>
              <a:pathLst>
                <a:path h="382032" w="2926473">
                  <a:moveTo>
                    <a:pt x="2723273" y="0"/>
                  </a:moveTo>
                  <a:cubicBezTo>
                    <a:pt x="2835497" y="0"/>
                    <a:pt x="2926473" y="85521"/>
                    <a:pt x="2926473" y="191016"/>
                  </a:cubicBezTo>
                  <a:cubicBezTo>
                    <a:pt x="2926473" y="296511"/>
                    <a:pt x="2835497" y="382032"/>
                    <a:pt x="2723273" y="382032"/>
                  </a:cubicBezTo>
                  <a:lnTo>
                    <a:pt x="203200" y="382032"/>
                  </a:lnTo>
                  <a:cubicBezTo>
                    <a:pt x="90976" y="382032"/>
                    <a:pt x="0" y="296511"/>
                    <a:pt x="0" y="191016"/>
                  </a:cubicBezTo>
                  <a:cubicBezTo>
                    <a:pt x="0" y="85521"/>
                    <a:pt x="90976" y="0"/>
                    <a:pt x="203200" y="0"/>
                  </a:cubicBezTo>
                  <a:close/>
                </a:path>
              </a:pathLst>
            </a:custGeom>
            <a:solidFill>
              <a:srgbClr val="F4F2E7"/>
            </a:solidFill>
          </p:spPr>
        </p:sp>
        <p:sp>
          <p:nvSpPr>
            <p:cNvPr name="TextBox 6" id="6"/>
            <p:cNvSpPr txBox="true"/>
            <p:nvPr/>
          </p:nvSpPr>
          <p:spPr>
            <a:xfrm>
              <a:off x="0" y="-180975"/>
              <a:ext cx="2926473" cy="563007"/>
            </a:xfrm>
            <a:prstGeom prst="rect">
              <a:avLst/>
            </a:prstGeom>
          </p:spPr>
          <p:txBody>
            <a:bodyPr anchor="ctr" rtlCol="false" tIns="50800" lIns="50800" bIns="50800" rIns="50800"/>
            <a:lstStyle/>
            <a:p>
              <a:pPr algn="ctr">
                <a:lnSpc>
                  <a:spcPts val="4474"/>
                </a:lnSpc>
              </a:pPr>
            </a:p>
          </p:txBody>
        </p:sp>
      </p:grpSp>
      <p:sp>
        <p:nvSpPr>
          <p:cNvPr name="TextBox 7" id="7"/>
          <p:cNvSpPr txBox="true"/>
          <p:nvPr/>
        </p:nvSpPr>
        <p:spPr>
          <a:xfrm rot="0">
            <a:off x="12891475" y="8666035"/>
            <a:ext cx="3997285" cy="1098804"/>
          </a:xfrm>
          <a:prstGeom prst="rect">
            <a:avLst/>
          </a:prstGeom>
        </p:spPr>
        <p:txBody>
          <a:bodyPr anchor="t" rtlCol="false" tIns="0" lIns="0" bIns="0" rIns="0">
            <a:spAutoFit/>
          </a:bodyPr>
          <a:lstStyle/>
          <a:p>
            <a:pPr algn="l" marL="432269" indent="-216135" lvl="1">
              <a:lnSpc>
                <a:spcPts val="2863"/>
              </a:lnSpc>
              <a:buFont typeface="Arial"/>
              <a:buChar char="•"/>
            </a:pPr>
            <a:r>
              <a:rPr lang="en-US" sz="2002" strike="noStrike" u="none">
                <a:solidFill>
                  <a:srgbClr val="000000"/>
                </a:solidFill>
                <a:latin typeface="Avenir"/>
                <a:ea typeface="Avenir"/>
                <a:cs typeface="Avenir"/>
                <a:sym typeface="Avenir"/>
              </a:rPr>
              <a:t>50" Smart TV</a:t>
            </a:r>
          </a:p>
          <a:p>
            <a:pPr algn="l" marL="432269" indent="-216135" lvl="1">
              <a:lnSpc>
                <a:spcPts val="2863"/>
              </a:lnSpc>
              <a:buFont typeface="Arial"/>
              <a:buChar char="•"/>
            </a:pPr>
            <a:r>
              <a:rPr lang="en-US" sz="2002" strike="noStrike" u="none">
                <a:solidFill>
                  <a:srgbClr val="000000"/>
                </a:solidFill>
                <a:latin typeface="Avenir"/>
                <a:ea typeface="Avenir"/>
                <a:cs typeface="Avenir"/>
                <a:sym typeface="Avenir"/>
              </a:rPr>
              <a:t>Tea and coffee making facilities</a:t>
            </a:r>
          </a:p>
          <a:p>
            <a:pPr algn="l" marL="432269" indent="-216135" lvl="1">
              <a:lnSpc>
                <a:spcPts val="2863"/>
              </a:lnSpc>
              <a:buFont typeface="Arial"/>
              <a:buChar char="•"/>
            </a:pPr>
            <a:r>
              <a:rPr lang="en-US" sz="2002" strike="noStrike" u="none">
                <a:solidFill>
                  <a:srgbClr val="000000"/>
                </a:solidFill>
                <a:latin typeface="Avenir"/>
                <a:ea typeface="Avenir"/>
                <a:cs typeface="Avenir"/>
                <a:sym typeface="Avenir"/>
              </a:rPr>
              <a:t>Individual air conditioning</a:t>
            </a:r>
          </a:p>
        </p:txBody>
      </p:sp>
      <p:sp>
        <p:nvSpPr>
          <p:cNvPr name="TextBox 8" id="8"/>
          <p:cNvSpPr txBox="true"/>
          <p:nvPr/>
        </p:nvSpPr>
        <p:spPr>
          <a:xfrm rot="0">
            <a:off x="874996" y="7686110"/>
            <a:ext cx="4665315" cy="864870"/>
          </a:xfrm>
          <a:prstGeom prst="rect">
            <a:avLst/>
          </a:prstGeom>
        </p:spPr>
        <p:txBody>
          <a:bodyPr anchor="t" rtlCol="false" tIns="0" lIns="0" bIns="0" rIns="0">
            <a:spAutoFit/>
          </a:bodyPr>
          <a:lstStyle/>
          <a:p>
            <a:pPr algn="ctr">
              <a:lnSpc>
                <a:spcPts val="5879"/>
              </a:lnSpc>
            </a:pPr>
            <a:r>
              <a:rPr lang="en-US" sz="4199">
                <a:solidFill>
                  <a:srgbClr val="647874"/>
                </a:solidFill>
                <a:latin typeface="Albra Sans"/>
                <a:ea typeface="Albra Sans"/>
                <a:cs typeface="Albra Sans"/>
                <a:sym typeface="Albra Sans"/>
              </a:rPr>
              <a:t>DEL</a:t>
            </a:r>
            <a:r>
              <a:rPr lang="en-US" sz="4199">
                <a:solidFill>
                  <a:srgbClr val="647874"/>
                </a:solidFill>
                <a:latin typeface="Albra Sans"/>
                <a:ea typeface="Albra Sans"/>
                <a:cs typeface="Albra Sans"/>
                <a:sym typeface="Albra Sans"/>
              </a:rPr>
              <a:t>UXE POOL SIDE</a:t>
            </a:r>
          </a:p>
        </p:txBody>
      </p:sp>
      <p:sp>
        <p:nvSpPr>
          <p:cNvPr name="TextBox 9" id="9"/>
          <p:cNvSpPr txBox="true"/>
          <p:nvPr/>
        </p:nvSpPr>
        <p:spPr>
          <a:xfrm rot="0">
            <a:off x="1028700" y="8628500"/>
            <a:ext cx="4061110" cy="1466494"/>
          </a:xfrm>
          <a:prstGeom prst="rect">
            <a:avLst/>
          </a:prstGeom>
        </p:spPr>
        <p:txBody>
          <a:bodyPr anchor="t" rtlCol="false" tIns="0" lIns="0" bIns="0" rIns="0">
            <a:spAutoFit/>
          </a:bodyPr>
          <a:lstStyle/>
          <a:p>
            <a:pPr algn="l" marL="425043" indent="-212522" lvl="1">
              <a:lnSpc>
                <a:spcPts val="2815"/>
              </a:lnSpc>
              <a:buFont typeface="Arial"/>
              <a:buChar char="•"/>
            </a:pPr>
            <a:r>
              <a:rPr lang="en-US" sz="1968">
                <a:solidFill>
                  <a:srgbClr val="000000"/>
                </a:solidFill>
                <a:latin typeface="Avenir"/>
                <a:ea typeface="Avenir"/>
                <a:cs typeface="Avenir"/>
                <a:sym typeface="Avenir"/>
              </a:rPr>
              <a:t>48 </a:t>
            </a:r>
            <a:r>
              <a:rPr lang="en-US" sz="1968">
                <a:solidFill>
                  <a:srgbClr val="000000"/>
                </a:solidFill>
                <a:latin typeface="Avenir"/>
                <a:ea typeface="Avenir"/>
                <a:cs typeface="Avenir"/>
                <a:sym typeface="Avenir"/>
              </a:rPr>
              <a:t>sqm indoor &amp; Outdoor space</a:t>
            </a:r>
          </a:p>
          <a:p>
            <a:pPr algn="l" marL="425043" indent="-212522" lvl="1">
              <a:lnSpc>
                <a:spcPts val="2815"/>
              </a:lnSpc>
              <a:buFont typeface="Arial"/>
              <a:buChar char="•"/>
            </a:pPr>
            <a:r>
              <a:rPr lang="en-US" sz="1968">
                <a:solidFill>
                  <a:srgbClr val="000000"/>
                </a:solidFill>
                <a:latin typeface="Avenir"/>
                <a:ea typeface="Avenir"/>
                <a:cs typeface="Avenir"/>
                <a:sym typeface="Avenir"/>
              </a:rPr>
              <a:t>Private balcony </a:t>
            </a:r>
          </a:p>
          <a:p>
            <a:pPr algn="l" marL="425043" indent="-212522" lvl="1">
              <a:lnSpc>
                <a:spcPts val="2815"/>
              </a:lnSpc>
              <a:buFont typeface="Arial"/>
              <a:buChar char="•"/>
            </a:pPr>
            <a:r>
              <a:rPr lang="en-US" sz="1968">
                <a:solidFill>
                  <a:srgbClr val="000000"/>
                </a:solidFill>
                <a:latin typeface="Avenir"/>
                <a:ea typeface="Avenir"/>
                <a:cs typeface="Avenir"/>
                <a:sym typeface="Avenir"/>
              </a:rPr>
              <a:t>Bathroom with bath &amp; shower</a:t>
            </a:r>
          </a:p>
          <a:p>
            <a:pPr algn="l" marL="425043" indent="-212522" lvl="1">
              <a:lnSpc>
                <a:spcPts val="2815"/>
              </a:lnSpc>
              <a:buFont typeface="Arial"/>
              <a:buChar char="•"/>
            </a:pPr>
            <a:r>
              <a:rPr lang="en-US" sz="1968">
                <a:solidFill>
                  <a:srgbClr val="000000"/>
                </a:solidFill>
                <a:latin typeface="Avenir"/>
                <a:ea typeface="Avenir"/>
                <a:cs typeface="Avenir"/>
                <a:sym typeface="Avenir"/>
              </a:rPr>
              <a:t>Bathrobes and slippers</a:t>
            </a:r>
          </a:p>
        </p:txBody>
      </p:sp>
      <p:sp>
        <p:nvSpPr>
          <p:cNvPr name="TextBox 10" id="10"/>
          <p:cNvSpPr txBox="true"/>
          <p:nvPr/>
        </p:nvSpPr>
        <p:spPr>
          <a:xfrm rot="0">
            <a:off x="8026430" y="8638025"/>
            <a:ext cx="2757666" cy="1400418"/>
          </a:xfrm>
          <a:prstGeom prst="rect">
            <a:avLst/>
          </a:prstGeom>
        </p:spPr>
        <p:txBody>
          <a:bodyPr anchor="t" rtlCol="false" tIns="0" lIns="0" bIns="0" rIns="0">
            <a:spAutoFit/>
          </a:bodyPr>
          <a:lstStyle/>
          <a:p>
            <a:pPr algn="l" marL="420620" indent="-210310" lvl="1">
              <a:lnSpc>
                <a:spcPts val="2785"/>
              </a:lnSpc>
              <a:buFont typeface="Arial"/>
              <a:buChar char="•"/>
            </a:pPr>
            <a:r>
              <a:rPr lang="en-US" sz="1948">
                <a:solidFill>
                  <a:srgbClr val="000000"/>
                </a:solidFill>
                <a:latin typeface="Avenir"/>
                <a:ea typeface="Avenir"/>
                <a:cs typeface="Avenir"/>
                <a:sym typeface="Avenir"/>
              </a:rPr>
              <a:t>Direct dial telephone</a:t>
            </a:r>
          </a:p>
          <a:p>
            <a:pPr algn="l" marL="420620" indent="-210310" lvl="1">
              <a:lnSpc>
                <a:spcPts val="2785"/>
              </a:lnSpc>
              <a:buFont typeface="Arial"/>
              <a:buChar char="•"/>
            </a:pPr>
            <a:r>
              <a:rPr lang="en-US" sz="1948" strike="noStrike" u="none">
                <a:solidFill>
                  <a:srgbClr val="000000"/>
                </a:solidFill>
                <a:latin typeface="Avenir"/>
                <a:ea typeface="Avenir"/>
                <a:cs typeface="Avenir"/>
                <a:sym typeface="Avenir"/>
              </a:rPr>
              <a:t>Hair dryer</a:t>
            </a:r>
          </a:p>
          <a:p>
            <a:pPr algn="l" marL="420620" indent="-210310" lvl="1">
              <a:lnSpc>
                <a:spcPts val="2785"/>
              </a:lnSpc>
              <a:buFont typeface="Arial"/>
              <a:buChar char="•"/>
            </a:pPr>
            <a:r>
              <a:rPr lang="en-US" sz="1948" strike="noStrike" u="none">
                <a:solidFill>
                  <a:srgbClr val="000000"/>
                </a:solidFill>
                <a:latin typeface="Avenir"/>
                <a:ea typeface="Avenir"/>
                <a:cs typeface="Avenir"/>
                <a:sym typeface="Avenir"/>
              </a:rPr>
              <a:t>Mini-bar</a:t>
            </a:r>
          </a:p>
          <a:p>
            <a:pPr algn="l" marL="420620" indent="-210310" lvl="1">
              <a:lnSpc>
                <a:spcPts val="2785"/>
              </a:lnSpc>
              <a:buFont typeface="Arial"/>
              <a:buChar char="•"/>
            </a:pPr>
            <a:r>
              <a:rPr lang="en-US" sz="1948" strike="noStrike" u="none">
                <a:solidFill>
                  <a:srgbClr val="000000"/>
                </a:solidFill>
                <a:latin typeface="Avenir"/>
                <a:ea typeface="Avenir"/>
                <a:cs typeface="Avenir"/>
                <a:sym typeface="Avenir"/>
              </a:rPr>
              <a:t>Safety deposit box</a:t>
            </a:r>
          </a:p>
        </p:txBody>
      </p:sp>
      <p:sp>
        <p:nvSpPr>
          <p:cNvPr name="Freeform 11" id="11"/>
          <p:cNvSpPr/>
          <p:nvPr/>
        </p:nvSpPr>
        <p:spPr>
          <a:xfrm flipH="false" flipV="false" rot="0">
            <a:off x="0" y="0"/>
            <a:ext cx="7591992" cy="4178094"/>
          </a:xfrm>
          <a:custGeom>
            <a:avLst/>
            <a:gdLst/>
            <a:ahLst/>
            <a:cxnLst/>
            <a:rect r="r" b="b" t="t" l="l"/>
            <a:pathLst>
              <a:path h="4178094" w="7591992">
                <a:moveTo>
                  <a:pt x="0" y="0"/>
                </a:moveTo>
                <a:lnTo>
                  <a:pt x="7591992" y="0"/>
                </a:lnTo>
                <a:lnTo>
                  <a:pt x="7591992" y="4178094"/>
                </a:lnTo>
                <a:lnTo>
                  <a:pt x="0" y="41780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2027360" y="0"/>
            <a:ext cx="6260640" cy="4173750"/>
          </a:xfrm>
          <a:custGeom>
            <a:avLst/>
            <a:gdLst/>
            <a:ahLst/>
            <a:cxnLst/>
            <a:rect r="r" b="b" t="t" l="l"/>
            <a:pathLst>
              <a:path h="4173750" w="6260640">
                <a:moveTo>
                  <a:pt x="0" y="0"/>
                </a:moveTo>
                <a:lnTo>
                  <a:pt x="6260640" y="0"/>
                </a:lnTo>
                <a:lnTo>
                  <a:pt x="6260640" y="4173750"/>
                </a:lnTo>
                <a:lnTo>
                  <a:pt x="0" y="41737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7591992" y="0"/>
            <a:ext cx="4496362" cy="4178108"/>
          </a:xfrm>
          <a:custGeom>
            <a:avLst/>
            <a:gdLst/>
            <a:ahLst/>
            <a:cxnLst/>
            <a:rect r="r" b="b" t="t" l="l"/>
            <a:pathLst>
              <a:path h="4178108" w="4496362">
                <a:moveTo>
                  <a:pt x="0" y="0"/>
                </a:moveTo>
                <a:lnTo>
                  <a:pt x="4496362" y="0"/>
                </a:lnTo>
                <a:lnTo>
                  <a:pt x="4496362" y="4178108"/>
                </a:lnTo>
                <a:lnTo>
                  <a:pt x="0" y="417810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0" y="-1854200"/>
            <a:ext cx="18288000" cy="12417177"/>
            <a:chOff x="0" y="0"/>
            <a:chExt cx="7652246" cy="5195718"/>
          </a:xfrm>
        </p:grpSpPr>
        <p:sp>
          <p:nvSpPr>
            <p:cNvPr name="Freeform 3" id="3"/>
            <p:cNvSpPr/>
            <p:nvPr/>
          </p:nvSpPr>
          <p:spPr>
            <a:xfrm flipH="false" flipV="false" rot="0">
              <a:off x="0" y="0"/>
              <a:ext cx="7652246" cy="5195769"/>
            </a:xfrm>
            <a:custGeom>
              <a:avLst/>
              <a:gdLst/>
              <a:ahLst/>
              <a:cxnLst/>
              <a:rect r="r" b="b" t="t" l="l"/>
              <a:pathLst>
                <a:path h="5195769" w="7652246">
                  <a:moveTo>
                    <a:pt x="0" y="0"/>
                  </a:moveTo>
                  <a:lnTo>
                    <a:pt x="7652246" y="0"/>
                  </a:lnTo>
                  <a:lnTo>
                    <a:pt x="7652246" y="5195769"/>
                  </a:lnTo>
                  <a:lnTo>
                    <a:pt x="0" y="5195769"/>
                  </a:lnTo>
                  <a:lnTo>
                    <a:pt x="0" y="0"/>
                  </a:lnTo>
                  <a:close/>
                </a:path>
              </a:pathLst>
            </a:custGeom>
            <a:blipFill>
              <a:blip r:embed="rId2"/>
              <a:stretch>
                <a:fillRect l="-10354" t="0" r="-10354" b="0"/>
              </a:stretch>
            </a:blipFill>
          </p:spPr>
        </p:sp>
      </p:grpSp>
      <p:grpSp>
        <p:nvGrpSpPr>
          <p:cNvPr name="Group 4" id="4"/>
          <p:cNvGrpSpPr/>
          <p:nvPr/>
        </p:nvGrpSpPr>
        <p:grpSpPr>
          <a:xfrm rot="0">
            <a:off x="-1859746" y="7474890"/>
            <a:ext cx="22530287" cy="2864979"/>
            <a:chOff x="0" y="0"/>
            <a:chExt cx="2926473" cy="372134"/>
          </a:xfrm>
        </p:grpSpPr>
        <p:sp>
          <p:nvSpPr>
            <p:cNvPr name="Freeform 5" id="5"/>
            <p:cNvSpPr/>
            <p:nvPr/>
          </p:nvSpPr>
          <p:spPr>
            <a:xfrm flipH="false" flipV="false" rot="0">
              <a:off x="0" y="0"/>
              <a:ext cx="2926473" cy="372134"/>
            </a:xfrm>
            <a:custGeom>
              <a:avLst/>
              <a:gdLst/>
              <a:ahLst/>
              <a:cxnLst/>
              <a:rect r="r" b="b" t="t" l="l"/>
              <a:pathLst>
                <a:path h="372134" w="2926473">
                  <a:moveTo>
                    <a:pt x="2723273" y="0"/>
                  </a:moveTo>
                  <a:cubicBezTo>
                    <a:pt x="2835497" y="0"/>
                    <a:pt x="2926473" y="83305"/>
                    <a:pt x="2926473" y="186067"/>
                  </a:cubicBezTo>
                  <a:cubicBezTo>
                    <a:pt x="2926473" y="288829"/>
                    <a:pt x="2835497" y="372134"/>
                    <a:pt x="2723273" y="372134"/>
                  </a:cubicBezTo>
                  <a:lnTo>
                    <a:pt x="203200" y="372134"/>
                  </a:lnTo>
                  <a:cubicBezTo>
                    <a:pt x="90976" y="372134"/>
                    <a:pt x="0" y="288829"/>
                    <a:pt x="0" y="186067"/>
                  </a:cubicBezTo>
                  <a:cubicBezTo>
                    <a:pt x="0" y="83305"/>
                    <a:pt x="90976" y="0"/>
                    <a:pt x="203200" y="0"/>
                  </a:cubicBezTo>
                  <a:close/>
                </a:path>
              </a:pathLst>
            </a:custGeom>
            <a:solidFill>
              <a:srgbClr val="F4F2E7"/>
            </a:solidFill>
          </p:spPr>
        </p:sp>
        <p:sp>
          <p:nvSpPr>
            <p:cNvPr name="TextBox 6" id="6"/>
            <p:cNvSpPr txBox="true"/>
            <p:nvPr/>
          </p:nvSpPr>
          <p:spPr>
            <a:xfrm>
              <a:off x="0" y="-180975"/>
              <a:ext cx="2926473" cy="553109"/>
            </a:xfrm>
            <a:prstGeom prst="rect">
              <a:avLst/>
            </a:prstGeom>
          </p:spPr>
          <p:txBody>
            <a:bodyPr anchor="ctr" rtlCol="false" tIns="50800" lIns="50800" bIns="50800" rIns="50800"/>
            <a:lstStyle/>
            <a:p>
              <a:pPr algn="ctr">
                <a:lnSpc>
                  <a:spcPts val="4474"/>
                </a:lnSpc>
              </a:pPr>
            </a:p>
          </p:txBody>
        </p:sp>
      </p:grpSp>
      <p:sp>
        <p:nvSpPr>
          <p:cNvPr name="TextBox 7" id="7"/>
          <p:cNvSpPr txBox="true"/>
          <p:nvPr/>
        </p:nvSpPr>
        <p:spPr>
          <a:xfrm rot="0">
            <a:off x="13262015" y="8704079"/>
            <a:ext cx="3997285" cy="1096261"/>
          </a:xfrm>
          <a:prstGeom prst="rect">
            <a:avLst/>
          </a:prstGeom>
        </p:spPr>
        <p:txBody>
          <a:bodyPr anchor="t" rtlCol="false" tIns="0" lIns="0" bIns="0" rIns="0">
            <a:spAutoFit/>
          </a:bodyPr>
          <a:lstStyle/>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50" Smart TV</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Tea and coffee making facilities</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Individual air conditioning</a:t>
            </a:r>
          </a:p>
        </p:txBody>
      </p:sp>
      <p:sp>
        <p:nvSpPr>
          <p:cNvPr name="TextBox 8" id="8"/>
          <p:cNvSpPr txBox="true"/>
          <p:nvPr/>
        </p:nvSpPr>
        <p:spPr>
          <a:xfrm rot="0">
            <a:off x="900112" y="7563155"/>
            <a:ext cx="6879878" cy="864870"/>
          </a:xfrm>
          <a:prstGeom prst="rect">
            <a:avLst/>
          </a:prstGeom>
        </p:spPr>
        <p:txBody>
          <a:bodyPr anchor="t" rtlCol="false" tIns="0" lIns="0" bIns="0" rIns="0">
            <a:spAutoFit/>
          </a:bodyPr>
          <a:lstStyle/>
          <a:p>
            <a:pPr algn="ctr">
              <a:lnSpc>
                <a:spcPts val="5879"/>
              </a:lnSpc>
            </a:pPr>
            <a:r>
              <a:rPr lang="en-US" sz="4199">
                <a:solidFill>
                  <a:srgbClr val="647874"/>
                </a:solidFill>
                <a:latin typeface="Albra Sans"/>
                <a:ea typeface="Albra Sans"/>
                <a:cs typeface="Albra Sans"/>
                <a:sym typeface="Albra Sans"/>
              </a:rPr>
              <a:t>DEL</a:t>
            </a:r>
            <a:r>
              <a:rPr lang="en-US" sz="4199">
                <a:solidFill>
                  <a:srgbClr val="647874"/>
                </a:solidFill>
                <a:latin typeface="Albra Sans"/>
                <a:ea typeface="Albra Sans"/>
                <a:cs typeface="Albra Sans"/>
                <a:sym typeface="Albra Sans"/>
              </a:rPr>
              <a:t>UXE FAMILY POOL VIEW</a:t>
            </a:r>
          </a:p>
        </p:txBody>
      </p:sp>
      <p:sp>
        <p:nvSpPr>
          <p:cNvPr name="TextBox 9" id="9"/>
          <p:cNvSpPr txBox="true"/>
          <p:nvPr/>
        </p:nvSpPr>
        <p:spPr>
          <a:xfrm rot="0">
            <a:off x="1028700" y="8515450"/>
            <a:ext cx="4061110" cy="1463994"/>
          </a:xfrm>
          <a:prstGeom prst="rect">
            <a:avLst/>
          </a:prstGeom>
        </p:spPr>
        <p:txBody>
          <a:bodyPr anchor="t" rtlCol="false" tIns="0" lIns="0" bIns="0" rIns="0">
            <a:spAutoFit/>
          </a:bodyPr>
          <a:lstStyle/>
          <a:p>
            <a:pPr algn="l" marL="425043" indent="-212522" lvl="1">
              <a:lnSpc>
                <a:spcPts val="2834"/>
              </a:lnSpc>
              <a:buFont typeface="Arial"/>
              <a:buChar char="•"/>
            </a:pPr>
            <a:r>
              <a:rPr lang="en-US" sz="1968">
                <a:solidFill>
                  <a:srgbClr val="000000"/>
                </a:solidFill>
                <a:latin typeface="Avenir"/>
                <a:ea typeface="Avenir"/>
                <a:cs typeface="Avenir"/>
                <a:sym typeface="Avenir"/>
              </a:rPr>
              <a:t>41 </a:t>
            </a:r>
            <a:r>
              <a:rPr lang="en-US" sz="1968">
                <a:solidFill>
                  <a:srgbClr val="000000"/>
                </a:solidFill>
                <a:latin typeface="Avenir"/>
                <a:ea typeface="Avenir"/>
                <a:cs typeface="Avenir"/>
                <a:sym typeface="Avenir"/>
              </a:rPr>
              <a:t>sqm indoor &amp; Outdoor space</a:t>
            </a:r>
          </a:p>
          <a:p>
            <a:pPr algn="l" marL="425043" indent="-212522" lvl="1">
              <a:lnSpc>
                <a:spcPts val="2834"/>
              </a:lnSpc>
              <a:buFont typeface="Arial"/>
              <a:buChar char="•"/>
            </a:pPr>
            <a:r>
              <a:rPr lang="en-US" sz="1968">
                <a:solidFill>
                  <a:srgbClr val="000000"/>
                </a:solidFill>
                <a:latin typeface="Avenir"/>
                <a:ea typeface="Avenir"/>
                <a:cs typeface="Avenir"/>
                <a:sym typeface="Avenir"/>
              </a:rPr>
              <a:t>Private balcony</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Bathroom with bath &amp; shower</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Bathrobes and slippers</a:t>
            </a:r>
          </a:p>
        </p:txBody>
      </p:sp>
      <p:sp>
        <p:nvSpPr>
          <p:cNvPr name="TextBox 10" id="10"/>
          <p:cNvSpPr txBox="true"/>
          <p:nvPr/>
        </p:nvSpPr>
        <p:spPr>
          <a:xfrm rot="0">
            <a:off x="8026430" y="8515450"/>
            <a:ext cx="2757666" cy="1407468"/>
          </a:xfrm>
          <a:prstGeom prst="rect">
            <a:avLst/>
          </a:prstGeom>
        </p:spPr>
        <p:txBody>
          <a:bodyPr anchor="t" rtlCol="false" tIns="0" lIns="0" bIns="0" rIns="0">
            <a:spAutoFit/>
          </a:bodyPr>
          <a:lstStyle/>
          <a:p>
            <a:pPr algn="l" marL="420620" indent="-210310" lvl="1">
              <a:lnSpc>
                <a:spcPts val="2805"/>
              </a:lnSpc>
              <a:buFont typeface="Arial"/>
              <a:buChar char="•"/>
            </a:pPr>
            <a:r>
              <a:rPr lang="en-US" sz="1948">
                <a:solidFill>
                  <a:srgbClr val="000000"/>
                </a:solidFill>
                <a:latin typeface="Avenir"/>
                <a:ea typeface="Avenir"/>
                <a:cs typeface="Avenir"/>
                <a:sym typeface="Avenir"/>
              </a:rPr>
              <a:t>Direct dial telephone</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Hair dryer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Mini-bar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Safety deposit box</a:t>
            </a:r>
          </a:p>
        </p:txBody>
      </p:sp>
      <p:sp>
        <p:nvSpPr>
          <p:cNvPr name="Freeform 11" id="11"/>
          <p:cNvSpPr/>
          <p:nvPr/>
        </p:nvSpPr>
        <p:spPr>
          <a:xfrm flipH="false" flipV="false" rot="0">
            <a:off x="0" y="0"/>
            <a:ext cx="7603586" cy="3719677"/>
          </a:xfrm>
          <a:custGeom>
            <a:avLst/>
            <a:gdLst/>
            <a:ahLst/>
            <a:cxnLst/>
            <a:rect r="r" b="b" t="t" l="l"/>
            <a:pathLst>
              <a:path h="3719677" w="7603586">
                <a:moveTo>
                  <a:pt x="0" y="0"/>
                </a:moveTo>
                <a:lnTo>
                  <a:pt x="7603586" y="0"/>
                </a:lnTo>
                <a:lnTo>
                  <a:pt x="7603586" y="3719677"/>
                </a:lnTo>
                <a:lnTo>
                  <a:pt x="0" y="371967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7603586" y="0"/>
            <a:ext cx="4054915" cy="3719677"/>
          </a:xfrm>
          <a:custGeom>
            <a:avLst/>
            <a:gdLst/>
            <a:ahLst/>
            <a:cxnLst/>
            <a:rect r="r" b="b" t="t" l="l"/>
            <a:pathLst>
              <a:path h="3719677" w="4054915">
                <a:moveTo>
                  <a:pt x="0" y="0"/>
                </a:moveTo>
                <a:lnTo>
                  <a:pt x="4054915" y="0"/>
                </a:lnTo>
                <a:lnTo>
                  <a:pt x="4054915" y="3719677"/>
                </a:lnTo>
                <a:lnTo>
                  <a:pt x="0" y="37196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431800" y="-1561970"/>
            <a:ext cx="21781075" cy="9631384"/>
            <a:chOff x="0" y="0"/>
            <a:chExt cx="8360353" cy="3696868"/>
          </a:xfrm>
        </p:grpSpPr>
        <p:sp>
          <p:nvSpPr>
            <p:cNvPr name="Freeform 3" id="3"/>
            <p:cNvSpPr/>
            <p:nvPr/>
          </p:nvSpPr>
          <p:spPr>
            <a:xfrm flipH="false" flipV="false" rot="0">
              <a:off x="0" y="0"/>
              <a:ext cx="8360404" cy="3696843"/>
            </a:xfrm>
            <a:custGeom>
              <a:avLst/>
              <a:gdLst/>
              <a:ahLst/>
              <a:cxnLst/>
              <a:rect r="r" b="b" t="t" l="l"/>
              <a:pathLst>
                <a:path h="3696843" w="8360404">
                  <a:moveTo>
                    <a:pt x="0" y="0"/>
                  </a:moveTo>
                  <a:lnTo>
                    <a:pt x="8360404" y="0"/>
                  </a:lnTo>
                  <a:lnTo>
                    <a:pt x="8360404" y="3696843"/>
                  </a:lnTo>
                  <a:lnTo>
                    <a:pt x="0" y="3696843"/>
                  </a:lnTo>
                  <a:lnTo>
                    <a:pt x="0" y="0"/>
                  </a:lnTo>
                  <a:close/>
                </a:path>
              </a:pathLst>
            </a:custGeom>
            <a:blipFill>
              <a:blip r:embed="rId2"/>
              <a:stretch>
                <a:fillRect l="0" t="-33770" r="0" b="-16956"/>
              </a:stretch>
            </a:blipFill>
          </p:spPr>
        </p:sp>
      </p:grpSp>
      <p:grpSp>
        <p:nvGrpSpPr>
          <p:cNvPr name="Group 4" id="4"/>
          <p:cNvGrpSpPr/>
          <p:nvPr/>
        </p:nvGrpSpPr>
        <p:grpSpPr>
          <a:xfrm rot="0">
            <a:off x="-1859746" y="7599821"/>
            <a:ext cx="22530287" cy="2687179"/>
            <a:chOff x="0" y="0"/>
            <a:chExt cx="2926473" cy="349039"/>
          </a:xfrm>
        </p:grpSpPr>
        <p:sp>
          <p:nvSpPr>
            <p:cNvPr name="Freeform 5" id="5"/>
            <p:cNvSpPr/>
            <p:nvPr/>
          </p:nvSpPr>
          <p:spPr>
            <a:xfrm flipH="false" flipV="false" rot="0">
              <a:off x="0" y="0"/>
              <a:ext cx="2926473" cy="349039"/>
            </a:xfrm>
            <a:custGeom>
              <a:avLst/>
              <a:gdLst/>
              <a:ahLst/>
              <a:cxnLst/>
              <a:rect r="r" b="b" t="t" l="l"/>
              <a:pathLst>
                <a:path h="349039" w="2926473">
                  <a:moveTo>
                    <a:pt x="2723273" y="0"/>
                  </a:moveTo>
                  <a:cubicBezTo>
                    <a:pt x="2835497" y="0"/>
                    <a:pt x="2926473" y="78135"/>
                    <a:pt x="2926473" y="174520"/>
                  </a:cubicBezTo>
                  <a:cubicBezTo>
                    <a:pt x="2926473" y="270904"/>
                    <a:pt x="2835497" y="349039"/>
                    <a:pt x="2723273" y="349039"/>
                  </a:cubicBezTo>
                  <a:lnTo>
                    <a:pt x="203200" y="349039"/>
                  </a:lnTo>
                  <a:cubicBezTo>
                    <a:pt x="90976" y="349039"/>
                    <a:pt x="0" y="270904"/>
                    <a:pt x="0" y="174520"/>
                  </a:cubicBezTo>
                  <a:cubicBezTo>
                    <a:pt x="0" y="78135"/>
                    <a:pt x="90976" y="0"/>
                    <a:pt x="203200" y="0"/>
                  </a:cubicBezTo>
                  <a:close/>
                </a:path>
              </a:pathLst>
            </a:custGeom>
            <a:solidFill>
              <a:srgbClr val="F4F2E7"/>
            </a:solidFill>
          </p:spPr>
        </p:sp>
        <p:sp>
          <p:nvSpPr>
            <p:cNvPr name="TextBox 6" id="6"/>
            <p:cNvSpPr txBox="true"/>
            <p:nvPr/>
          </p:nvSpPr>
          <p:spPr>
            <a:xfrm>
              <a:off x="0" y="-180975"/>
              <a:ext cx="2926473" cy="530014"/>
            </a:xfrm>
            <a:prstGeom prst="rect">
              <a:avLst/>
            </a:prstGeom>
          </p:spPr>
          <p:txBody>
            <a:bodyPr anchor="ctr" rtlCol="false" tIns="50800" lIns="50800" bIns="50800" rIns="50800"/>
            <a:lstStyle/>
            <a:p>
              <a:pPr algn="ctr">
                <a:lnSpc>
                  <a:spcPts val="4474"/>
                </a:lnSpc>
              </a:pPr>
            </a:p>
          </p:txBody>
        </p:sp>
      </p:grpSp>
      <p:sp>
        <p:nvSpPr>
          <p:cNvPr name="TextBox 7" id="7"/>
          <p:cNvSpPr txBox="true"/>
          <p:nvPr/>
        </p:nvSpPr>
        <p:spPr>
          <a:xfrm rot="0">
            <a:off x="13262015" y="8844690"/>
            <a:ext cx="3997285" cy="1096261"/>
          </a:xfrm>
          <a:prstGeom prst="rect">
            <a:avLst/>
          </a:prstGeom>
        </p:spPr>
        <p:txBody>
          <a:bodyPr anchor="t" rtlCol="false" tIns="0" lIns="0" bIns="0" rIns="0">
            <a:spAutoFit/>
          </a:bodyPr>
          <a:lstStyle/>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50" Smart TV</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Tea and coffee making facilities</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Individual air conditioning</a:t>
            </a:r>
          </a:p>
        </p:txBody>
      </p:sp>
      <p:sp>
        <p:nvSpPr>
          <p:cNvPr name="TextBox 8" id="8"/>
          <p:cNvSpPr txBox="true"/>
          <p:nvPr/>
        </p:nvSpPr>
        <p:spPr>
          <a:xfrm rot="0">
            <a:off x="844213" y="7636979"/>
            <a:ext cx="6896844" cy="864870"/>
          </a:xfrm>
          <a:prstGeom prst="rect">
            <a:avLst/>
          </a:prstGeom>
        </p:spPr>
        <p:txBody>
          <a:bodyPr anchor="t" rtlCol="false" tIns="0" lIns="0" bIns="0" rIns="0">
            <a:spAutoFit/>
          </a:bodyPr>
          <a:lstStyle/>
          <a:p>
            <a:pPr algn="ctr">
              <a:lnSpc>
                <a:spcPts val="5879"/>
              </a:lnSpc>
            </a:pPr>
            <a:r>
              <a:rPr lang="en-US" sz="4199">
                <a:solidFill>
                  <a:srgbClr val="647874"/>
                </a:solidFill>
                <a:latin typeface="Albra Sans"/>
                <a:ea typeface="Albra Sans"/>
                <a:cs typeface="Albra Sans"/>
                <a:sym typeface="Albra Sans"/>
              </a:rPr>
              <a:t>A</a:t>
            </a:r>
            <a:r>
              <a:rPr lang="en-US" sz="4199">
                <a:solidFill>
                  <a:srgbClr val="647874"/>
                </a:solidFill>
                <a:latin typeface="Albra Sans"/>
                <a:ea typeface="Albra Sans"/>
                <a:cs typeface="Albra Sans"/>
                <a:sym typeface="Albra Sans"/>
              </a:rPr>
              <a:t>MORA GRAND POOL VIEW </a:t>
            </a:r>
          </a:p>
        </p:txBody>
      </p:sp>
      <p:sp>
        <p:nvSpPr>
          <p:cNvPr name="TextBox 9" id="9"/>
          <p:cNvSpPr txBox="true"/>
          <p:nvPr/>
        </p:nvSpPr>
        <p:spPr>
          <a:xfrm rot="0">
            <a:off x="1051925" y="8533483"/>
            <a:ext cx="4871256" cy="1463994"/>
          </a:xfrm>
          <a:prstGeom prst="rect">
            <a:avLst/>
          </a:prstGeom>
        </p:spPr>
        <p:txBody>
          <a:bodyPr anchor="t" rtlCol="false" tIns="0" lIns="0" bIns="0" rIns="0">
            <a:spAutoFit/>
          </a:bodyPr>
          <a:lstStyle/>
          <a:p>
            <a:pPr algn="l" marL="425043" indent="-212522" lvl="1">
              <a:lnSpc>
                <a:spcPts val="2834"/>
              </a:lnSpc>
              <a:buFont typeface="Arial"/>
              <a:buChar char="•"/>
            </a:pPr>
            <a:r>
              <a:rPr lang="en-US" sz="1968">
                <a:solidFill>
                  <a:srgbClr val="000000"/>
                </a:solidFill>
                <a:latin typeface="Avenir"/>
                <a:ea typeface="Avenir"/>
                <a:cs typeface="Avenir"/>
                <a:sym typeface="Avenir"/>
              </a:rPr>
              <a:t>41 </a:t>
            </a:r>
            <a:r>
              <a:rPr lang="en-US" sz="1968">
                <a:solidFill>
                  <a:srgbClr val="000000"/>
                </a:solidFill>
                <a:latin typeface="Avenir"/>
                <a:ea typeface="Avenir"/>
                <a:cs typeface="Avenir"/>
                <a:sym typeface="Avenir"/>
              </a:rPr>
              <a:t>sqm indoor &amp; Outdoor space</a:t>
            </a:r>
          </a:p>
          <a:p>
            <a:pPr algn="l" marL="425043" indent="-212522" lvl="1">
              <a:lnSpc>
                <a:spcPts val="2834"/>
              </a:lnSpc>
              <a:buFont typeface="Arial"/>
              <a:buChar char="•"/>
            </a:pPr>
            <a:r>
              <a:rPr lang="en-US" sz="1968">
                <a:solidFill>
                  <a:srgbClr val="000000"/>
                </a:solidFill>
                <a:latin typeface="Avenir"/>
                <a:ea typeface="Avenir"/>
                <a:cs typeface="Avenir"/>
                <a:sym typeface="Avenir"/>
              </a:rPr>
              <a:t>Private balcony</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Bathroom with bath and walk-in shower</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Bathrobes and slippers</a:t>
            </a:r>
          </a:p>
        </p:txBody>
      </p:sp>
      <p:sp>
        <p:nvSpPr>
          <p:cNvPr name="TextBox 10" id="10"/>
          <p:cNvSpPr txBox="true"/>
          <p:nvPr/>
        </p:nvSpPr>
        <p:spPr>
          <a:xfrm rot="0">
            <a:off x="8049655" y="8533483"/>
            <a:ext cx="2757666" cy="1407468"/>
          </a:xfrm>
          <a:prstGeom prst="rect">
            <a:avLst/>
          </a:prstGeom>
        </p:spPr>
        <p:txBody>
          <a:bodyPr anchor="t" rtlCol="false" tIns="0" lIns="0" bIns="0" rIns="0">
            <a:spAutoFit/>
          </a:bodyPr>
          <a:lstStyle/>
          <a:p>
            <a:pPr algn="l" marL="420620" indent="-210310" lvl="1">
              <a:lnSpc>
                <a:spcPts val="2805"/>
              </a:lnSpc>
              <a:buFont typeface="Arial"/>
              <a:buChar char="•"/>
            </a:pPr>
            <a:r>
              <a:rPr lang="en-US" sz="1948">
                <a:solidFill>
                  <a:srgbClr val="000000"/>
                </a:solidFill>
                <a:latin typeface="Avenir"/>
                <a:ea typeface="Avenir"/>
                <a:cs typeface="Avenir"/>
                <a:sym typeface="Avenir"/>
              </a:rPr>
              <a:t>Direct dial telephone</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Hair dryer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Mini-bar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Safety deposit box</a:t>
            </a:r>
          </a:p>
        </p:txBody>
      </p:sp>
      <p:sp>
        <p:nvSpPr>
          <p:cNvPr name="Freeform 11" id="11"/>
          <p:cNvSpPr/>
          <p:nvPr/>
        </p:nvSpPr>
        <p:spPr>
          <a:xfrm flipH="false" flipV="false" rot="0">
            <a:off x="0" y="0"/>
            <a:ext cx="8135960" cy="4158977"/>
          </a:xfrm>
          <a:custGeom>
            <a:avLst/>
            <a:gdLst/>
            <a:ahLst/>
            <a:cxnLst/>
            <a:rect r="r" b="b" t="t" l="l"/>
            <a:pathLst>
              <a:path h="4158977" w="8135960">
                <a:moveTo>
                  <a:pt x="0" y="0"/>
                </a:moveTo>
                <a:lnTo>
                  <a:pt x="8135960" y="0"/>
                </a:lnTo>
                <a:lnTo>
                  <a:pt x="8135960" y="4158977"/>
                </a:lnTo>
                <a:lnTo>
                  <a:pt x="0" y="415897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2155062" y="0"/>
            <a:ext cx="6132938" cy="4144204"/>
          </a:xfrm>
          <a:custGeom>
            <a:avLst/>
            <a:gdLst/>
            <a:ahLst/>
            <a:cxnLst/>
            <a:rect r="r" b="b" t="t" l="l"/>
            <a:pathLst>
              <a:path h="4144204" w="6132938">
                <a:moveTo>
                  <a:pt x="0" y="0"/>
                </a:moveTo>
                <a:lnTo>
                  <a:pt x="6132938" y="0"/>
                </a:lnTo>
                <a:lnTo>
                  <a:pt x="6132938" y="4144204"/>
                </a:lnTo>
                <a:lnTo>
                  <a:pt x="0" y="41442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212513" y="-2935760"/>
            <a:ext cx="18849250" cy="12699328"/>
            <a:chOff x="0" y="0"/>
            <a:chExt cx="5487156" cy="3696868"/>
          </a:xfrm>
        </p:grpSpPr>
        <p:sp>
          <p:nvSpPr>
            <p:cNvPr name="Freeform 3" id="3"/>
            <p:cNvSpPr/>
            <p:nvPr/>
          </p:nvSpPr>
          <p:spPr>
            <a:xfrm flipH="false" flipV="false" rot="0">
              <a:off x="0" y="0"/>
              <a:ext cx="5487207" cy="3696843"/>
            </a:xfrm>
            <a:custGeom>
              <a:avLst/>
              <a:gdLst/>
              <a:ahLst/>
              <a:cxnLst/>
              <a:rect r="r" b="b" t="t" l="l"/>
              <a:pathLst>
                <a:path h="3696843" w="5487207">
                  <a:moveTo>
                    <a:pt x="0" y="0"/>
                  </a:moveTo>
                  <a:lnTo>
                    <a:pt x="5487207" y="0"/>
                  </a:lnTo>
                  <a:lnTo>
                    <a:pt x="5487207" y="3696843"/>
                  </a:lnTo>
                  <a:lnTo>
                    <a:pt x="0" y="3696843"/>
                  </a:lnTo>
                  <a:lnTo>
                    <a:pt x="0" y="0"/>
                  </a:lnTo>
                  <a:close/>
                </a:path>
              </a:pathLst>
            </a:custGeom>
            <a:blipFill>
              <a:blip r:embed="rId2"/>
              <a:stretch>
                <a:fillRect l="-15898" t="-9906" r="-15898" b="0"/>
              </a:stretch>
            </a:blipFill>
          </p:spPr>
        </p:sp>
      </p:grpSp>
      <p:grpSp>
        <p:nvGrpSpPr>
          <p:cNvPr name="Group 4" id="4"/>
          <p:cNvGrpSpPr/>
          <p:nvPr/>
        </p:nvGrpSpPr>
        <p:grpSpPr>
          <a:xfrm rot="0">
            <a:off x="-1916896" y="7599821"/>
            <a:ext cx="22530287" cy="2687179"/>
            <a:chOff x="0" y="0"/>
            <a:chExt cx="2926473" cy="349039"/>
          </a:xfrm>
        </p:grpSpPr>
        <p:sp>
          <p:nvSpPr>
            <p:cNvPr name="Freeform 5" id="5"/>
            <p:cNvSpPr/>
            <p:nvPr/>
          </p:nvSpPr>
          <p:spPr>
            <a:xfrm flipH="false" flipV="false" rot="0">
              <a:off x="0" y="0"/>
              <a:ext cx="2926473" cy="349039"/>
            </a:xfrm>
            <a:custGeom>
              <a:avLst/>
              <a:gdLst/>
              <a:ahLst/>
              <a:cxnLst/>
              <a:rect r="r" b="b" t="t" l="l"/>
              <a:pathLst>
                <a:path h="349039" w="2926473">
                  <a:moveTo>
                    <a:pt x="2723273" y="0"/>
                  </a:moveTo>
                  <a:cubicBezTo>
                    <a:pt x="2835497" y="0"/>
                    <a:pt x="2926473" y="78135"/>
                    <a:pt x="2926473" y="174520"/>
                  </a:cubicBezTo>
                  <a:cubicBezTo>
                    <a:pt x="2926473" y="270904"/>
                    <a:pt x="2835497" y="349039"/>
                    <a:pt x="2723273" y="349039"/>
                  </a:cubicBezTo>
                  <a:lnTo>
                    <a:pt x="203200" y="349039"/>
                  </a:lnTo>
                  <a:cubicBezTo>
                    <a:pt x="90976" y="349039"/>
                    <a:pt x="0" y="270904"/>
                    <a:pt x="0" y="174520"/>
                  </a:cubicBezTo>
                  <a:cubicBezTo>
                    <a:pt x="0" y="78135"/>
                    <a:pt x="90976" y="0"/>
                    <a:pt x="203200" y="0"/>
                  </a:cubicBezTo>
                  <a:close/>
                </a:path>
              </a:pathLst>
            </a:custGeom>
            <a:solidFill>
              <a:srgbClr val="F4F2E7"/>
            </a:solidFill>
          </p:spPr>
        </p:sp>
        <p:sp>
          <p:nvSpPr>
            <p:cNvPr name="TextBox 6" id="6"/>
            <p:cNvSpPr txBox="true"/>
            <p:nvPr/>
          </p:nvSpPr>
          <p:spPr>
            <a:xfrm>
              <a:off x="0" y="-180975"/>
              <a:ext cx="2926473" cy="530014"/>
            </a:xfrm>
            <a:prstGeom prst="rect">
              <a:avLst/>
            </a:prstGeom>
          </p:spPr>
          <p:txBody>
            <a:bodyPr anchor="ctr" rtlCol="false" tIns="50800" lIns="50800" bIns="50800" rIns="50800"/>
            <a:lstStyle/>
            <a:p>
              <a:pPr algn="ctr">
                <a:lnSpc>
                  <a:spcPts val="4474"/>
                </a:lnSpc>
              </a:pPr>
            </a:p>
          </p:txBody>
        </p:sp>
      </p:grpSp>
      <p:sp>
        <p:nvSpPr>
          <p:cNvPr name="TextBox 7" id="7"/>
          <p:cNvSpPr txBox="true"/>
          <p:nvPr/>
        </p:nvSpPr>
        <p:spPr>
          <a:xfrm rot="0">
            <a:off x="13551875" y="8667307"/>
            <a:ext cx="3997285" cy="1096261"/>
          </a:xfrm>
          <a:prstGeom prst="rect">
            <a:avLst/>
          </a:prstGeom>
        </p:spPr>
        <p:txBody>
          <a:bodyPr anchor="t" rtlCol="false" tIns="0" lIns="0" bIns="0" rIns="0">
            <a:spAutoFit/>
          </a:bodyPr>
          <a:lstStyle/>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50" Smart TV</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Tea and coffee making facilities</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Individual air conditioning</a:t>
            </a:r>
          </a:p>
        </p:txBody>
      </p:sp>
      <p:sp>
        <p:nvSpPr>
          <p:cNvPr name="TextBox 8" id="8"/>
          <p:cNvSpPr txBox="true"/>
          <p:nvPr/>
        </p:nvSpPr>
        <p:spPr>
          <a:xfrm rot="0">
            <a:off x="622300" y="7593635"/>
            <a:ext cx="6558186" cy="864870"/>
          </a:xfrm>
          <a:prstGeom prst="rect">
            <a:avLst/>
          </a:prstGeom>
        </p:spPr>
        <p:txBody>
          <a:bodyPr anchor="t" rtlCol="false" tIns="0" lIns="0" bIns="0" rIns="0">
            <a:spAutoFit/>
          </a:bodyPr>
          <a:lstStyle/>
          <a:p>
            <a:pPr algn="ctr">
              <a:lnSpc>
                <a:spcPts val="5879"/>
              </a:lnSpc>
            </a:pPr>
            <a:r>
              <a:rPr lang="en-US" sz="4199">
                <a:solidFill>
                  <a:srgbClr val="647874"/>
                </a:solidFill>
                <a:latin typeface="Albra Sans"/>
                <a:ea typeface="Albra Sans"/>
                <a:cs typeface="Albra Sans"/>
                <a:sym typeface="Albra Sans"/>
              </a:rPr>
              <a:t>A</a:t>
            </a:r>
            <a:r>
              <a:rPr lang="en-US" sz="4199">
                <a:solidFill>
                  <a:srgbClr val="647874"/>
                </a:solidFill>
                <a:latin typeface="Albra Sans"/>
                <a:ea typeface="Albra Sans"/>
                <a:cs typeface="Albra Sans"/>
                <a:sym typeface="Albra Sans"/>
              </a:rPr>
              <a:t>MORA GRAND POOL SIDE</a:t>
            </a:r>
          </a:p>
        </p:txBody>
      </p:sp>
      <p:sp>
        <p:nvSpPr>
          <p:cNvPr name="TextBox 9" id="9"/>
          <p:cNvSpPr txBox="true"/>
          <p:nvPr/>
        </p:nvSpPr>
        <p:spPr>
          <a:xfrm rot="0">
            <a:off x="1028700" y="8515450"/>
            <a:ext cx="4871256" cy="1463994"/>
          </a:xfrm>
          <a:prstGeom prst="rect">
            <a:avLst/>
          </a:prstGeom>
        </p:spPr>
        <p:txBody>
          <a:bodyPr anchor="t" rtlCol="false" tIns="0" lIns="0" bIns="0" rIns="0">
            <a:spAutoFit/>
          </a:bodyPr>
          <a:lstStyle/>
          <a:p>
            <a:pPr algn="l" marL="425043" indent="-212522" lvl="1">
              <a:lnSpc>
                <a:spcPts val="2834"/>
              </a:lnSpc>
              <a:buFont typeface="Arial"/>
              <a:buChar char="•"/>
            </a:pPr>
            <a:r>
              <a:rPr lang="en-US" sz="1968">
                <a:solidFill>
                  <a:srgbClr val="000000"/>
                </a:solidFill>
                <a:latin typeface="Avenir"/>
                <a:ea typeface="Avenir"/>
                <a:cs typeface="Avenir"/>
                <a:sym typeface="Avenir"/>
              </a:rPr>
              <a:t>51 </a:t>
            </a:r>
            <a:r>
              <a:rPr lang="en-US" sz="1968">
                <a:solidFill>
                  <a:srgbClr val="000000"/>
                </a:solidFill>
                <a:latin typeface="Avenir"/>
                <a:ea typeface="Avenir"/>
                <a:cs typeface="Avenir"/>
                <a:sym typeface="Avenir"/>
              </a:rPr>
              <a:t>sqm indoor &amp; Outdoor space</a:t>
            </a:r>
          </a:p>
          <a:p>
            <a:pPr algn="l" marL="425043" indent="-212522" lvl="1">
              <a:lnSpc>
                <a:spcPts val="2834"/>
              </a:lnSpc>
              <a:buFont typeface="Arial"/>
              <a:buChar char="•"/>
            </a:pPr>
            <a:r>
              <a:rPr lang="en-US" sz="1968">
                <a:solidFill>
                  <a:srgbClr val="000000"/>
                </a:solidFill>
                <a:latin typeface="Avenir"/>
                <a:ea typeface="Avenir"/>
                <a:cs typeface="Avenir"/>
                <a:sym typeface="Avenir"/>
              </a:rPr>
              <a:t>Private balcony </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Bathroom with bath and walk-in shower</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Bathrobes and slippers</a:t>
            </a:r>
          </a:p>
        </p:txBody>
      </p:sp>
      <p:sp>
        <p:nvSpPr>
          <p:cNvPr name="TextBox 10" id="10"/>
          <p:cNvSpPr txBox="true"/>
          <p:nvPr/>
        </p:nvSpPr>
        <p:spPr>
          <a:xfrm rot="0">
            <a:off x="7969280" y="8515450"/>
            <a:ext cx="2757666" cy="1407468"/>
          </a:xfrm>
          <a:prstGeom prst="rect">
            <a:avLst/>
          </a:prstGeom>
        </p:spPr>
        <p:txBody>
          <a:bodyPr anchor="t" rtlCol="false" tIns="0" lIns="0" bIns="0" rIns="0">
            <a:spAutoFit/>
          </a:bodyPr>
          <a:lstStyle/>
          <a:p>
            <a:pPr algn="l" marL="420620" indent="-210310" lvl="1">
              <a:lnSpc>
                <a:spcPts val="2805"/>
              </a:lnSpc>
              <a:buFont typeface="Arial"/>
              <a:buChar char="•"/>
            </a:pPr>
            <a:r>
              <a:rPr lang="en-US" sz="1948">
                <a:solidFill>
                  <a:srgbClr val="000000"/>
                </a:solidFill>
                <a:latin typeface="Avenir"/>
                <a:ea typeface="Avenir"/>
                <a:cs typeface="Avenir"/>
                <a:sym typeface="Avenir"/>
              </a:rPr>
              <a:t>Direct dial telephone</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Hair dryer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Mini-bar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Safety deposit box</a:t>
            </a:r>
          </a:p>
        </p:txBody>
      </p:sp>
      <p:sp>
        <p:nvSpPr>
          <p:cNvPr name="Freeform 11" id="11"/>
          <p:cNvSpPr/>
          <p:nvPr/>
        </p:nvSpPr>
        <p:spPr>
          <a:xfrm flipH="false" flipV="false" rot="0">
            <a:off x="0" y="0"/>
            <a:ext cx="8135960" cy="4158977"/>
          </a:xfrm>
          <a:custGeom>
            <a:avLst/>
            <a:gdLst/>
            <a:ahLst/>
            <a:cxnLst/>
            <a:rect r="r" b="b" t="t" l="l"/>
            <a:pathLst>
              <a:path h="4158977" w="8135960">
                <a:moveTo>
                  <a:pt x="0" y="0"/>
                </a:moveTo>
                <a:lnTo>
                  <a:pt x="8135960" y="0"/>
                </a:lnTo>
                <a:lnTo>
                  <a:pt x="8135960" y="4158977"/>
                </a:lnTo>
                <a:lnTo>
                  <a:pt x="0" y="415897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1952583" y="7334555"/>
            <a:ext cx="22530287" cy="2687179"/>
            <a:chOff x="0" y="0"/>
            <a:chExt cx="2926473" cy="349039"/>
          </a:xfrm>
        </p:grpSpPr>
        <p:sp>
          <p:nvSpPr>
            <p:cNvPr name="Freeform 3" id="3"/>
            <p:cNvSpPr/>
            <p:nvPr/>
          </p:nvSpPr>
          <p:spPr>
            <a:xfrm flipH="false" flipV="false" rot="0">
              <a:off x="0" y="0"/>
              <a:ext cx="2926473" cy="349039"/>
            </a:xfrm>
            <a:custGeom>
              <a:avLst/>
              <a:gdLst/>
              <a:ahLst/>
              <a:cxnLst/>
              <a:rect r="r" b="b" t="t" l="l"/>
              <a:pathLst>
                <a:path h="349039" w="2926473">
                  <a:moveTo>
                    <a:pt x="2723273" y="0"/>
                  </a:moveTo>
                  <a:cubicBezTo>
                    <a:pt x="2835497" y="0"/>
                    <a:pt x="2926473" y="78135"/>
                    <a:pt x="2926473" y="174520"/>
                  </a:cubicBezTo>
                  <a:cubicBezTo>
                    <a:pt x="2926473" y="270904"/>
                    <a:pt x="2835497" y="349039"/>
                    <a:pt x="2723273" y="349039"/>
                  </a:cubicBezTo>
                  <a:lnTo>
                    <a:pt x="203200" y="349039"/>
                  </a:lnTo>
                  <a:cubicBezTo>
                    <a:pt x="90976" y="349039"/>
                    <a:pt x="0" y="270904"/>
                    <a:pt x="0" y="174520"/>
                  </a:cubicBezTo>
                  <a:cubicBezTo>
                    <a:pt x="0" y="78135"/>
                    <a:pt x="90976" y="0"/>
                    <a:pt x="203200" y="0"/>
                  </a:cubicBezTo>
                  <a:close/>
                </a:path>
              </a:pathLst>
            </a:custGeom>
            <a:solidFill>
              <a:srgbClr val="E7E3D0">
                <a:alpha val="45882"/>
              </a:srgbClr>
            </a:solidFill>
          </p:spPr>
        </p:sp>
        <p:sp>
          <p:nvSpPr>
            <p:cNvPr name="TextBox 4" id="4"/>
            <p:cNvSpPr txBox="true"/>
            <p:nvPr/>
          </p:nvSpPr>
          <p:spPr>
            <a:xfrm>
              <a:off x="0" y="-180975"/>
              <a:ext cx="2926473" cy="530014"/>
            </a:xfrm>
            <a:prstGeom prst="rect">
              <a:avLst/>
            </a:prstGeom>
          </p:spPr>
          <p:txBody>
            <a:bodyPr anchor="ctr" rtlCol="false" tIns="50800" lIns="50800" bIns="50800" rIns="50800"/>
            <a:lstStyle/>
            <a:p>
              <a:pPr algn="ctr">
                <a:lnSpc>
                  <a:spcPts val="4474"/>
                </a:lnSpc>
              </a:pPr>
            </a:p>
          </p:txBody>
        </p:sp>
      </p:grpSp>
      <p:sp>
        <p:nvSpPr>
          <p:cNvPr name="TextBox 5" id="5"/>
          <p:cNvSpPr txBox="true"/>
          <p:nvPr/>
        </p:nvSpPr>
        <p:spPr>
          <a:xfrm rot="0">
            <a:off x="1028700" y="5965888"/>
            <a:ext cx="16184151" cy="676275"/>
          </a:xfrm>
          <a:prstGeom prst="rect">
            <a:avLst/>
          </a:prstGeom>
        </p:spPr>
        <p:txBody>
          <a:bodyPr anchor="t" rtlCol="false" tIns="0" lIns="0" bIns="0" rIns="0">
            <a:spAutoFit/>
          </a:bodyPr>
          <a:lstStyle/>
          <a:p>
            <a:pPr algn="ctr">
              <a:lnSpc>
                <a:spcPts val="2520"/>
              </a:lnSpc>
            </a:pPr>
            <a:r>
              <a:rPr lang="en-US" sz="2100">
                <a:solidFill>
                  <a:srgbClr val="000000"/>
                </a:solidFill>
                <a:latin typeface="Avenir"/>
                <a:ea typeface="Avenir"/>
                <a:cs typeface="Avenir"/>
                <a:sym typeface="Avenir"/>
              </a:rPr>
              <a:t>Our traditional Casuarina Suite blends modern furniture with Thai elements, feature a spacious bedroom and separate living space, with private balcony. All rooms are fitted to a high standard with all the latest amenities.</a:t>
            </a:r>
          </a:p>
        </p:txBody>
      </p:sp>
      <p:sp>
        <p:nvSpPr>
          <p:cNvPr name="TextBox 6" id="6"/>
          <p:cNvSpPr txBox="true"/>
          <p:nvPr/>
        </p:nvSpPr>
        <p:spPr>
          <a:xfrm rot="0">
            <a:off x="11318329" y="7990558"/>
            <a:ext cx="5237820" cy="1730817"/>
          </a:xfrm>
          <a:prstGeom prst="rect">
            <a:avLst/>
          </a:prstGeom>
        </p:spPr>
        <p:txBody>
          <a:bodyPr anchor="t" rtlCol="false" tIns="0" lIns="0" bIns="0" rIns="0">
            <a:spAutoFit/>
          </a:bodyPr>
          <a:lstStyle/>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Safety deposit box</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50" Smart TV</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Tea and coffee making facilities</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Thermostatically controlled air conditioning</a:t>
            </a:r>
          </a:p>
        </p:txBody>
      </p:sp>
      <p:sp>
        <p:nvSpPr>
          <p:cNvPr name="TextBox 7" id="7"/>
          <p:cNvSpPr txBox="true"/>
          <p:nvPr/>
        </p:nvSpPr>
        <p:spPr>
          <a:xfrm rot="0">
            <a:off x="5205274" y="4914900"/>
            <a:ext cx="7979122" cy="864870"/>
          </a:xfrm>
          <a:prstGeom prst="rect">
            <a:avLst/>
          </a:prstGeom>
        </p:spPr>
        <p:txBody>
          <a:bodyPr anchor="t" rtlCol="false" tIns="0" lIns="0" bIns="0" rIns="0">
            <a:spAutoFit/>
          </a:bodyPr>
          <a:lstStyle/>
          <a:p>
            <a:pPr algn="ctr">
              <a:lnSpc>
                <a:spcPts val="5879"/>
              </a:lnSpc>
            </a:pPr>
            <a:r>
              <a:rPr lang="en-US" sz="4199">
                <a:solidFill>
                  <a:srgbClr val="647874"/>
                </a:solidFill>
                <a:latin typeface="Albra Sans"/>
                <a:ea typeface="Albra Sans"/>
                <a:cs typeface="Albra Sans"/>
                <a:sym typeface="Albra Sans"/>
              </a:rPr>
              <a:t>CASU</a:t>
            </a:r>
            <a:r>
              <a:rPr lang="en-US" sz="4199">
                <a:solidFill>
                  <a:srgbClr val="647874"/>
                </a:solidFill>
                <a:latin typeface="Albra Sans"/>
                <a:ea typeface="Albra Sans"/>
                <a:cs typeface="Albra Sans"/>
                <a:sym typeface="Albra Sans"/>
              </a:rPr>
              <a:t>RINA SUITE ONE BEDROOM</a:t>
            </a:r>
          </a:p>
        </p:txBody>
      </p:sp>
      <p:sp>
        <p:nvSpPr>
          <p:cNvPr name="TextBox 8" id="8"/>
          <p:cNvSpPr txBox="true"/>
          <p:nvPr/>
        </p:nvSpPr>
        <p:spPr>
          <a:xfrm rot="0">
            <a:off x="1028700" y="7990558"/>
            <a:ext cx="4019699" cy="1729386"/>
          </a:xfrm>
          <a:prstGeom prst="rect">
            <a:avLst/>
          </a:prstGeom>
        </p:spPr>
        <p:txBody>
          <a:bodyPr anchor="t" rtlCol="false" tIns="0" lIns="0" bIns="0" rIns="0">
            <a:spAutoFit/>
          </a:bodyPr>
          <a:lstStyle/>
          <a:p>
            <a:pPr algn="l" marL="425043" indent="-212522" lvl="1">
              <a:lnSpc>
                <a:spcPts val="3445"/>
              </a:lnSpc>
              <a:spcBef>
                <a:spcPct val="0"/>
              </a:spcBef>
              <a:buFont typeface="Arial"/>
              <a:buChar char="•"/>
            </a:pPr>
            <a:r>
              <a:rPr lang="en-US" sz="1968" strike="noStrike" u="none">
                <a:solidFill>
                  <a:srgbClr val="000000"/>
                </a:solidFill>
                <a:latin typeface="Avenir"/>
                <a:ea typeface="Avenir"/>
                <a:cs typeface="Avenir"/>
                <a:sym typeface="Avenir"/>
              </a:rPr>
              <a:t>56 sqm space</a:t>
            </a:r>
          </a:p>
          <a:p>
            <a:pPr algn="l" marL="425043" indent="-212522" lvl="1">
              <a:lnSpc>
                <a:spcPts val="3445"/>
              </a:lnSpc>
              <a:spcBef>
                <a:spcPct val="0"/>
              </a:spcBef>
              <a:buFont typeface="Arial"/>
              <a:buChar char="•"/>
            </a:pPr>
            <a:r>
              <a:rPr lang="en-US" sz="1968" strike="noStrike" u="none">
                <a:solidFill>
                  <a:srgbClr val="000000"/>
                </a:solidFill>
                <a:latin typeface="Avenir"/>
                <a:ea typeface="Avenir"/>
                <a:cs typeface="Avenir"/>
                <a:sym typeface="Avenir"/>
              </a:rPr>
              <a:t>Private balcony </a:t>
            </a:r>
          </a:p>
          <a:p>
            <a:pPr algn="l" marL="425043" indent="-212522" lvl="1">
              <a:lnSpc>
                <a:spcPts val="3445"/>
              </a:lnSpc>
              <a:spcBef>
                <a:spcPct val="0"/>
              </a:spcBef>
              <a:buFont typeface="Arial"/>
              <a:buChar char="•"/>
            </a:pPr>
            <a:r>
              <a:rPr lang="en-US" sz="1968" strike="noStrike" u="none">
                <a:solidFill>
                  <a:srgbClr val="000000"/>
                </a:solidFill>
                <a:latin typeface="Avenir"/>
                <a:ea typeface="Avenir"/>
                <a:cs typeface="Avenir"/>
                <a:sym typeface="Avenir"/>
              </a:rPr>
              <a:t>Bathroom with bath and shower</a:t>
            </a:r>
          </a:p>
          <a:p>
            <a:pPr algn="l" marL="425043" indent="-212522" lvl="1">
              <a:lnSpc>
                <a:spcPts val="3445"/>
              </a:lnSpc>
              <a:spcBef>
                <a:spcPct val="0"/>
              </a:spcBef>
              <a:buFont typeface="Arial"/>
              <a:buChar char="•"/>
            </a:pPr>
            <a:r>
              <a:rPr lang="en-US" sz="1968" strike="noStrike" u="none">
                <a:solidFill>
                  <a:srgbClr val="000000"/>
                </a:solidFill>
                <a:latin typeface="Avenir"/>
                <a:ea typeface="Avenir"/>
                <a:cs typeface="Avenir"/>
                <a:sym typeface="Avenir"/>
              </a:rPr>
              <a:t>Extra half bathroom at entrance</a:t>
            </a:r>
          </a:p>
        </p:txBody>
      </p:sp>
      <p:sp>
        <p:nvSpPr>
          <p:cNvPr name="TextBox 9" id="9"/>
          <p:cNvSpPr txBox="true"/>
          <p:nvPr/>
        </p:nvSpPr>
        <p:spPr>
          <a:xfrm rot="0">
            <a:off x="6897334" y="7990558"/>
            <a:ext cx="3243709" cy="1730817"/>
          </a:xfrm>
          <a:prstGeom prst="rect">
            <a:avLst/>
          </a:prstGeom>
        </p:spPr>
        <p:txBody>
          <a:bodyPr anchor="t" rtlCol="false" tIns="0" lIns="0" bIns="0" rIns="0">
            <a:spAutoFit/>
          </a:bodyPr>
          <a:lstStyle/>
          <a:p>
            <a:pPr algn="l" marL="420620" indent="-210310" lvl="1">
              <a:lnSpc>
                <a:spcPts val="3409"/>
              </a:lnSpc>
              <a:buFont typeface="Arial"/>
              <a:buChar char="•"/>
            </a:pPr>
            <a:r>
              <a:rPr lang="en-US" sz="1948">
                <a:solidFill>
                  <a:srgbClr val="000000"/>
                </a:solidFill>
                <a:latin typeface="Avenir"/>
                <a:ea typeface="Avenir"/>
                <a:cs typeface="Avenir"/>
                <a:sym typeface="Avenir"/>
              </a:rPr>
              <a:t>Bathrobes and slippers</a:t>
            </a:r>
          </a:p>
          <a:p>
            <a:pPr algn="l" marL="420620" indent="-210310" lvl="1">
              <a:lnSpc>
                <a:spcPts val="3409"/>
              </a:lnSpc>
              <a:buFont typeface="Arial"/>
              <a:buChar char="•"/>
            </a:pPr>
            <a:r>
              <a:rPr lang="en-US" sz="1948">
                <a:solidFill>
                  <a:srgbClr val="000000"/>
                </a:solidFill>
                <a:latin typeface="Avenir"/>
                <a:ea typeface="Avenir"/>
                <a:cs typeface="Avenir"/>
                <a:sym typeface="Avenir"/>
              </a:rPr>
              <a:t>Direct dial telephone</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Hair dryer</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Mini-bar  and refrigerator</a:t>
            </a:r>
          </a:p>
        </p:txBody>
      </p:sp>
      <p:sp>
        <p:nvSpPr>
          <p:cNvPr name="TextBox 10" id="10"/>
          <p:cNvSpPr txBox="true"/>
          <p:nvPr/>
        </p:nvSpPr>
        <p:spPr>
          <a:xfrm rot="0">
            <a:off x="1051925" y="7434101"/>
            <a:ext cx="1153938" cy="474004"/>
          </a:xfrm>
          <a:prstGeom prst="rect">
            <a:avLst/>
          </a:prstGeom>
        </p:spPr>
        <p:txBody>
          <a:bodyPr anchor="t" rtlCol="false" tIns="0" lIns="0" bIns="0" rIns="0">
            <a:spAutoFit/>
          </a:bodyPr>
          <a:lstStyle/>
          <a:p>
            <a:pPr algn="l" marL="0" indent="0" lvl="0">
              <a:lnSpc>
                <a:spcPts val="3236"/>
              </a:lnSpc>
              <a:spcBef>
                <a:spcPct val="0"/>
              </a:spcBef>
            </a:pPr>
            <a:r>
              <a:rPr lang="en-US" sz="2311" strike="noStrike" u="none">
                <a:solidFill>
                  <a:srgbClr val="647874"/>
                </a:solidFill>
                <a:latin typeface="Albra Sans"/>
                <a:ea typeface="Albra Sans"/>
                <a:cs typeface="Albra Sans"/>
                <a:sym typeface="Albra Sans"/>
              </a:rPr>
              <a:t>Features:</a:t>
            </a:r>
          </a:p>
        </p:txBody>
      </p:sp>
      <p:sp>
        <p:nvSpPr>
          <p:cNvPr name="Freeform 11" id="11"/>
          <p:cNvSpPr/>
          <p:nvPr/>
        </p:nvSpPr>
        <p:spPr>
          <a:xfrm flipH="false" flipV="false" rot="0">
            <a:off x="8135974" y="0"/>
            <a:ext cx="6364710" cy="4158977"/>
          </a:xfrm>
          <a:custGeom>
            <a:avLst/>
            <a:gdLst/>
            <a:ahLst/>
            <a:cxnLst/>
            <a:rect r="r" b="b" t="t" l="l"/>
            <a:pathLst>
              <a:path h="4158977" w="6364710">
                <a:moveTo>
                  <a:pt x="0" y="0"/>
                </a:moveTo>
                <a:lnTo>
                  <a:pt x="6364710" y="0"/>
                </a:lnTo>
                <a:lnTo>
                  <a:pt x="6364710" y="4158977"/>
                </a:lnTo>
                <a:lnTo>
                  <a:pt x="0" y="41589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0" y="0"/>
            <a:ext cx="8135960" cy="4158977"/>
          </a:xfrm>
          <a:custGeom>
            <a:avLst/>
            <a:gdLst/>
            <a:ahLst/>
            <a:cxnLst/>
            <a:rect r="r" b="b" t="t" l="l"/>
            <a:pathLst>
              <a:path h="4158977" w="8135960">
                <a:moveTo>
                  <a:pt x="0" y="0"/>
                </a:moveTo>
                <a:lnTo>
                  <a:pt x="8135960" y="0"/>
                </a:lnTo>
                <a:lnTo>
                  <a:pt x="8135960" y="4158977"/>
                </a:lnTo>
                <a:lnTo>
                  <a:pt x="0" y="41589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0" y="0"/>
            <a:ext cx="9144000" cy="4457700"/>
            <a:chOff x="0" y="0"/>
            <a:chExt cx="8128000" cy="3962400"/>
          </a:xfrm>
        </p:grpSpPr>
        <p:sp>
          <p:nvSpPr>
            <p:cNvPr name="Freeform 14" id="14"/>
            <p:cNvSpPr/>
            <p:nvPr/>
          </p:nvSpPr>
          <p:spPr>
            <a:xfrm flipH="false" flipV="false" rot="0">
              <a:off x="0" y="0"/>
              <a:ext cx="8128051" cy="3962373"/>
            </a:xfrm>
            <a:custGeom>
              <a:avLst/>
              <a:gdLst/>
              <a:ahLst/>
              <a:cxnLst/>
              <a:rect r="r" b="b" t="t" l="l"/>
              <a:pathLst>
                <a:path h="3962373" w="8128051">
                  <a:moveTo>
                    <a:pt x="0" y="0"/>
                  </a:moveTo>
                  <a:lnTo>
                    <a:pt x="8128051" y="0"/>
                  </a:lnTo>
                  <a:lnTo>
                    <a:pt x="8128051" y="3962373"/>
                  </a:lnTo>
                  <a:lnTo>
                    <a:pt x="0" y="3962373"/>
                  </a:lnTo>
                  <a:lnTo>
                    <a:pt x="0" y="0"/>
                  </a:lnTo>
                  <a:close/>
                </a:path>
              </a:pathLst>
            </a:custGeom>
            <a:blipFill>
              <a:blip r:embed="rId6"/>
              <a:stretch>
                <a:fillRect l="0" t="-12931" r="0" b="-2455"/>
              </a:stretch>
            </a:blipFill>
          </p:spPr>
        </p:sp>
      </p:grpSp>
      <p:grpSp>
        <p:nvGrpSpPr>
          <p:cNvPr name="Group 15" id="15"/>
          <p:cNvGrpSpPr/>
          <p:nvPr/>
        </p:nvGrpSpPr>
        <p:grpSpPr>
          <a:xfrm rot="0">
            <a:off x="9144000" y="0"/>
            <a:ext cx="9144000" cy="4457700"/>
            <a:chOff x="0" y="0"/>
            <a:chExt cx="8128000" cy="3962400"/>
          </a:xfrm>
        </p:grpSpPr>
        <p:sp>
          <p:nvSpPr>
            <p:cNvPr name="Freeform 16" id="16"/>
            <p:cNvSpPr/>
            <p:nvPr/>
          </p:nvSpPr>
          <p:spPr>
            <a:xfrm flipH="false" flipV="false" rot="0">
              <a:off x="0" y="0"/>
              <a:ext cx="8127962" cy="3962425"/>
            </a:xfrm>
            <a:custGeom>
              <a:avLst/>
              <a:gdLst/>
              <a:ahLst/>
              <a:cxnLst/>
              <a:rect r="r" b="b" t="t" l="l"/>
              <a:pathLst>
                <a:path h="3962425" w="8127962">
                  <a:moveTo>
                    <a:pt x="0" y="0"/>
                  </a:moveTo>
                  <a:lnTo>
                    <a:pt x="8127962" y="0"/>
                  </a:lnTo>
                  <a:lnTo>
                    <a:pt x="8127962" y="3962425"/>
                  </a:lnTo>
                  <a:lnTo>
                    <a:pt x="0" y="3962425"/>
                  </a:lnTo>
                  <a:lnTo>
                    <a:pt x="0" y="0"/>
                  </a:lnTo>
                  <a:close/>
                </a:path>
              </a:pathLst>
            </a:custGeom>
            <a:blipFill>
              <a:blip r:embed="rId7"/>
              <a:stretch>
                <a:fillRect l="0" t="-19443" r="-13833" b="-11742"/>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1952583" y="7334555"/>
            <a:ext cx="22530287" cy="2687179"/>
            <a:chOff x="0" y="0"/>
            <a:chExt cx="2926473" cy="349039"/>
          </a:xfrm>
        </p:grpSpPr>
        <p:sp>
          <p:nvSpPr>
            <p:cNvPr name="Freeform 3" id="3"/>
            <p:cNvSpPr/>
            <p:nvPr/>
          </p:nvSpPr>
          <p:spPr>
            <a:xfrm flipH="false" flipV="false" rot="0">
              <a:off x="0" y="0"/>
              <a:ext cx="2926473" cy="349039"/>
            </a:xfrm>
            <a:custGeom>
              <a:avLst/>
              <a:gdLst/>
              <a:ahLst/>
              <a:cxnLst/>
              <a:rect r="r" b="b" t="t" l="l"/>
              <a:pathLst>
                <a:path h="349039" w="2926473">
                  <a:moveTo>
                    <a:pt x="2723273" y="0"/>
                  </a:moveTo>
                  <a:cubicBezTo>
                    <a:pt x="2835497" y="0"/>
                    <a:pt x="2926473" y="78135"/>
                    <a:pt x="2926473" y="174520"/>
                  </a:cubicBezTo>
                  <a:cubicBezTo>
                    <a:pt x="2926473" y="270904"/>
                    <a:pt x="2835497" y="349039"/>
                    <a:pt x="2723273" y="349039"/>
                  </a:cubicBezTo>
                  <a:lnTo>
                    <a:pt x="203200" y="349039"/>
                  </a:lnTo>
                  <a:cubicBezTo>
                    <a:pt x="90976" y="349039"/>
                    <a:pt x="0" y="270904"/>
                    <a:pt x="0" y="174520"/>
                  </a:cubicBezTo>
                  <a:cubicBezTo>
                    <a:pt x="0" y="78135"/>
                    <a:pt x="90976" y="0"/>
                    <a:pt x="203200" y="0"/>
                  </a:cubicBezTo>
                  <a:close/>
                </a:path>
              </a:pathLst>
            </a:custGeom>
            <a:solidFill>
              <a:srgbClr val="E7E3D0">
                <a:alpha val="45882"/>
              </a:srgbClr>
            </a:solidFill>
          </p:spPr>
        </p:sp>
        <p:sp>
          <p:nvSpPr>
            <p:cNvPr name="TextBox 4" id="4"/>
            <p:cNvSpPr txBox="true"/>
            <p:nvPr/>
          </p:nvSpPr>
          <p:spPr>
            <a:xfrm>
              <a:off x="0" y="-180975"/>
              <a:ext cx="2926473" cy="530014"/>
            </a:xfrm>
            <a:prstGeom prst="rect">
              <a:avLst/>
            </a:prstGeom>
          </p:spPr>
          <p:txBody>
            <a:bodyPr anchor="ctr" rtlCol="false" tIns="50800" lIns="50800" bIns="50800" rIns="50800"/>
            <a:lstStyle/>
            <a:p>
              <a:pPr algn="ctr">
                <a:lnSpc>
                  <a:spcPts val="4474"/>
                </a:lnSpc>
              </a:pPr>
            </a:p>
          </p:txBody>
        </p:sp>
      </p:grpSp>
      <p:sp>
        <p:nvSpPr>
          <p:cNvPr name="Freeform 5" id="5"/>
          <p:cNvSpPr/>
          <p:nvPr/>
        </p:nvSpPr>
        <p:spPr>
          <a:xfrm flipH="false" flipV="false" rot="0">
            <a:off x="0" y="0"/>
            <a:ext cx="8135960" cy="4158977"/>
          </a:xfrm>
          <a:custGeom>
            <a:avLst/>
            <a:gdLst/>
            <a:ahLst/>
            <a:cxnLst/>
            <a:rect r="r" b="b" t="t" l="l"/>
            <a:pathLst>
              <a:path h="4158977" w="8135960">
                <a:moveTo>
                  <a:pt x="0" y="0"/>
                </a:moveTo>
                <a:lnTo>
                  <a:pt x="8135960" y="0"/>
                </a:lnTo>
                <a:lnTo>
                  <a:pt x="8135960" y="4158977"/>
                </a:lnTo>
                <a:lnTo>
                  <a:pt x="0" y="41589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5999799" y="0"/>
            <a:ext cx="6241953" cy="4646550"/>
            <a:chOff x="0" y="0"/>
            <a:chExt cx="6343593" cy="4722211"/>
          </a:xfrm>
        </p:grpSpPr>
        <p:sp>
          <p:nvSpPr>
            <p:cNvPr name="Freeform 7" id="7"/>
            <p:cNvSpPr/>
            <p:nvPr/>
          </p:nvSpPr>
          <p:spPr>
            <a:xfrm flipH="false" flipV="false" rot="0">
              <a:off x="0" y="0"/>
              <a:ext cx="6343563" cy="4722236"/>
            </a:xfrm>
            <a:custGeom>
              <a:avLst/>
              <a:gdLst/>
              <a:ahLst/>
              <a:cxnLst/>
              <a:rect r="r" b="b" t="t" l="l"/>
              <a:pathLst>
                <a:path h="4722236" w="6343563">
                  <a:moveTo>
                    <a:pt x="0" y="0"/>
                  </a:moveTo>
                  <a:lnTo>
                    <a:pt x="6343563" y="0"/>
                  </a:lnTo>
                  <a:lnTo>
                    <a:pt x="6343563" y="4722236"/>
                  </a:lnTo>
                  <a:lnTo>
                    <a:pt x="0" y="4722236"/>
                  </a:lnTo>
                  <a:lnTo>
                    <a:pt x="0" y="0"/>
                  </a:lnTo>
                  <a:close/>
                </a:path>
              </a:pathLst>
            </a:custGeom>
            <a:blipFill>
              <a:blip r:embed="rId4"/>
              <a:stretch>
                <a:fillRect l="-6060" t="-12961" r="-6060" b="0"/>
              </a:stretch>
            </a:blipFill>
          </p:spPr>
        </p:sp>
      </p:grpSp>
      <p:grpSp>
        <p:nvGrpSpPr>
          <p:cNvPr name="Group 8" id="8"/>
          <p:cNvGrpSpPr/>
          <p:nvPr/>
        </p:nvGrpSpPr>
        <p:grpSpPr>
          <a:xfrm rot="0">
            <a:off x="12046047" y="0"/>
            <a:ext cx="6241953" cy="4646550"/>
            <a:chOff x="0" y="0"/>
            <a:chExt cx="5568106" cy="4144934"/>
          </a:xfrm>
        </p:grpSpPr>
        <p:sp>
          <p:nvSpPr>
            <p:cNvPr name="Freeform 9" id="9"/>
            <p:cNvSpPr/>
            <p:nvPr/>
          </p:nvSpPr>
          <p:spPr>
            <a:xfrm flipH="false" flipV="false" rot="0">
              <a:off x="0" y="0"/>
              <a:ext cx="5568157" cy="4144906"/>
            </a:xfrm>
            <a:custGeom>
              <a:avLst/>
              <a:gdLst/>
              <a:ahLst/>
              <a:cxnLst/>
              <a:rect r="r" b="b" t="t" l="l"/>
              <a:pathLst>
                <a:path h="4144906" w="5568157">
                  <a:moveTo>
                    <a:pt x="0" y="0"/>
                  </a:moveTo>
                  <a:lnTo>
                    <a:pt x="5568157" y="0"/>
                  </a:lnTo>
                  <a:lnTo>
                    <a:pt x="5568157" y="4144906"/>
                  </a:lnTo>
                  <a:lnTo>
                    <a:pt x="0" y="4144906"/>
                  </a:lnTo>
                  <a:lnTo>
                    <a:pt x="0" y="0"/>
                  </a:lnTo>
                  <a:close/>
                </a:path>
              </a:pathLst>
            </a:custGeom>
            <a:blipFill>
              <a:blip r:embed="rId5"/>
              <a:stretch>
                <a:fillRect l="-6060" t="-7692" r="-6060" b="0"/>
              </a:stretch>
            </a:blipFill>
          </p:spPr>
        </p:sp>
      </p:grpSp>
      <p:grpSp>
        <p:nvGrpSpPr>
          <p:cNvPr name="Group 10" id="10"/>
          <p:cNvGrpSpPr/>
          <p:nvPr/>
        </p:nvGrpSpPr>
        <p:grpSpPr>
          <a:xfrm rot="0">
            <a:off x="0" y="0"/>
            <a:ext cx="6096000" cy="4646550"/>
            <a:chOff x="0" y="0"/>
            <a:chExt cx="6113417" cy="4659825"/>
          </a:xfrm>
        </p:grpSpPr>
        <p:sp>
          <p:nvSpPr>
            <p:cNvPr name="Freeform 11" id="11"/>
            <p:cNvSpPr/>
            <p:nvPr/>
          </p:nvSpPr>
          <p:spPr>
            <a:xfrm flipH="false" flipV="false" rot="0">
              <a:off x="0" y="0"/>
              <a:ext cx="6113468" cy="4659793"/>
            </a:xfrm>
            <a:custGeom>
              <a:avLst/>
              <a:gdLst/>
              <a:ahLst/>
              <a:cxnLst/>
              <a:rect r="r" b="b" t="t" l="l"/>
              <a:pathLst>
                <a:path h="4659793" w="6113468">
                  <a:moveTo>
                    <a:pt x="0" y="0"/>
                  </a:moveTo>
                  <a:lnTo>
                    <a:pt x="6113468" y="0"/>
                  </a:lnTo>
                  <a:lnTo>
                    <a:pt x="6113468" y="4659793"/>
                  </a:lnTo>
                  <a:lnTo>
                    <a:pt x="0" y="4659793"/>
                  </a:lnTo>
                  <a:lnTo>
                    <a:pt x="0" y="0"/>
                  </a:lnTo>
                  <a:close/>
                </a:path>
              </a:pathLst>
            </a:custGeom>
            <a:blipFill>
              <a:blip r:embed="rId6"/>
              <a:stretch>
                <a:fillRect l="-6060" t="-6093" r="-6060" b="0"/>
              </a:stretch>
            </a:blipFill>
          </p:spPr>
        </p:sp>
      </p:grpSp>
      <p:sp>
        <p:nvSpPr>
          <p:cNvPr name="TextBox 12" id="12"/>
          <p:cNvSpPr txBox="true"/>
          <p:nvPr/>
        </p:nvSpPr>
        <p:spPr>
          <a:xfrm rot="0">
            <a:off x="1028700" y="6063609"/>
            <a:ext cx="16184151" cy="676275"/>
          </a:xfrm>
          <a:prstGeom prst="rect">
            <a:avLst/>
          </a:prstGeom>
        </p:spPr>
        <p:txBody>
          <a:bodyPr anchor="t" rtlCol="false" tIns="0" lIns="0" bIns="0" rIns="0">
            <a:spAutoFit/>
          </a:bodyPr>
          <a:lstStyle/>
          <a:p>
            <a:pPr algn="ctr">
              <a:lnSpc>
                <a:spcPts val="2520"/>
              </a:lnSpc>
            </a:pPr>
            <a:r>
              <a:rPr lang="en-US" sz="2100">
                <a:solidFill>
                  <a:srgbClr val="000000"/>
                </a:solidFill>
                <a:latin typeface="Avenir"/>
                <a:ea typeface="Avenir"/>
                <a:cs typeface="Avenir"/>
                <a:sym typeface="Avenir"/>
              </a:rPr>
              <a:t>Our spacious Thai designed Coral Suites feature two bedrooms and a separate lounge room, with private balcony. All rooms are fitted to a high standard with all the latest amenities, and have a maximum capacity of 4 adults.</a:t>
            </a:r>
          </a:p>
        </p:txBody>
      </p:sp>
      <p:sp>
        <p:nvSpPr>
          <p:cNvPr name="TextBox 13" id="13"/>
          <p:cNvSpPr txBox="true"/>
          <p:nvPr/>
        </p:nvSpPr>
        <p:spPr>
          <a:xfrm rot="0">
            <a:off x="11509670" y="7990558"/>
            <a:ext cx="5382927" cy="1784198"/>
          </a:xfrm>
          <a:prstGeom prst="rect">
            <a:avLst/>
          </a:prstGeom>
        </p:spPr>
        <p:txBody>
          <a:bodyPr anchor="t" rtlCol="false" tIns="0" lIns="0" bIns="0" rIns="0">
            <a:spAutoFit/>
          </a:bodyPr>
          <a:lstStyle/>
          <a:p>
            <a:pPr algn="l" marL="432269" indent="-216135" lvl="1">
              <a:lnSpc>
                <a:spcPts val="3503"/>
              </a:lnSpc>
              <a:buFont typeface="Arial"/>
              <a:buChar char="•"/>
            </a:pPr>
            <a:r>
              <a:rPr lang="en-US" sz="2002">
                <a:solidFill>
                  <a:srgbClr val="000000"/>
                </a:solidFill>
                <a:latin typeface="Avenir"/>
                <a:ea typeface="Avenir"/>
                <a:cs typeface="Avenir"/>
                <a:sym typeface="Avenir"/>
              </a:rPr>
              <a:t>Safety deposit box</a:t>
            </a:r>
          </a:p>
          <a:p>
            <a:pPr algn="l" marL="432269" indent="-216135" lvl="1">
              <a:lnSpc>
                <a:spcPts val="3503"/>
              </a:lnSpc>
              <a:spcBef>
                <a:spcPct val="0"/>
              </a:spcBef>
              <a:buFont typeface="Arial"/>
              <a:buChar char="•"/>
            </a:pPr>
            <a:r>
              <a:rPr lang="en-US" sz="2002" strike="noStrike" u="none">
                <a:solidFill>
                  <a:srgbClr val="000000"/>
                </a:solidFill>
                <a:latin typeface="Avenir"/>
                <a:ea typeface="Avenir"/>
                <a:cs typeface="Avenir"/>
                <a:sym typeface="Avenir"/>
              </a:rPr>
              <a:t>Satellite colour TV and in-house movies</a:t>
            </a:r>
          </a:p>
          <a:p>
            <a:pPr algn="l" marL="432269" indent="-216135" lvl="1">
              <a:lnSpc>
                <a:spcPts val="3503"/>
              </a:lnSpc>
              <a:spcBef>
                <a:spcPct val="0"/>
              </a:spcBef>
              <a:buFont typeface="Arial"/>
              <a:buChar char="•"/>
            </a:pPr>
            <a:r>
              <a:rPr lang="en-US" sz="2002" strike="noStrike" u="none">
                <a:solidFill>
                  <a:srgbClr val="000000"/>
                </a:solidFill>
                <a:latin typeface="Avenir"/>
                <a:ea typeface="Avenir"/>
                <a:cs typeface="Avenir"/>
                <a:sym typeface="Avenir"/>
              </a:rPr>
              <a:t>Tea and coffee making facilities</a:t>
            </a:r>
          </a:p>
          <a:p>
            <a:pPr algn="l" marL="432269" indent="-216135" lvl="1">
              <a:lnSpc>
                <a:spcPts val="3503"/>
              </a:lnSpc>
              <a:spcBef>
                <a:spcPct val="0"/>
              </a:spcBef>
              <a:buFont typeface="Arial"/>
              <a:buChar char="•"/>
            </a:pPr>
            <a:r>
              <a:rPr lang="en-US" sz="2002" strike="noStrike" u="none">
                <a:solidFill>
                  <a:srgbClr val="000000"/>
                </a:solidFill>
                <a:latin typeface="Avenir"/>
                <a:ea typeface="Avenir"/>
                <a:cs typeface="Avenir"/>
                <a:sym typeface="Avenir"/>
              </a:rPr>
              <a:t>Thermostat</a:t>
            </a:r>
            <a:r>
              <a:rPr lang="en-US" sz="2002" strike="noStrike" u="none">
                <a:solidFill>
                  <a:srgbClr val="000000"/>
                </a:solidFill>
                <a:latin typeface="Avenir"/>
                <a:ea typeface="Avenir"/>
                <a:cs typeface="Avenir"/>
                <a:sym typeface="Avenir"/>
              </a:rPr>
              <a:t>i</a:t>
            </a:r>
            <a:r>
              <a:rPr lang="en-US" sz="2002" strike="noStrike" u="none">
                <a:solidFill>
                  <a:srgbClr val="000000"/>
                </a:solidFill>
                <a:latin typeface="Avenir"/>
                <a:ea typeface="Avenir"/>
                <a:cs typeface="Avenir"/>
                <a:sym typeface="Avenir"/>
              </a:rPr>
              <a:t>c</a:t>
            </a:r>
            <a:r>
              <a:rPr lang="en-US" sz="2002" strike="noStrike" u="none">
                <a:solidFill>
                  <a:srgbClr val="000000"/>
                </a:solidFill>
                <a:latin typeface="Avenir"/>
                <a:ea typeface="Avenir"/>
                <a:cs typeface="Avenir"/>
                <a:sym typeface="Avenir"/>
              </a:rPr>
              <a:t>al</a:t>
            </a:r>
            <a:r>
              <a:rPr lang="en-US" sz="2002" strike="noStrike" u="none">
                <a:solidFill>
                  <a:srgbClr val="000000"/>
                </a:solidFill>
                <a:latin typeface="Avenir"/>
                <a:ea typeface="Avenir"/>
                <a:cs typeface="Avenir"/>
                <a:sym typeface="Avenir"/>
              </a:rPr>
              <a:t>ly controlled</a:t>
            </a:r>
            <a:r>
              <a:rPr lang="en-US" sz="2002" strike="noStrike" u="none">
                <a:solidFill>
                  <a:srgbClr val="000000"/>
                </a:solidFill>
                <a:latin typeface="Avenir"/>
                <a:ea typeface="Avenir"/>
                <a:cs typeface="Avenir"/>
                <a:sym typeface="Avenir"/>
              </a:rPr>
              <a:t> air conditioning</a:t>
            </a:r>
          </a:p>
        </p:txBody>
      </p:sp>
      <p:sp>
        <p:nvSpPr>
          <p:cNvPr name="TextBox 14" id="14"/>
          <p:cNvSpPr txBox="true"/>
          <p:nvPr/>
        </p:nvSpPr>
        <p:spPr>
          <a:xfrm rot="0">
            <a:off x="5318123" y="5012621"/>
            <a:ext cx="7753424" cy="864870"/>
          </a:xfrm>
          <a:prstGeom prst="rect">
            <a:avLst/>
          </a:prstGeom>
        </p:spPr>
        <p:txBody>
          <a:bodyPr anchor="t" rtlCol="false" tIns="0" lIns="0" bIns="0" rIns="0">
            <a:spAutoFit/>
          </a:bodyPr>
          <a:lstStyle/>
          <a:p>
            <a:pPr algn="ctr">
              <a:lnSpc>
                <a:spcPts val="5879"/>
              </a:lnSpc>
            </a:pPr>
            <a:r>
              <a:rPr lang="en-US" sz="4199">
                <a:solidFill>
                  <a:srgbClr val="647874"/>
                </a:solidFill>
                <a:latin typeface="Albra Sans"/>
                <a:ea typeface="Albra Sans"/>
                <a:cs typeface="Albra Sans"/>
                <a:sym typeface="Albra Sans"/>
              </a:rPr>
              <a:t>CO</a:t>
            </a:r>
            <a:r>
              <a:rPr lang="en-US" sz="4199">
                <a:solidFill>
                  <a:srgbClr val="647874"/>
                </a:solidFill>
                <a:latin typeface="Albra Sans"/>
                <a:ea typeface="Albra Sans"/>
                <a:cs typeface="Albra Sans"/>
                <a:sym typeface="Albra Sans"/>
              </a:rPr>
              <a:t>RAL SUITE TWO BEDROOMS</a:t>
            </a:r>
          </a:p>
        </p:txBody>
      </p:sp>
      <p:sp>
        <p:nvSpPr>
          <p:cNvPr name="TextBox 15" id="15"/>
          <p:cNvSpPr txBox="true"/>
          <p:nvPr/>
        </p:nvSpPr>
        <p:spPr>
          <a:xfrm rot="0">
            <a:off x="1028700" y="7990558"/>
            <a:ext cx="5129212" cy="1730817"/>
          </a:xfrm>
          <a:prstGeom prst="rect">
            <a:avLst/>
          </a:prstGeom>
        </p:spPr>
        <p:txBody>
          <a:bodyPr anchor="t" rtlCol="false" tIns="0" lIns="0" bIns="0" rIns="0">
            <a:spAutoFit/>
          </a:bodyPr>
          <a:lstStyle/>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108 sqm space</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Private balcony </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Two bedrooms with separate lounge room</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Bathroom with bath and shower</a:t>
            </a:r>
          </a:p>
        </p:txBody>
      </p:sp>
      <p:sp>
        <p:nvSpPr>
          <p:cNvPr name="TextBox 16" id="16"/>
          <p:cNvSpPr txBox="true"/>
          <p:nvPr/>
        </p:nvSpPr>
        <p:spPr>
          <a:xfrm rot="0">
            <a:off x="7260539" y="7990558"/>
            <a:ext cx="3211897" cy="1730817"/>
          </a:xfrm>
          <a:prstGeom prst="rect">
            <a:avLst/>
          </a:prstGeom>
        </p:spPr>
        <p:txBody>
          <a:bodyPr anchor="t" rtlCol="false" tIns="0" lIns="0" bIns="0" rIns="0">
            <a:spAutoFit/>
          </a:bodyPr>
          <a:lstStyle/>
          <a:p>
            <a:pPr algn="l" marL="420620" indent="-210310" lvl="1">
              <a:lnSpc>
                <a:spcPts val="3409"/>
              </a:lnSpc>
              <a:buFont typeface="Arial"/>
              <a:buChar char="•"/>
            </a:pPr>
            <a:r>
              <a:rPr lang="en-US" sz="1948">
                <a:solidFill>
                  <a:srgbClr val="000000"/>
                </a:solidFill>
                <a:latin typeface="Avenir"/>
                <a:ea typeface="Avenir"/>
                <a:cs typeface="Avenir"/>
                <a:sym typeface="Avenir"/>
              </a:rPr>
              <a:t>Bathrobes and slippers</a:t>
            </a:r>
          </a:p>
          <a:p>
            <a:pPr algn="l" marL="420620" indent="-210310" lvl="1">
              <a:lnSpc>
                <a:spcPts val="3409"/>
              </a:lnSpc>
              <a:buFont typeface="Arial"/>
              <a:buChar char="•"/>
            </a:pPr>
            <a:r>
              <a:rPr lang="en-US" sz="1948">
                <a:solidFill>
                  <a:srgbClr val="000000"/>
                </a:solidFill>
                <a:latin typeface="Avenir"/>
                <a:ea typeface="Avenir"/>
                <a:cs typeface="Avenir"/>
                <a:sym typeface="Avenir"/>
              </a:rPr>
              <a:t>Direct dial ISD telephone</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Hair dryer</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Mini-bar</a:t>
            </a:r>
            <a:r>
              <a:rPr lang="en-US" sz="1948" strike="noStrike" u="none">
                <a:solidFill>
                  <a:srgbClr val="000000"/>
                </a:solidFill>
                <a:latin typeface="Avenir"/>
                <a:ea typeface="Avenir"/>
                <a:cs typeface="Avenir"/>
                <a:sym typeface="Avenir"/>
              </a:rPr>
              <a:t> and refrigerator</a:t>
            </a:r>
          </a:p>
        </p:txBody>
      </p:sp>
      <p:sp>
        <p:nvSpPr>
          <p:cNvPr name="TextBox 17" id="17"/>
          <p:cNvSpPr txBox="true"/>
          <p:nvPr/>
        </p:nvSpPr>
        <p:spPr>
          <a:xfrm rot="0">
            <a:off x="1051925" y="7434101"/>
            <a:ext cx="1153938" cy="474004"/>
          </a:xfrm>
          <a:prstGeom prst="rect">
            <a:avLst/>
          </a:prstGeom>
        </p:spPr>
        <p:txBody>
          <a:bodyPr anchor="t" rtlCol="false" tIns="0" lIns="0" bIns="0" rIns="0">
            <a:spAutoFit/>
          </a:bodyPr>
          <a:lstStyle/>
          <a:p>
            <a:pPr algn="l" marL="0" indent="0" lvl="0">
              <a:lnSpc>
                <a:spcPts val="3236"/>
              </a:lnSpc>
              <a:spcBef>
                <a:spcPct val="0"/>
              </a:spcBef>
            </a:pPr>
            <a:r>
              <a:rPr lang="en-US" sz="2311" strike="noStrike" u="none">
                <a:solidFill>
                  <a:srgbClr val="647874"/>
                </a:solidFill>
                <a:latin typeface="Albra Sans"/>
                <a:ea typeface="Albra Sans"/>
                <a:cs typeface="Albra Sans"/>
                <a:sym typeface="Albra Sans"/>
              </a:rPr>
              <a:t>Features: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530335" cy="10287000"/>
          </a:xfrm>
          <a:custGeom>
            <a:avLst/>
            <a:gdLst/>
            <a:ahLst/>
            <a:cxnLst/>
            <a:rect r="r" b="b" t="t" l="l"/>
            <a:pathLst>
              <a:path h="10287000" w="9530335">
                <a:moveTo>
                  <a:pt x="0" y="0"/>
                </a:moveTo>
                <a:lnTo>
                  <a:pt x="9530335" y="0"/>
                </a:lnTo>
                <a:lnTo>
                  <a:pt x="9530335" y="10287000"/>
                </a:lnTo>
                <a:lnTo>
                  <a:pt x="0" y="10287000"/>
                </a:lnTo>
                <a:lnTo>
                  <a:pt x="0" y="0"/>
                </a:lnTo>
                <a:close/>
              </a:path>
            </a:pathLst>
          </a:custGeom>
          <a:blipFill>
            <a:blip r:embed="rId2"/>
            <a:stretch>
              <a:fillRect l="-44426" t="0" r="-47608" b="0"/>
            </a:stretch>
          </a:blipFill>
        </p:spPr>
      </p:sp>
      <p:sp>
        <p:nvSpPr>
          <p:cNvPr name="Freeform 3" id="3"/>
          <p:cNvSpPr/>
          <p:nvPr/>
        </p:nvSpPr>
        <p:spPr>
          <a:xfrm flipH="false" flipV="false" rot="0">
            <a:off x="12854088" y="1524529"/>
            <a:ext cx="2215488" cy="1571157"/>
          </a:xfrm>
          <a:custGeom>
            <a:avLst/>
            <a:gdLst/>
            <a:ahLst/>
            <a:cxnLst/>
            <a:rect r="r" b="b" t="t" l="l"/>
            <a:pathLst>
              <a:path h="1571157" w="2215488">
                <a:moveTo>
                  <a:pt x="0" y="0"/>
                </a:moveTo>
                <a:lnTo>
                  <a:pt x="2215487" y="0"/>
                </a:lnTo>
                <a:lnTo>
                  <a:pt x="2215487" y="1571156"/>
                </a:lnTo>
                <a:lnTo>
                  <a:pt x="0" y="1571156"/>
                </a:lnTo>
                <a:lnTo>
                  <a:pt x="0" y="0"/>
                </a:lnTo>
                <a:close/>
              </a:path>
            </a:pathLst>
          </a:custGeom>
          <a:blipFill>
            <a:blip r:embed="rId3"/>
            <a:stretch>
              <a:fillRect l="-13031" t="0" r="-13031" b="0"/>
            </a:stretch>
          </a:blipFill>
        </p:spPr>
      </p:sp>
      <p:grpSp>
        <p:nvGrpSpPr>
          <p:cNvPr name="Group 4" id="4"/>
          <p:cNvGrpSpPr/>
          <p:nvPr/>
        </p:nvGrpSpPr>
        <p:grpSpPr>
          <a:xfrm rot="0">
            <a:off x="12021034" y="8442439"/>
            <a:ext cx="3881595" cy="486415"/>
            <a:chOff x="0" y="0"/>
            <a:chExt cx="5175460" cy="648553"/>
          </a:xfrm>
        </p:grpSpPr>
        <p:sp>
          <p:nvSpPr>
            <p:cNvPr name="Freeform 5" id="5"/>
            <p:cNvSpPr/>
            <p:nvPr/>
          </p:nvSpPr>
          <p:spPr>
            <a:xfrm flipH="false" flipV="false" rot="0">
              <a:off x="0" y="0"/>
              <a:ext cx="2186919" cy="648553"/>
            </a:xfrm>
            <a:custGeom>
              <a:avLst/>
              <a:gdLst/>
              <a:ahLst/>
              <a:cxnLst/>
              <a:rect r="r" b="b" t="t" l="l"/>
              <a:pathLst>
                <a:path h="648553" w="2186919">
                  <a:moveTo>
                    <a:pt x="0" y="0"/>
                  </a:moveTo>
                  <a:lnTo>
                    <a:pt x="2186919" y="0"/>
                  </a:lnTo>
                  <a:lnTo>
                    <a:pt x="2186919" y="648553"/>
                  </a:lnTo>
                  <a:lnTo>
                    <a:pt x="0" y="648553"/>
                  </a:lnTo>
                  <a:lnTo>
                    <a:pt x="0" y="0"/>
                  </a:lnTo>
                  <a:close/>
                </a:path>
              </a:pathLst>
            </a:custGeom>
            <a:blipFill>
              <a:blip r:embed="rId4">
                <a:extLst>
                  <a:ext uri="{96DAC541-7B7A-43D3-8B79-37D633B846F1}">
                    <asvg:svgBlip xmlns:asvg="http://schemas.microsoft.com/office/drawing/2016/SVG/main" r:embed="rId5"/>
                  </a:ext>
                </a:extLst>
              </a:blip>
              <a:stretch>
                <a:fillRect l="0" t="0" r="-136388" b="0"/>
              </a:stretch>
            </a:blipFill>
          </p:spPr>
        </p:sp>
        <p:sp>
          <p:nvSpPr>
            <p:cNvPr name="Freeform 6" id="6"/>
            <p:cNvSpPr/>
            <p:nvPr/>
          </p:nvSpPr>
          <p:spPr>
            <a:xfrm flipH="false" flipV="false" rot="-10800000">
              <a:off x="2988541" y="0"/>
              <a:ext cx="2186919" cy="648553"/>
            </a:xfrm>
            <a:custGeom>
              <a:avLst/>
              <a:gdLst/>
              <a:ahLst/>
              <a:cxnLst/>
              <a:rect r="r" b="b" t="t" l="l"/>
              <a:pathLst>
                <a:path h="648553" w="2186919">
                  <a:moveTo>
                    <a:pt x="0" y="0"/>
                  </a:moveTo>
                  <a:lnTo>
                    <a:pt x="2186919" y="0"/>
                  </a:lnTo>
                  <a:lnTo>
                    <a:pt x="2186919" y="648553"/>
                  </a:lnTo>
                  <a:lnTo>
                    <a:pt x="0" y="648553"/>
                  </a:lnTo>
                  <a:lnTo>
                    <a:pt x="0" y="0"/>
                  </a:lnTo>
                  <a:close/>
                </a:path>
              </a:pathLst>
            </a:custGeom>
            <a:blipFill>
              <a:blip r:embed="rId4">
                <a:extLst>
                  <a:ext uri="{96DAC541-7B7A-43D3-8B79-37D633B846F1}">
                    <asvg:svgBlip xmlns:asvg="http://schemas.microsoft.com/office/drawing/2016/SVG/main" r:embed="rId5"/>
                  </a:ext>
                </a:extLst>
              </a:blip>
              <a:stretch>
                <a:fillRect l="0" t="0" r="-136388" b="0"/>
              </a:stretch>
            </a:blipFill>
          </p:spPr>
        </p:sp>
        <p:sp>
          <p:nvSpPr>
            <p:cNvPr name="Freeform 7" id="7"/>
            <p:cNvSpPr/>
            <p:nvPr/>
          </p:nvSpPr>
          <p:spPr>
            <a:xfrm flipH="false" flipV="false" rot="5400000">
              <a:off x="2302085" y="-169882"/>
              <a:ext cx="571289" cy="988317"/>
            </a:xfrm>
            <a:custGeom>
              <a:avLst/>
              <a:gdLst/>
              <a:ahLst/>
              <a:cxnLst/>
              <a:rect r="r" b="b" t="t" l="l"/>
              <a:pathLst>
                <a:path h="988317" w="571289">
                  <a:moveTo>
                    <a:pt x="0" y="0"/>
                  </a:moveTo>
                  <a:lnTo>
                    <a:pt x="571289" y="0"/>
                  </a:lnTo>
                  <a:lnTo>
                    <a:pt x="571289" y="988317"/>
                  </a:lnTo>
                  <a:lnTo>
                    <a:pt x="0" y="988317"/>
                  </a:lnTo>
                  <a:lnTo>
                    <a:pt x="0" y="0"/>
                  </a:lnTo>
                  <a:close/>
                </a:path>
              </a:pathLst>
            </a:custGeom>
            <a:blipFill>
              <a:blip r:embed="rId6"/>
              <a:stretch>
                <a:fillRect l="0" t="0" r="0" b="0"/>
              </a:stretch>
            </a:blipFill>
          </p:spPr>
        </p:sp>
      </p:grpSp>
      <p:sp>
        <p:nvSpPr>
          <p:cNvPr name="TextBox 8" id="8"/>
          <p:cNvSpPr txBox="true"/>
          <p:nvPr/>
        </p:nvSpPr>
        <p:spPr>
          <a:xfrm rot="0">
            <a:off x="10564851" y="5683315"/>
            <a:ext cx="6793961" cy="2157984"/>
          </a:xfrm>
          <a:prstGeom prst="rect">
            <a:avLst/>
          </a:prstGeom>
        </p:spPr>
        <p:txBody>
          <a:bodyPr anchor="t" rtlCol="false" tIns="0" lIns="0" bIns="0" rIns="0">
            <a:spAutoFit/>
          </a:bodyPr>
          <a:lstStyle/>
          <a:p>
            <a:pPr algn="ctr">
              <a:lnSpc>
                <a:spcPts val="2448"/>
              </a:lnSpc>
            </a:pPr>
            <a:r>
              <a:rPr lang="en-US" sz="1700" spc="22">
                <a:solidFill>
                  <a:srgbClr val="000000"/>
                </a:solidFill>
                <a:latin typeface="Avenir"/>
                <a:ea typeface="Avenir"/>
                <a:cs typeface="Avenir"/>
                <a:sym typeface="Avenir"/>
              </a:rPr>
              <a:t>Set along Bang Tao Beach, this beachfront resort offers soft white sands and turquoise waters, known as one of Phuket’s most family-friendly destinations. </a:t>
            </a:r>
            <a:r>
              <a:rPr lang="en-US" sz="1700" spc="22">
                <a:solidFill>
                  <a:srgbClr val="000000"/>
                </a:solidFill>
                <a:latin typeface="Avenir"/>
                <a:ea typeface="Avenir"/>
                <a:cs typeface="Avenir"/>
                <a:sym typeface="Avenir"/>
              </a:rPr>
              <a:t>A curated blend of leisure and lifestyle experiences awaits from an 80-metre beachfront to diverse dining venues, bars, and lounges, alongside facilities designed for both relaxation and business needs.</a:t>
            </a:r>
          </a:p>
          <a:p>
            <a:pPr algn="ctr" marL="0" indent="0" lvl="1">
              <a:lnSpc>
                <a:spcPts val="2448"/>
              </a:lnSpc>
            </a:pPr>
          </a:p>
        </p:txBody>
      </p:sp>
      <p:sp>
        <p:nvSpPr>
          <p:cNvPr name="TextBox 9" id="9"/>
          <p:cNvSpPr txBox="true"/>
          <p:nvPr/>
        </p:nvSpPr>
        <p:spPr>
          <a:xfrm rot="0">
            <a:off x="10477326" y="3714810"/>
            <a:ext cx="6969011" cy="771380"/>
          </a:xfrm>
          <a:prstGeom prst="rect">
            <a:avLst/>
          </a:prstGeom>
        </p:spPr>
        <p:txBody>
          <a:bodyPr anchor="t" rtlCol="false" tIns="0" lIns="0" bIns="0" rIns="0">
            <a:spAutoFit/>
          </a:bodyPr>
          <a:lstStyle/>
          <a:p>
            <a:pPr algn="ctr">
              <a:lnSpc>
                <a:spcPts val="5257"/>
              </a:lnSpc>
            </a:pPr>
            <a:r>
              <a:rPr lang="en-US" sz="3755" spc="176">
                <a:solidFill>
                  <a:srgbClr val="647874"/>
                </a:solidFill>
                <a:latin typeface="Albra Sans"/>
                <a:ea typeface="Albra Sans"/>
                <a:cs typeface="Albra Sans"/>
                <a:sym typeface="Albra Sans"/>
              </a:rPr>
              <a:t>STAY ·  PLAY · MEET ·  DINE</a:t>
            </a:r>
          </a:p>
        </p:txBody>
      </p:sp>
      <p:sp>
        <p:nvSpPr>
          <p:cNvPr name="TextBox 10" id="10"/>
          <p:cNvSpPr txBox="true"/>
          <p:nvPr/>
        </p:nvSpPr>
        <p:spPr>
          <a:xfrm rot="0">
            <a:off x="10423807" y="4508276"/>
            <a:ext cx="7076048" cy="432089"/>
          </a:xfrm>
          <a:prstGeom prst="rect">
            <a:avLst/>
          </a:prstGeom>
        </p:spPr>
        <p:txBody>
          <a:bodyPr anchor="t" rtlCol="false" tIns="0" lIns="0" bIns="0" rIns="0">
            <a:spAutoFit/>
          </a:bodyPr>
          <a:lstStyle/>
          <a:p>
            <a:pPr algn="ctr" marL="0" indent="0" lvl="0">
              <a:lnSpc>
                <a:spcPts val="2959"/>
              </a:lnSpc>
              <a:spcBef>
                <a:spcPct val="0"/>
              </a:spcBef>
            </a:pPr>
            <a:r>
              <a:rPr lang="en-US" sz="2113" spc="76" strike="noStrike" u="none">
                <a:solidFill>
                  <a:srgbClr val="647874"/>
                </a:solidFill>
                <a:latin typeface="Albra Sans"/>
                <a:ea typeface="Albra Sans"/>
                <a:cs typeface="Albra Sans"/>
                <a:sym typeface="Albra Sans"/>
              </a:rPr>
              <a:t>Your Tropical Escape at Amora Beach Resort Phuket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1952583" y="7334555"/>
            <a:ext cx="22530287" cy="2687179"/>
            <a:chOff x="0" y="0"/>
            <a:chExt cx="2926473" cy="349039"/>
          </a:xfrm>
        </p:grpSpPr>
        <p:sp>
          <p:nvSpPr>
            <p:cNvPr name="Freeform 3" id="3"/>
            <p:cNvSpPr/>
            <p:nvPr/>
          </p:nvSpPr>
          <p:spPr>
            <a:xfrm flipH="false" flipV="false" rot="0">
              <a:off x="0" y="0"/>
              <a:ext cx="2926473" cy="349039"/>
            </a:xfrm>
            <a:custGeom>
              <a:avLst/>
              <a:gdLst/>
              <a:ahLst/>
              <a:cxnLst/>
              <a:rect r="r" b="b" t="t" l="l"/>
              <a:pathLst>
                <a:path h="349039" w="2926473">
                  <a:moveTo>
                    <a:pt x="2723273" y="0"/>
                  </a:moveTo>
                  <a:cubicBezTo>
                    <a:pt x="2835497" y="0"/>
                    <a:pt x="2926473" y="78135"/>
                    <a:pt x="2926473" y="174520"/>
                  </a:cubicBezTo>
                  <a:cubicBezTo>
                    <a:pt x="2926473" y="270904"/>
                    <a:pt x="2835497" y="349039"/>
                    <a:pt x="2723273" y="349039"/>
                  </a:cubicBezTo>
                  <a:lnTo>
                    <a:pt x="203200" y="349039"/>
                  </a:lnTo>
                  <a:cubicBezTo>
                    <a:pt x="90976" y="349039"/>
                    <a:pt x="0" y="270904"/>
                    <a:pt x="0" y="174520"/>
                  </a:cubicBezTo>
                  <a:cubicBezTo>
                    <a:pt x="0" y="78135"/>
                    <a:pt x="90976" y="0"/>
                    <a:pt x="203200" y="0"/>
                  </a:cubicBezTo>
                  <a:close/>
                </a:path>
              </a:pathLst>
            </a:custGeom>
            <a:solidFill>
              <a:srgbClr val="E7E3D0">
                <a:alpha val="45882"/>
              </a:srgbClr>
            </a:solidFill>
          </p:spPr>
        </p:sp>
        <p:sp>
          <p:nvSpPr>
            <p:cNvPr name="TextBox 4" id="4"/>
            <p:cNvSpPr txBox="true"/>
            <p:nvPr/>
          </p:nvSpPr>
          <p:spPr>
            <a:xfrm>
              <a:off x="0" y="-180975"/>
              <a:ext cx="2926473" cy="530014"/>
            </a:xfrm>
            <a:prstGeom prst="rect">
              <a:avLst/>
            </a:prstGeom>
          </p:spPr>
          <p:txBody>
            <a:bodyPr anchor="ctr" rtlCol="false" tIns="50800" lIns="50800" bIns="50800" rIns="50800"/>
            <a:lstStyle/>
            <a:p>
              <a:pPr algn="ctr">
                <a:lnSpc>
                  <a:spcPts val="4474"/>
                </a:lnSpc>
              </a:pPr>
            </a:p>
          </p:txBody>
        </p:sp>
      </p:grpSp>
      <p:sp>
        <p:nvSpPr>
          <p:cNvPr name="TextBox 5" id="5"/>
          <p:cNvSpPr txBox="true"/>
          <p:nvPr/>
        </p:nvSpPr>
        <p:spPr>
          <a:xfrm rot="0">
            <a:off x="1075149" y="6011875"/>
            <a:ext cx="16184151" cy="676275"/>
          </a:xfrm>
          <a:prstGeom prst="rect">
            <a:avLst/>
          </a:prstGeom>
        </p:spPr>
        <p:txBody>
          <a:bodyPr anchor="t" rtlCol="false" tIns="0" lIns="0" bIns="0" rIns="0">
            <a:spAutoFit/>
          </a:bodyPr>
          <a:lstStyle/>
          <a:p>
            <a:pPr algn="ctr">
              <a:lnSpc>
                <a:spcPts val="2520"/>
              </a:lnSpc>
            </a:pPr>
            <a:r>
              <a:rPr lang="en-US" sz="2100">
                <a:solidFill>
                  <a:srgbClr val="000000"/>
                </a:solidFill>
                <a:latin typeface="Avenir"/>
                <a:ea typeface="Avenir"/>
                <a:cs typeface="Avenir"/>
                <a:sym typeface="Avenir"/>
              </a:rPr>
              <a:t>Our spacious Thai designed Coral Suites feature two bedrooms and a separate lounge room, with private balcony. All rooms are fitted to a high standard with all the latest amenities, and have a maximum capacity of 4 adults.</a:t>
            </a:r>
          </a:p>
        </p:txBody>
      </p:sp>
      <p:sp>
        <p:nvSpPr>
          <p:cNvPr name="TextBox 6" id="6"/>
          <p:cNvSpPr txBox="true"/>
          <p:nvPr/>
        </p:nvSpPr>
        <p:spPr>
          <a:xfrm rot="0">
            <a:off x="11876373" y="7990558"/>
            <a:ext cx="5382927" cy="1784198"/>
          </a:xfrm>
          <a:prstGeom prst="rect">
            <a:avLst/>
          </a:prstGeom>
        </p:spPr>
        <p:txBody>
          <a:bodyPr anchor="t" rtlCol="false" tIns="0" lIns="0" bIns="0" rIns="0">
            <a:spAutoFit/>
          </a:bodyPr>
          <a:lstStyle/>
          <a:p>
            <a:pPr algn="l" marL="432269" indent="-216135" lvl="1">
              <a:lnSpc>
                <a:spcPts val="3503"/>
              </a:lnSpc>
              <a:buFont typeface="Arial"/>
              <a:buChar char="•"/>
            </a:pPr>
            <a:r>
              <a:rPr lang="en-US" sz="2002">
                <a:solidFill>
                  <a:srgbClr val="000000"/>
                </a:solidFill>
                <a:latin typeface="Avenir"/>
                <a:ea typeface="Avenir"/>
                <a:cs typeface="Avenir"/>
                <a:sym typeface="Avenir"/>
              </a:rPr>
              <a:t>Safety deposit box</a:t>
            </a:r>
          </a:p>
          <a:p>
            <a:pPr algn="l" marL="432269" indent="-216135" lvl="1">
              <a:lnSpc>
                <a:spcPts val="3503"/>
              </a:lnSpc>
              <a:spcBef>
                <a:spcPct val="0"/>
              </a:spcBef>
              <a:buFont typeface="Arial"/>
              <a:buChar char="•"/>
            </a:pPr>
            <a:r>
              <a:rPr lang="en-US" sz="2002">
                <a:solidFill>
                  <a:srgbClr val="000000"/>
                </a:solidFill>
                <a:latin typeface="Avenir"/>
                <a:ea typeface="Avenir"/>
                <a:cs typeface="Avenir"/>
                <a:sym typeface="Avenir"/>
              </a:rPr>
              <a:t>Smart</a:t>
            </a:r>
            <a:r>
              <a:rPr lang="en-US" sz="2002" strike="noStrike" u="none">
                <a:solidFill>
                  <a:srgbClr val="000000"/>
                </a:solidFill>
                <a:latin typeface="Avenir"/>
                <a:ea typeface="Avenir"/>
                <a:cs typeface="Avenir"/>
                <a:sym typeface="Avenir"/>
              </a:rPr>
              <a:t> TV and in-house movies</a:t>
            </a:r>
          </a:p>
          <a:p>
            <a:pPr algn="l" marL="432269" indent="-216135" lvl="1">
              <a:lnSpc>
                <a:spcPts val="3503"/>
              </a:lnSpc>
              <a:spcBef>
                <a:spcPct val="0"/>
              </a:spcBef>
              <a:buFont typeface="Arial"/>
              <a:buChar char="•"/>
            </a:pPr>
            <a:r>
              <a:rPr lang="en-US" sz="2002" strike="noStrike" u="none">
                <a:solidFill>
                  <a:srgbClr val="000000"/>
                </a:solidFill>
                <a:latin typeface="Avenir"/>
                <a:ea typeface="Avenir"/>
                <a:cs typeface="Avenir"/>
                <a:sym typeface="Avenir"/>
              </a:rPr>
              <a:t>Tea and coffee making facilities</a:t>
            </a:r>
          </a:p>
          <a:p>
            <a:pPr algn="l" marL="432269" indent="-216135" lvl="1">
              <a:lnSpc>
                <a:spcPts val="3503"/>
              </a:lnSpc>
              <a:spcBef>
                <a:spcPct val="0"/>
              </a:spcBef>
              <a:buFont typeface="Arial"/>
              <a:buChar char="•"/>
            </a:pPr>
            <a:r>
              <a:rPr lang="en-US" sz="2002" strike="noStrike" u="none">
                <a:solidFill>
                  <a:srgbClr val="000000"/>
                </a:solidFill>
                <a:latin typeface="Avenir"/>
                <a:ea typeface="Avenir"/>
                <a:cs typeface="Avenir"/>
                <a:sym typeface="Avenir"/>
              </a:rPr>
              <a:t>Thermostat</a:t>
            </a:r>
            <a:r>
              <a:rPr lang="en-US" sz="2002" strike="noStrike" u="none">
                <a:solidFill>
                  <a:srgbClr val="000000"/>
                </a:solidFill>
                <a:latin typeface="Avenir"/>
                <a:ea typeface="Avenir"/>
                <a:cs typeface="Avenir"/>
                <a:sym typeface="Avenir"/>
              </a:rPr>
              <a:t>i</a:t>
            </a:r>
            <a:r>
              <a:rPr lang="en-US" sz="2002" strike="noStrike" u="none">
                <a:solidFill>
                  <a:srgbClr val="000000"/>
                </a:solidFill>
                <a:latin typeface="Avenir"/>
                <a:ea typeface="Avenir"/>
                <a:cs typeface="Avenir"/>
                <a:sym typeface="Avenir"/>
              </a:rPr>
              <a:t>c</a:t>
            </a:r>
            <a:r>
              <a:rPr lang="en-US" sz="2002" strike="noStrike" u="none">
                <a:solidFill>
                  <a:srgbClr val="000000"/>
                </a:solidFill>
                <a:latin typeface="Avenir"/>
                <a:ea typeface="Avenir"/>
                <a:cs typeface="Avenir"/>
                <a:sym typeface="Avenir"/>
              </a:rPr>
              <a:t>al</a:t>
            </a:r>
            <a:r>
              <a:rPr lang="en-US" sz="2002" strike="noStrike" u="none">
                <a:solidFill>
                  <a:srgbClr val="000000"/>
                </a:solidFill>
                <a:latin typeface="Avenir"/>
                <a:ea typeface="Avenir"/>
                <a:cs typeface="Avenir"/>
                <a:sym typeface="Avenir"/>
              </a:rPr>
              <a:t>ly controlled</a:t>
            </a:r>
            <a:r>
              <a:rPr lang="en-US" sz="2002" strike="noStrike" u="none">
                <a:solidFill>
                  <a:srgbClr val="000000"/>
                </a:solidFill>
                <a:latin typeface="Avenir"/>
                <a:ea typeface="Avenir"/>
                <a:cs typeface="Avenir"/>
                <a:sym typeface="Avenir"/>
              </a:rPr>
              <a:t> air conditioning</a:t>
            </a:r>
          </a:p>
        </p:txBody>
      </p:sp>
      <p:sp>
        <p:nvSpPr>
          <p:cNvPr name="TextBox 7" id="7"/>
          <p:cNvSpPr txBox="true"/>
          <p:nvPr/>
        </p:nvSpPr>
        <p:spPr>
          <a:xfrm rot="0">
            <a:off x="5409731" y="4951361"/>
            <a:ext cx="7561436" cy="874395"/>
          </a:xfrm>
          <a:prstGeom prst="rect">
            <a:avLst/>
          </a:prstGeom>
        </p:spPr>
        <p:txBody>
          <a:bodyPr anchor="t" rtlCol="false" tIns="0" lIns="0" bIns="0" rIns="0">
            <a:spAutoFit/>
          </a:bodyPr>
          <a:lstStyle/>
          <a:p>
            <a:pPr algn="ctr">
              <a:lnSpc>
                <a:spcPts val="5879"/>
              </a:lnSpc>
            </a:pPr>
            <a:r>
              <a:rPr lang="en-US" sz="4199">
                <a:solidFill>
                  <a:srgbClr val="647874"/>
                </a:solidFill>
                <a:latin typeface="Albra Sans"/>
                <a:ea typeface="Albra Sans"/>
                <a:cs typeface="Albra Sans"/>
                <a:sym typeface="Albra Sans"/>
              </a:rPr>
              <a:t>ANDAM</a:t>
            </a:r>
            <a:r>
              <a:rPr lang="en-US" sz="4199">
                <a:solidFill>
                  <a:srgbClr val="647874"/>
                </a:solidFill>
                <a:latin typeface="Albra Sans"/>
                <a:ea typeface="Albra Sans"/>
                <a:cs typeface="Albra Sans"/>
                <a:sym typeface="Albra Sans"/>
              </a:rPr>
              <a:t>AN SUITE 2 BEDROOMS</a:t>
            </a:r>
          </a:p>
        </p:txBody>
      </p:sp>
      <p:sp>
        <p:nvSpPr>
          <p:cNvPr name="TextBox 8" id="8"/>
          <p:cNvSpPr txBox="true"/>
          <p:nvPr/>
        </p:nvSpPr>
        <p:spPr>
          <a:xfrm rot="0">
            <a:off x="1028700" y="7990558"/>
            <a:ext cx="6541167" cy="1730817"/>
          </a:xfrm>
          <a:prstGeom prst="rect">
            <a:avLst/>
          </a:prstGeom>
        </p:spPr>
        <p:txBody>
          <a:bodyPr anchor="t" rtlCol="false" tIns="0" lIns="0" bIns="0" rIns="0">
            <a:spAutoFit/>
          </a:bodyPr>
          <a:lstStyle/>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144 sqm space</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Private balcony </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Two bedrooms with separate lounge and dining room</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Bathroom with bath and shower</a:t>
            </a:r>
          </a:p>
        </p:txBody>
      </p:sp>
      <p:sp>
        <p:nvSpPr>
          <p:cNvPr name="TextBox 9" id="9"/>
          <p:cNvSpPr txBox="true"/>
          <p:nvPr/>
        </p:nvSpPr>
        <p:spPr>
          <a:xfrm rot="0">
            <a:off x="8075316" y="8043939"/>
            <a:ext cx="3211897" cy="1730817"/>
          </a:xfrm>
          <a:prstGeom prst="rect">
            <a:avLst/>
          </a:prstGeom>
        </p:spPr>
        <p:txBody>
          <a:bodyPr anchor="t" rtlCol="false" tIns="0" lIns="0" bIns="0" rIns="0">
            <a:spAutoFit/>
          </a:bodyPr>
          <a:lstStyle/>
          <a:p>
            <a:pPr algn="l" marL="420620" indent="-210310" lvl="1">
              <a:lnSpc>
                <a:spcPts val="3409"/>
              </a:lnSpc>
              <a:buFont typeface="Arial"/>
              <a:buChar char="•"/>
            </a:pPr>
            <a:r>
              <a:rPr lang="en-US" sz="1948">
                <a:solidFill>
                  <a:srgbClr val="000000"/>
                </a:solidFill>
                <a:latin typeface="Avenir"/>
                <a:ea typeface="Avenir"/>
                <a:cs typeface="Avenir"/>
                <a:sym typeface="Avenir"/>
              </a:rPr>
              <a:t>Bathrobes and slippers</a:t>
            </a:r>
          </a:p>
          <a:p>
            <a:pPr algn="l" marL="420620" indent="-210310" lvl="1">
              <a:lnSpc>
                <a:spcPts val="3409"/>
              </a:lnSpc>
              <a:buFont typeface="Arial"/>
              <a:buChar char="•"/>
            </a:pPr>
            <a:r>
              <a:rPr lang="en-US" sz="1948">
                <a:solidFill>
                  <a:srgbClr val="000000"/>
                </a:solidFill>
                <a:latin typeface="Avenir"/>
                <a:ea typeface="Avenir"/>
                <a:cs typeface="Avenir"/>
                <a:sym typeface="Avenir"/>
              </a:rPr>
              <a:t>Direct dial ISD telephone</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Hair dryer</a:t>
            </a:r>
          </a:p>
          <a:p>
            <a:pPr algn="l" marL="420620" indent="-210310" lvl="1">
              <a:lnSpc>
                <a:spcPts val="3409"/>
              </a:lnSpc>
              <a:spcBef>
                <a:spcPct val="0"/>
              </a:spcBef>
              <a:buFont typeface="Arial"/>
              <a:buChar char="•"/>
            </a:pPr>
            <a:r>
              <a:rPr lang="en-US" sz="1948" strike="noStrike" u="none">
                <a:solidFill>
                  <a:srgbClr val="000000"/>
                </a:solidFill>
                <a:latin typeface="Avenir"/>
                <a:ea typeface="Avenir"/>
                <a:cs typeface="Avenir"/>
                <a:sym typeface="Avenir"/>
              </a:rPr>
              <a:t>Mini-bar</a:t>
            </a:r>
            <a:r>
              <a:rPr lang="en-US" sz="1948" strike="noStrike" u="none">
                <a:solidFill>
                  <a:srgbClr val="000000"/>
                </a:solidFill>
                <a:latin typeface="Avenir"/>
                <a:ea typeface="Avenir"/>
                <a:cs typeface="Avenir"/>
                <a:sym typeface="Avenir"/>
              </a:rPr>
              <a:t> and refrigerator</a:t>
            </a:r>
          </a:p>
        </p:txBody>
      </p:sp>
      <p:sp>
        <p:nvSpPr>
          <p:cNvPr name="TextBox 10" id="10"/>
          <p:cNvSpPr txBox="true"/>
          <p:nvPr/>
        </p:nvSpPr>
        <p:spPr>
          <a:xfrm rot="0">
            <a:off x="1051925" y="7434101"/>
            <a:ext cx="1153938" cy="474004"/>
          </a:xfrm>
          <a:prstGeom prst="rect">
            <a:avLst/>
          </a:prstGeom>
        </p:spPr>
        <p:txBody>
          <a:bodyPr anchor="t" rtlCol="false" tIns="0" lIns="0" bIns="0" rIns="0">
            <a:spAutoFit/>
          </a:bodyPr>
          <a:lstStyle/>
          <a:p>
            <a:pPr algn="l" marL="0" indent="0" lvl="0">
              <a:lnSpc>
                <a:spcPts val="3236"/>
              </a:lnSpc>
              <a:spcBef>
                <a:spcPct val="0"/>
              </a:spcBef>
            </a:pPr>
            <a:r>
              <a:rPr lang="en-US" sz="2311" strike="noStrike" u="none">
                <a:solidFill>
                  <a:srgbClr val="647874"/>
                </a:solidFill>
                <a:latin typeface="Albra Sans"/>
                <a:ea typeface="Albra Sans"/>
                <a:cs typeface="Albra Sans"/>
                <a:sym typeface="Albra Sans"/>
              </a:rPr>
              <a:t>Features:</a:t>
            </a:r>
          </a:p>
        </p:txBody>
      </p:sp>
      <p:sp>
        <p:nvSpPr>
          <p:cNvPr name="Freeform 11" id="11"/>
          <p:cNvSpPr/>
          <p:nvPr/>
        </p:nvSpPr>
        <p:spPr>
          <a:xfrm flipH="false" flipV="false" rot="0">
            <a:off x="0" y="0"/>
            <a:ext cx="8135960" cy="4158977"/>
          </a:xfrm>
          <a:custGeom>
            <a:avLst/>
            <a:gdLst/>
            <a:ahLst/>
            <a:cxnLst/>
            <a:rect r="r" b="b" t="t" l="l"/>
            <a:pathLst>
              <a:path h="4158977" w="8135960">
                <a:moveTo>
                  <a:pt x="0" y="0"/>
                </a:moveTo>
                <a:lnTo>
                  <a:pt x="8135960" y="0"/>
                </a:lnTo>
                <a:lnTo>
                  <a:pt x="8135960" y="4158977"/>
                </a:lnTo>
                <a:lnTo>
                  <a:pt x="0" y="41589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12187466" y="-63725"/>
            <a:ext cx="6100534" cy="4606806"/>
            <a:chOff x="0" y="0"/>
            <a:chExt cx="5695635" cy="4301048"/>
          </a:xfrm>
        </p:grpSpPr>
        <p:sp>
          <p:nvSpPr>
            <p:cNvPr name="Freeform 13" id="13"/>
            <p:cNvSpPr/>
            <p:nvPr/>
          </p:nvSpPr>
          <p:spPr>
            <a:xfrm flipH="false" flipV="false" rot="0">
              <a:off x="0" y="0"/>
              <a:ext cx="5695609" cy="4301073"/>
            </a:xfrm>
            <a:custGeom>
              <a:avLst/>
              <a:gdLst/>
              <a:ahLst/>
              <a:cxnLst/>
              <a:rect r="r" b="b" t="t" l="l"/>
              <a:pathLst>
                <a:path h="4301073" w="5695609">
                  <a:moveTo>
                    <a:pt x="0" y="0"/>
                  </a:moveTo>
                  <a:lnTo>
                    <a:pt x="5695609" y="0"/>
                  </a:lnTo>
                  <a:lnTo>
                    <a:pt x="5695609" y="4301073"/>
                  </a:lnTo>
                  <a:lnTo>
                    <a:pt x="0" y="4301073"/>
                  </a:lnTo>
                  <a:lnTo>
                    <a:pt x="0" y="0"/>
                  </a:lnTo>
                  <a:close/>
                </a:path>
              </a:pathLst>
            </a:custGeom>
            <a:blipFill>
              <a:blip r:embed="rId4"/>
              <a:stretch>
                <a:fillRect l="-22290" t="0" r="-21925" b="-7293"/>
              </a:stretch>
            </a:blipFill>
          </p:spPr>
        </p:sp>
      </p:grpSp>
      <p:grpSp>
        <p:nvGrpSpPr>
          <p:cNvPr name="Group 14" id="14"/>
          <p:cNvGrpSpPr/>
          <p:nvPr/>
        </p:nvGrpSpPr>
        <p:grpSpPr>
          <a:xfrm rot="0">
            <a:off x="0" y="-63725"/>
            <a:ext cx="6100534" cy="4606806"/>
            <a:chOff x="0" y="0"/>
            <a:chExt cx="6282760" cy="4744414"/>
          </a:xfrm>
        </p:grpSpPr>
        <p:sp>
          <p:nvSpPr>
            <p:cNvPr name="Freeform 15" id="15"/>
            <p:cNvSpPr/>
            <p:nvPr/>
          </p:nvSpPr>
          <p:spPr>
            <a:xfrm flipH="false" flipV="false" rot="0">
              <a:off x="0" y="0"/>
              <a:ext cx="6282811" cy="4744381"/>
            </a:xfrm>
            <a:custGeom>
              <a:avLst/>
              <a:gdLst/>
              <a:ahLst/>
              <a:cxnLst/>
              <a:rect r="r" b="b" t="t" l="l"/>
              <a:pathLst>
                <a:path h="4744381" w="6282811">
                  <a:moveTo>
                    <a:pt x="0" y="0"/>
                  </a:moveTo>
                  <a:lnTo>
                    <a:pt x="6282811" y="0"/>
                  </a:lnTo>
                  <a:lnTo>
                    <a:pt x="6282811" y="4744381"/>
                  </a:lnTo>
                  <a:lnTo>
                    <a:pt x="0" y="4744381"/>
                  </a:lnTo>
                  <a:lnTo>
                    <a:pt x="0" y="0"/>
                  </a:lnTo>
                  <a:close/>
                </a:path>
              </a:pathLst>
            </a:custGeom>
            <a:blipFill>
              <a:blip r:embed="rId5"/>
              <a:stretch>
                <a:fillRect l="-4548" t="-4019" r="-4548" b="0"/>
              </a:stretch>
            </a:blipFill>
          </p:spPr>
        </p:sp>
      </p:grpSp>
      <p:grpSp>
        <p:nvGrpSpPr>
          <p:cNvPr name="Group 16" id="16"/>
          <p:cNvGrpSpPr/>
          <p:nvPr/>
        </p:nvGrpSpPr>
        <p:grpSpPr>
          <a:xfrm rot="0">
            <a:off x="6086931" y="6862"/>
            <a:ext cx="6100534" cy="4536219"/>
            <a:chOff x="0" y="0"/>
            <a:chExt cx="5695635" cy="4235145"/>
          </a:xfrm>
        </p:grpSpPr>
        <p:sp>
          <p:nvSpPr>
            <p:cNvPr name="Freeform 17" id="17"/>
            <p:cNvSpPr/>
            <p:nvPr/>
          </p:nvSpPr>
          <p:spPr>
            <a:xfrm flipH="false" flipV="false" rot="0">
              <a:off x="0" y="0"/>
              <a:ext cx="5695686" cy="4235116"/>
            </a:xfrm>
            <a:custGeom>
              <a:avLst/>
              <a:gdLst/>
              <a:ahLst/>
              <a:cxnLst/>
              <a:rect r="r" b="b" t="t" l="l"/>
              <a:pathLst>
                <a:path h="4235116" w="5695686">
                  <a:moveTo>
                    <a:pt x="0" y="0"/>
                  </a:moveTo>
                  <a:lnTo>
                    <a:pt x="5695686" y="0"/>
                  </a:lnTo>
                  <a:lnTo>
                    <a:pt x="5695686" y="4235116"/>
                  </a:lnTo>
                  <a:lnTo>
                    <a:pt x="0" y="4235116"/>
                  </a:lnTo>
                  <a:lnTo>
                    <a:pt x="0" y="0"/>
                  </a:lnTo>
                  <a:close/>
                </a:path>
              </a:pathLst>
            </a:custGeom>
            <a:blipFill>
              <a:blip r:embed="rId6"/>
              <a:stretch>
                <a:fillRect l="-16174" t="0" r="-16174" b="0"/>
              </a:stretch>
            </a:blipFill>
          </p:spPr>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FFD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0369982" cy="6871830"/>
          </a:xfrm>
          <a:custGeom>
            <a:avLst/>
            <a:gdLst/>
            <a:ahLst/>
            <a:cxnLst/>
            <a:rect r="r" b="b" t="t" l="l"/>
            <a:pathLst>
              <a:path h="6871830" w="10369982">
                <a:moveTo>
                  <a:pt x="0" y="0"/>
                </a:moveTo>
                <a:lnTo>
                  <a:pt x="10369982" y="0"/>
                </a:lnTo>
                <a:lnTo>
                  <a:pt x="10369982" y="6871830"/>
                </a:lnTo>
                <a:lnTo>
                  <a:pt x="0" y="68718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1125619" cy="6000750"/>
            <a:chOff x="0" y="0"/>
            <a:chExt cx="9889439" cy="5334000"/>
          </a:xfrm>
        </p:grpSpPr>
        <p:sp>
          <p:nvSpPr>
            <p:cNvPr name="Freeform 4" id="4"/>
            <p:cNvSpPr/>
            <p:nvPr/>
          </p:nvSpPr>
          <p:spPr>
            <a:xfrm flipH="false" flipV="false" rot="0">
              <a:off x="0" y="0"/>
              <a:ext cx="9889465" cy="5334026"/>
            </a:xfrm>
            <a:custGeom>
              <a:avLst/>
              <a:gdLst/>
              <a:ahLst/>
              <a:cxnLst/>
              <a:rect r="r" b="b" t="t" l="l"/>
              <a:pathLst>
                <a:path h="5334026" w="9889465">
                  <a:moveTo>
                    <a:pt x="0" y="0"/>
                  </a:moveTo>
                  <a:lnTo>
                    <a:pt x="9889465" y="0"/>
                  </a:lnTo>
                  <a:lnTo>
                    <a:pt x="9889465" y="5334026"/>
                  </a:lnTo>
                  <a:lnTo>
                    <a:pt x="0" y="5334026"/>
                  </a:lnTo>
                  <a:lnTo>
                    <a:pt x="0" y="0"/>
                  </a:lnTo>
                  <a:close/>
                </a:path>
              </a:pathLst>
            </a:custGeom>
            <a:blipFill>
              <a:blip r:embed="rId4"/>
              <a:stretch>
                <a:fillRect l="-212" t="-21743" r="-8820" b="-12940"/>
              </a:stretch>
            </a:blipFill>
          </p:spPr>
        </p:sp>
      </p:grpSp>
      <p:grpSp>
        <p:nvGrpSpPr>
          <p:cNvPr name="Group 5" id="5"/>
          <p:cNvGrpSpPr/>
          <p:nvPr/>
        </p:nvGrpSpPr>
        <p:grpSpPr>
          <a:xfrm rot="0">
            <a:off x="13808750" y="1282541"/>
            <a:ext cx="1821972" cy="1821972"/>
            <a:chOff x="0" y="0"/>
            <a:chExt cx="2496833" cy="2496833"/>
          </a:xfrm>
        </p:grpSpPr>
        <p:sp>
          <p:nvSpPr>
            <p:cNvPr name="Freeform 6" id="6"/>
            <p:cNvSpPr/>
            <p:nvPr/>
          </p:nvSpPr>
          <p:spPr>
            <a:xfrm flipH="false" flipV="false" rot="0">
              <a:off x="0" y="0"/>
              <a:ext cx="2496820" cy="2496820"/>
            </a:xfrm>
            <a:custGeom>
              <a:avLst/>
              <a:gdLst/>
              <a:ahLst/>
              <a:cxnLst/>
              <a:rect r="r" b="b" t="t" l="l"/>
              <a:pathLst>
                <a:path h="2496820" w="2496820">
                  <a:moveTo>
                    <a:pt x="0" y="0"/>
                  </a:moveTo>
                  <a:lnTo>
                    <a:pt x="2496820" y="0"/>
                  </a:lnTo>
                  <a:lnTo>
                    <a:pt x="2496820" y="2496820"/>
                  </a:lnTo>
                  <a:lnTo>
                    <a:pt x="0" y="2496820"/>
                  </a:lnTo>
                  <a:lnTo>
                    <a:pt x="0" y="0"/>
                  </a:lnTo>
                  <a:close/>
                </a:path>
              </a:pathLst>
            </a:custGeom>
            <a:blipFill>
              <a:blip r:embed="rId5"/>
              <a:stretch>
                <a:fillRect l="0" t="0" r="0" b="0"/>
              </a:stretch>
            </a:blipFill>
          </p:spPr>
        </p:sp>
      </p:grpSp>
      <p:sp>
        <p:nvSpPr>
          <p:cNvPr name="Freeform 7" id="7"/>
          <p:cNvSpPr/>
          <p:nvPr/>
        </p:nvSpPr>
        <p:spPr>
          <a:xfrm flipH="false" flipV="false" rot="0">
            <a:off x="3130091" y="6000750"/>
            <a:ext cx="1670394" cy="1681653"/>
          </a:xfrm>
          <a:custGeom>
            <a:avLst/>
            <a:gdLst/>
            <a:ahLst/>
            <a:cxnLst/>
            <a:rect r="r" b="b" t="t" l="l"/>
            <a:pathLst>
              <a:path h="1681653" w="1670394">
                <a:moveTo>
                  <a:pt x="0" y="0"/>
                </a:moveTo>
                <a:lnTo>
                  <a:pt x="1670395" y="0"/>
                </a:lnTo>
                <a:lnTo>
                  <a:pt x="1670395" y="1681653"/>
                </a:lnTo>
                <a:lnTo>
                  <a:pt x="0" y="168165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270387" y="5954659"/>
            <a:ext cx="1749604" cy="1761749"/>
          </a:xfrm>
          <a:custGeom>
            <a:avLst/>
            <a:gdLst/>
            <a:ahLst/>
            <a:cxnLst/>
            <a:rect r="r" b="b" t="t" l="l"/>
            <a:pathLst>
              <a:path h="1761749" w="1749604">
                <a:moveTo>
                  <a:pt x="0" y="0"/>
                </a:moveTo>
                <a:lnTo>
                  <a:pt x="1749605" y="0"/>
                </a:lnTo>
                <a:lnTo>
                  <a:pt x="1749605" y="1761748"/>
                </a:lnTo>
                <a:lnTo>
                  <a:pt x="0" y="17617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9" id="9"/>
          <p:cNvGrpSpPr/>
          <p:nvPr/>
        </p:nvGrpSpPr>
        <p:grpSpPr>
          <a:xfrm rot="0">
            <a:off x="0" y="5986462"/>
            <a:ext cx="5688359" cy="4286250"/>
            <a:chOff x="0" y="0"/>
            <a:chExt cx="7710633" cy="5810059"/>
          </a:xfrm>
        </p:grpSpPr>
        <p:sp>
          <p:nvSpPr>
            <p:cNvPr name="Freeform 10" id="10"/>
            <p:cNvSpPr/>
            <p:nvPr/>
          </p:nvSpPr>
          <p:spPr>
            <a:xfrm flipH="false" flipV="false" rot="0">
              <a:off x="0" y="0"/>
              <a:ext cx="7710671" cy="5810098"/>
            </a:xfrm>
            <a:custGeom>
              <a:avLst/>
              <a:gdLst/>
              <a:ahLst/>
              <a:cxnLst/>
              <a:rect r="r" b="b" t="t" l="l"/>
              <a:pathLst>
                <a:path h="5810098" w="7710671">
                  <a:moveTo>
                    <a:pt x="0" y="0"/>
                  </a:moveTo>
                  <a:lnTo>
                    <a:pt x="7710671" y="0"/>
                  </a:lnTo>
                  <a:lnTo>
                    <a:pt x="7710671" y="5810098"/>
                  </a:lnTo>
                  <a:lnTo>
                    <a:pt x="0" y="5810098"/>
                  </a:lnTo>
                  <a:lnTo>
                    <a:pt x="0" y="0"/>
                  </a:lnTo>
                  <a:close/>
                </a:path>
              </a:pathLst>
            </a:custGeom>
            <a:blipFill>
              <a:blip r:embed="rId10"/>
              <a:stretch>
                <a:fillRect l="-17278" t="0" r="-17278" b="0"/>
              </a:stretch>
            </a:blipFill>
          </p:spPr>
        </p:sp>
      </p:grpSp>
      <p:grpSp>
        <p:nvGrpSpPr>
          <p:cNvPr name="Group 11" id="11"/>
          <p:cNvGrpSpPr/>
          <p:nvPr/>
        </p:nvGrpSpPr>
        <p:grpSpPr>
          <a:xfrm rot="0">
            <a:off x="5562810" y="5986462"/>
            <a:ext cx="5562810" cy="4286250"/>
            <a:chOff x="0" y="0"/>
            <a:chExt cx="3315377" cy="2554561"/>
          </a:xfrm>
        </p:grpSpPr>
        <p:sp>
          <p:nvSpPr>
            <p:cNvPr name="Freeform 12" id="12"/>
            <p:cNvSpPr/>
            <p:nvPr/>
          </p:nvSpPr>
          <p:spPr>
            <a:xfrm flipH="false" flipV="false" rot="0">
              <a:off x="0" y="0"/>
              <a:ext cx="3315389" cy="2554514"/>
            </a:xfrm>
            <a:custGeom>
              <a:avLst/>
              <a:gdLst/>
              <a:ahLst/>
              <a:cxnLst/>
              <a:rect r="r" b="b" t="t" l="l"/>
              <a:pathLst>
                <a:path h="2554514" w="3315389">
                  <a:moveTo>
                    <a:pt x="0" y="0"/>
                  </a:moveTo>
                  <a:lnTo>
                    <a:pt x="3315389" y="0"/>
                  </a:lnTo>
                  <a:lnTo>
                    <a:pt x="3315389" y="2554514"/>
                  </a:lnTo>
                  <a:lnTo>
                    <a:pt x="0" y="2554514"/>
                  </a:lnTo>
                  <a:lnTo>
                    <a:pt x="0" y="0"/>
                  </a:lnTo>
                  <a:close/>
                </a:path>
              </a:pathLst>
            </a:custGeom>
            <a:blipFill>
              <a:blip r:embed="rId11"/>
              <a:stretch>
                <a:fillRect l="0" t="-31115" r="0" b="-31115"/>
              </a:stretch>
            </a:blipFill>
          </p:spPr>
        </p:sp>
      </p:grpSp>
      <p:sp>
        <p:nvSpPr>
          <p:cNvPr name="TextBox 13" id="13"/>
          <p:cNvSpPr txBox="true"/>
          <p:nvPr/>
        </p:nvSpPr>
        <p:spPr>
          <a:xfrm rot="0">
            <a:off x="11882857" y="4447688"/>
            <a:ext cx="5670091" cy="4373023"/>
          </a:xfrm>
          <a:prstGeom prst="rect">
            <a:avLst/>
          </a:prstGeom>
        </p:spPr>
        <p:txBody>
          <a:bodyPr anchor="t" rtlCol="false" tIns="0" lIns="0" bIns="0" rIns="0">
            <a:spAutoFit/>
          </a:bodyPr>
          <a:lstStyle/>
          <a:p>
            <a:pPr algn="ctr">
              <a:lnSpc>
                <a:spcPts val="2919"/>
              </a:lnSpc>
            </a:pPr>
          </a:p>
          <a:p>
            <a:pPr algn="ctr">
              <a:lnSpc>
                <a:spcPts val="3544"/>
              </a:lnSpc>
            </a:pPr>
            <a:r>
              <a:rPr lang="en-US" sz="2549">
                <a:solidFill>
                  <a:srgbClr val="000000"/>
                </a:solidFill>
                <a:latin typeface="Avenir"/>
                <a:ea typeface="Avenir"/>
                <a:cs typeface="Avenir"/>
                <a:sym typeface="Avenir"/>
              </a:rPr>
              <a:t>Feel the rhythm of the ocean and Balearic beats at</a:t>
            </a:r>
            <a:r>
              <a:rPr lang="en-US" sz="2549" b="true">
                <a:solidFill>
                  <a:srgbClr val="000000"/>
                </a:solidFill>
                <a:latin typeface="Avenir Bold"/>
                <a:ea typeface="Avenir Bold"/>
                <a:cs typeface="Avenir Bold"/>
                <a:sym typeface="Avenir Bold"/>
              </a:rPr>
              <a:t> NORA Beach Club</a:t>
            </a:r>
            <a:r>
              <a:rPr lang="en-US" sz="2549">
                <a:solidFill>
                  <a:srgbClr val="000000"/>
                </a:solidFill>
                <a:latin typeface="Avenir"/>
                <a:ea typeface="Avenir"/>
                <a:cs typeface="Avenir"/>
                <a:sym typeface="Avenir"/>
              </a:rPr>
              <a:t>, our reimagined seafront escape and indoor </a:t>
            </a:r>
            <a:r>
              <a:rPr lang="en-US" sz="2549" b="true">
                <a:solidFill>
                  <a:srgbClr val="000000"/>
                </a:solidFill>
                <a:latin typeface="Avenir Bold"/>
                <a:ea typeface="Avenir Bold"/>
                <a:cs typeface="Avenir Bold"/>
                <a:sym typeface="Avenir Bold"/>
              </a:rPr>
              <a:t>N Restaurant</a:t>
            </a:r>
            <a:r>
              <a:rPr lang="en-US" sz="2549">
                <a:solidFill>
                  <a:srgbClr val="000000"/>
                </a:solidFill>
                <a:latin typeface="Avenir"/>
                <a:ea typeface="Avenir"/>
                <a:cs typeface="Avenir"/>
                <a:sym typeface="Avenir"/>
              </a:rPr>
              <a:t>. Unwind with fresh Andaman seafood, signature cocktails, caviar, and Champagne from relaxed sunset sessions to vibrant beachfront nights.</a:t>
            </a:r>
          </a:p>
          <a:p>
            <a:pPr algn="ctr">
              <a:lnSpc>
                <a:spcPts val="3544"/>
              </a:lnSpc>
            </a:pPr>
          </a:p>
        </p:txBody>
      </p:sp>
      <p:sp>
        <p:nvSpPr>
          <p:cNvPr name="TextBox 14" id="14"/>
          <p:cNvSpPr txBox="true"/>
          <p:nvPr/>
        </p:nvSpPr>
        <p:spPr>
          <a:xfrm rot="0">
            <a:off x="12438201" y="3408276"/>
            <a:ext cx="4563070" cy="830044"/>
          </a:xfrm>
          <a:prstGeom prst="rect">
            <a:avLst/>
          </a:prstGeom>
        </p:spPr>
        <p:txBody>
          <a:bodyPr anchor="t" rtlCol="false" tIns="0" lIns="0" bIns="0" rIns="0">
            <a:spAutoFit/>
          </a:bodyPr>
          <a:lstStyle/>
          <a:p>
            <a:pPr algn="ctr" marL="0" indent="0" lvl="0">
              <a:lnSpc>
                <a:spcPts val="5699"/>
              </a:lnSpc>
              <a:spcBef>
                <a:spcPct val="0"/>
              </a:spcBef>
            </a:pPr>
            <a:r>
              <a:rPr lang="en-US" sz="4071">
                <a:solidFill>
                  <a:srgbClr val="647874"/>
                </a:solidFill>
                <a:latin typeface="Albra Sans"/>
                <a:ea typeface="Albra Sans"/>
                <a:cs typeface="Albra Sans"/>
                <a:sym typeface="Albra Sans"/>
              </a:rPr>
              <a:t>NORA BEACH CLUB</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sp>
        <p:nvSpPr>
          <p:cNvPr name="Freeform 2" id="2"/>
          <p:cNvSpPr/>
          <p:nvPr/>
        </p:nvSpPr>
        <p:spPr>
          <a:xfrm flipH="false" flipV="false" rot="0">
            <a:off x="3479925" y="1479177"/>
            <a:ext cx="2324840" cy="769149"/>
          </a:xfrm>
          <a:custGeom>
            <a:avLst/>
            <a:gdLst/>
            <a:ahLst/>
            <a:cxnLst/>
            <a:rect r="r" b="b" t="t" l="l"/>
            <a:pathLst>
              <a:path h="769149" w="2324840">
                <a:moveTo>
                  <a:pt x="0" y="0"/>
                </a:moveTo>
                <a:lnTo>
                  <a:pt x="2324841" y="0"/>
                </a:lnTo>
                <a:lnTo>
                  <a:pt x="2324841" y="769148"/>
                </a:lnTo>
                <a:lnTo>
                  <a:pt x="0" y="769148"/>
                </a:lnTo>
                <a:lnTo>
                  <a:pt x="0" y="0"/>
                </a:lnTo>
                <a:close/>
              </a:path>
            </a:pathLst>
          </a:custGeom>
          <a:blipFill>
            <a:blip r:embed="rId2"/>
            <a:stretch>
              <a:fillRect l="0" t="0" r="0" b="0"/>
            </a:stretch>
          </a:blipFill>
        </p:spPr>
      </p:sp>
      <p:sp>
        <p:nvSpPr>
          <p:cNvPr name="Freeform 3" id="3"/>
          <p:cNvSpPr/>
          <p:nvPr/>
        </p:nvSpPr>
        <p:spPr>
          <a:xfrm flipH="false" flipV="false" rot="0">
            <a:off x="9542141" y="5143500"/>
            <a:ext cx="8745859" cy="5830573"/>
          </a:xfrm>
          <a:custGeom>
            <a:avLst/>
            <a:gdLst/>
            <a:ahLst/>
            <a:cxnLst/>
            <a:rect r="r" b="b" t="t" l="l"/>
            <a:pathLst>
              <a:path h="5830573" w="8745859">
                <a:moveTo>
                  <a:pt x="0" y="0"/>
                </a:moveTo>
                <a:lnTo>
                  <a:pt x="8745859" y="0"/>
                </a:lnTo>
                <a:lnTo>
                  <a:pt x="8745859" y="5830573"/>
                </a:lnTo>
                <a:lnTo>
                  <a:pt x="0" y="5830573"/>
                </a:lnTo>
                <a:lnTo>
                  <a:pt x="0" y="0"/>
                </a:lnTo>
                <a:close/>
              </a:path>
            </a:pathLst>
          </a:custGeom>
          <a:blipFill>
            <a:blip r:embed="rId3"/>
            <a:stretch>
              <a:fillRect l="0" t="0" r="0" b="0"/>
            </a:stretch>
          </a:blipFill>
        </p:spPr>
      </p:sp>
      <p:sp>
        <p:nvSpPr>
          <p:cNvPr name="Freeform 4" id="4"/>
          <p:cNvSpPr/>
          <p:nvPr/>
        </p:nvSpPr>
        <p:spPr>
          <a:xfrm flipH="false" flipV="false" rot="0">
            <a:off x="9542141" y="-660774"/>
            <a:ext cx="8745859" cy="5833420"/>
          </a:xfrm>
          <a:custGeom>
            <a:avLst/>
            <a:gdLst/>
            <a:ahLst/>
            <a:cxnLst/>
            <a:rect r="r" b="b" t="t" l="l"/>
            <a:pathLst>
              <a:path h="5833420" w="8745859">
                <a:moveTo>
                  <a:pt x="0" y="0"/>
                </a:moveTo>
                <a:lnTo>
                  <a:pt x="8745859" y="0"/>
                </a:lnTo>
                <a:lnTo>
                  <a:pt x="8745859" y="5833420"/>
                </a:lnTo>
                <a:lnTo>
                  <a:pt x="0" y="5833420"/>
                </a:lnTo>
                <a:lnTo>
                  <a:pt x="0" y="0"/>
                </a:lnTo>
                <a:close/>
              </a:path>
            </a:pathLst>
          </a:custGeom>
          <a:blipFill>
            <a:blip r:embed="rId4"/>
            <a:stretch>
              <a:fillRect l="0" t="0" r="0" b="0"/>
            </a:stretch>
          </a:blipFill>
        </p:spPr>
      </p:sp>
      <p:sp>
        <p:nvSpPr>
          <p:cNvPr name="TextBox 5" id="5"/>
          <p:cNvSpPr txBox="true"/>
          <p:nvPr/>
        </p:nvSpPr>
        <p:spPr>
          <a:xfrm rot="0">
            <a:off x="1028700" y="4276592"/>
            <a:ext cx="7333781" cy="1146810"/>
          </a:xfrm>
          <a:prstGeom prst="rect">
            <a:avLst/>
          </a:prstGeom>
        </p:spPr>
        <p:txBody>
          <a:bodyPr anchor="t" rtlCol="false" tIns="0" lIns="0" bIns="0" rIns="0">
            <a:spAutoFit/>
          </a:bodyPr>
          <a:lstStyle/>
          <a:p>
            <a:pPr algn="ctr">
              <a:lnSpc>
                <a:spcPts val="2940"/>
              </a:lnSpc>
              <a:spcBef>
                <a:spcPct val="0"/>
              </a:spcBef>
            </a:pPr>
            <a:r>
              <a:rPr lang="en-US" sz="2100">
                <a:solidFill>
                  <a:srgbClr val="000000"/>
                </a:solidFill>
                <a:latin typeface="Avenir"/>
                <a:ea typeface="Avenir"/>
                <a:cs typeface="Avenir"/>
                <a:sym typeface="Avenir"/>
              </a:rPr>
              <a:t>This bright and inviting all-day dining destination allows you to enjoy contemporary Western cuisine and traditional Thai dishes throughout the day and evening</a:t>
            </a:r>
          </a:p>
        </p:txBody>
      </p:sp>
      <p:sp>
        <p:nvSpPr>
          <p:cNvPr name="TextBox 6" id="6"/>
          <p:cNvSpPr txBox="true"/>
          <p:nvPr/>
        </p:nvSpPr>
        <p:spPr>
          <a:xfrm rot="0">
            <a:off x="1028700" y="5861930"/>
            <a:ext cx="7227291" cy="3004185"/>
          </a:xfrm>
          <a:prstGeom prst="rect">
            <a:avLst/>
          </a:prstGeom>
        </p:spPr>
        <p:txBody>
          <a:bodyPr anchor="t" rtlCol="false" tIns="0" lIns="0" bIns="0" rIns="0">
            <a:spAutoFit/>
          </a:bodyPr>
          <a:lstStyle/>
          <a:p>
            <a:pPr algn="ctr">
              <a:lnSpc>
                <a:spcPts val="2940"/>
              </a:lnSpc>
              <a:spcBef>
                <a:spcPct val="0"/>
              </a:spcBef>
            </a:pPr>
            <a:r>
              <a:rPr lang="en-US" sz="2100">
                <a:solidFill>
                  <a:srgbClr val="000000"/>
                </a:solidFill>
                <a:latin typeface="Avenir"/>
                <a:ea typeface="Avenir"/>
                <a:cs typeface="Avenir"/>
                <a:sym typeface="Avenir"/>
              </a:rPr>
              <a:t>An all-day dining restaurant with a good selection of the East and West including Thai dishes, western cold and hot cuisines, and a live-cooking station especially designed for your sophisticated palates.</a:t>
            </a:r>
          </a:p>
          <a:p>
            <a:pPr algn="ctr">
              <a:lnSpc>
                <a:spcPts val="2940"/>
              </a:lnSpc>
              <a:spcBef>
                <a:spcPct val="0"/>
              </a:spcBef>
            </a:pPr>
          </a:p>
          <a:p>
            <a:pPr algn="ctr">
              <a:lnSpc>
                <a:spcPts val="2940"/>
              </a:lnSpc>
              <a:spcBef>
                <a:spcPct val="0"/>
              </a:spcBef>
            </a:pPr>
            <a:r>
              <a:rPr lang="en-US" sz="2100">
                <a:solidFill>
                  <a:srgbClr val="000000"/>
                </a:solidFill>
                <a:latin typeface="Avenir"/>
                <a:ea typeface="Avenir"/>
                <a:cs typeface="Avenir"/>
                <a:sym typeface="Avenir"/>
              </a:rPr>
              <a:t>Open for breakfast, lunch, dinner. Serves buffet and a la carte. Popular dishes from this Isla restaurant are available in the in-room dining menu</a:t>
            </a:r>
          </a:p>
        </p:txBody>
      </p:sp>
      <p:sp>
        <p:nvSpPr>
          <p:cNvPr name="TextBox 7" id="7"/>
          <p:cNvSpPr txBox="true"/>
          <p:nvPr/>
        </p:nvSpPr>
        <p:spPr>
          <a:xfrm rot="0">
            <a:off x="2408809" y="3003636"/>
            <a:ext cx="4573563" cy="830044"/>
          </a:xfrm>
          <a:prstGeom prst="rect">
            <a:avLst/>
          </a:prstGeom>
        </p:spPr>
        <p:txBody>
          <a:bodyPr anchor="t" rtlCol="false" tIns="0" lIns="0" bIns="0" rIns="0">
            <a:spAutoFit/>
          </a:bodyPr>
          <a:lstStyle/>
          <a:p>
            <a:pPr algn="ctr" marL="0" indent="0" lvl="0">
              <a:lnSpc>
                <a:spcPts val="5699"/>
              </a:lnSpc>
              <a:spcBef>
                <a:spcPct val="0"/>
              </a:spcBef>
            </a:pPr>
            <a:r>
              <a:rPr lang="en-US" sz="4071">
                <a:solidFill>
                  <a:srgbClr val="647874"/>
                </a:solidFill>
                <a:latin typeface="Albra Sans"/>
                <a:ea typeface="Albra Sans"/>
                <a:cs typeface="Albra Sans"/>
                <a:sym typeface="Albra Sans"/>
              </a:rPr>
              <a:t>ISLA </a:t>
            </a:r>
            <a:r>
              <a:rPr lang="en-US" sz="4071" strike="noStrike" u="none">
                <a:solidFill>
                  <a:srgbClr val="647874"/>
                </a:solidFill>
                <a:latin typeface="Albra Sans"/>
                <a:ea typeface="Albra Sans"/>
                <a:cs typeface="Albra Sans"/>
                <a:sym typeface="Albra Sans"/>
              </a:rPr>
              <a:t> RESTAURANT</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9651430" y="0"/>
            <a:ext cx="7767211" cy="5904979"/>
            <a:chOff x="0" y="0"/>
            <a:chExt cx="10528540" cy="8004264"/>
          </a:xfrm>
        </p:grpSpPr>
        <p:sp>
          <p:nvSpPr>
            <p:cNvPr name="Freeform 3" id="3"/>
            <p:cNvSpPr/>
            <p:nvPr/>
          </p:nvSpPr>
          <p:spPr>
            <a:xfrm flipH="false" flipV="false" rot="0">
              <a:off x="0" y="0"/>
              <a:ext cx="10528578" cy="8004302"/>
            </a:xfrm>
            <a:custGeom>
              <a:avLst/>
              <a:gdLst/>
              <a:ahLst/>
              <a:cxnLst/>
              <a:rect r="r" b="b" t="t" l="l"/>
              <a:pathLst>
                <a:path h="8004302" w="10528578">
                  <a:moveTo>
                    <a:pt x="0" y="0"/>
                  </a:moveTo>
                  <a:lnTo>
                    <a:pt x="10528578" y="0"/>
                  </a:lnTo>
                  <a:lnTo>
                    <a:pt x="10528578" y="8004302"/>
                  </a:lnTo>
                  <a:lnTo>
                    <a:pt x="0" y="8004302"/>
                  </a:lnTo>
                  <a:lnTo>
                    <a:pt x="0" y="0"/>
                  </a:lnTo>
                  <a:close/>
                </a:path>
              </a:pathLst>
            </a:custGeom>
            <a:blipFill>
              <a:blip r:embed="rId2"/>
              <a:stretch>
                <a:fillRect l="-66964" t="0" r="-28119" b="0"/>
              </a:stretch>
            </a:blipFill>
          </p:spPr>
        </p:sp>
      </p:grpSp>
      <p:grpSp>
        <p:nvGrpSpPr>
          <p:cNvPr name="Group 4" id="4"/>
          <p:cNvGrpSpPr/>
          <p:nvPr/>
        </p:nvGrpSpPr>
        <p:grpSpPr>
          <a:xfrm rot="0">
            <a:off x="-1995440" y="-1518880"/>
            <a:ext cx="11346006" cy="8252549"/>
            <a:chOff x="0" y="0"/>
            <a:chExt cx="806220" cy="586406"/>
          </a:xfrm>
        </p:grpSpPr>
        <p:sp>
          <p:nvSpPr>
            <p:cNvPr name="Freeform 5" id="5"/>
            <p:cNvSpPr/>
            <p:nvPr/>
          </p:nvSpPr>
          <p:spPr>
            <a:xfrm flipH="false" flipV="false" rot="0">
              <a:off x="0" y="0"/>
              <a:ext cx="806220" cy="586406"/>
            </a:xfrm>
            <a:custGeom>
              <a:avLst/>
              <a:gdLst/>
              <a:ahLst/>
              <a:cxnLst/>
              <a:rect r="r" b="b" t="t" l="l"/>
              <a:pathLst>
                <a:path h="586406" w="806220">
                  <a:moveTo>
                    <a:pt x="0" y="0"/>
                  </a:moveTo>
                  <a:lnTo>
                    <a:pt x="806220" y="0"/>
                  </a:lnTo>
                  <a:lnTo>
                    <a:pt x="806220" y="586406"/>
                  </a:lnTo>
                  <a:lnTo>
                    <a:pt x="0" y="586406"/>
                  </a:lnTo>
                  <a:close/>
                </a:path>
              </a:pathLst>
            </a:custGeom>
            <a:blipFill>
              <a:blip r:embed="rId3"/>
              <a:stretch>
                <a:fillRect l="-6493" t="0" r="-6493" b="0"/>
              </a:stretch>
            </a:blipFill>
          </p:spPr>
        </p:sp>
      </p:grpSp>
      <p:grpSp>
        <p:nvGrpSpPr>
          <p:cNvPr name="Group 6" id="6"/>
          <p:cNvGrpSpPr/>
          <p:nvPr/>
        </p:nvGrpSpPr>
        <p:grpSpPr>
          <a:xfrm rot="0">
            <a:off x="9350567" y="0"/>
            <a:ext cx="9040638" cy="6733668"/>
            <a:chOff x="0" y="0"/>
            <a:chExt cx="766759" cy="571099"/>
          </a:xfrm>
        </p:grpSpPr>
        <p:sp>
          <p:nvSpPr>
            <p:cNvPr name="Freeform 7" id="7"/>
            <p:cNvSpPr/>
            <p:nvPr/>
          </p:nvSpPr>
          <p:spPr>
            <a:xfrm flipH="false" flipV="false" rot="0">
              <a:off x="0" y="0"/>
              <a:ext cx="766759" cy="571099"/>
            </a:xfrm>
            <a:custGeom>
              <a:avLst/>
              <a:gdLst/>
              <a:ahLst/>
              <a:cxnLst/>
              <a:rect r="r" b="b" t="t" l="l"/>
              <a:pathLst>
                <a:path h="571099" w="766759">
                  <a:moveTo>
                    <a:pt x="0" y="0"/>
                  </a:moveTo>
                  <a:lnTo>
                    <a:pt x="766759" y="0"/>
                  </a:lnTo>
                  <a:lnTo>
                    <a:pt x="766759" y="571099"/>
                  </a:lnTo>
                  <a:lnTo>
                    <a:pt x="0" y="571099"/>
                  </a:lnTo>
                  <a:close/>
                </a:path>
              </a:pathLst>
            </a:custGeom>
            <a:blipFill>
              <a:blip r:embed="rId4"/>
              <a:stretch>
                <a:fillRect l="-6319" t="0" r="-6319" b="0"/>
              </a:stretch>
            </a:blipFill>
          </p:spPr>
        </p:sp>
      </p:grpSp>
      <p:sp>
        <p:nvSpPr>
          <p:cNvPr name="TextBox 8" id="8"/>
          <p:cNvSpPr txBox="true"/>
          <p:nvPr/>
        </p:nvSpPr>
        <p:spPr>
          <a:xfrm rot="0">
            <a:off x="1259325" y="8201306"/>
            <a:ext cx="6511575" cy="1518285"/>
          </a:xfrm>
          <a:prstGeom prst="rect">
            <a:avLst/>
          </a:prstGeom>
        </p:spPr>
        <p:txBody>
          <a:bodyPr anchor="t" rtlCol="false" tIns="0" lIns="0" bIns="0" rIns="0">
            <a:spAutoFit/>
          </a:bodyPr>
          <a:lstStyle/>
          <a:p>
            <a:pPr algn="ctr">
              <a:lnSpc>
                <a:spcPts val="2940"/>
              </a:lnSpc>
              <a:spcBef>
                <a:spcPct val="0"/>
              </a:spcBef>
            </a:pPr>
            <a:r>
              <a:rPr lang="en-US" sz="2100">
                <a:solidFill>
                  <a:srgbClr val="000000"/>
                </a:solidFill>
                <a:latin typeface="Avenir"/>
                <a:ea typeface="Avenir"/>
                <a:cs typeface="Avenir"/>
                <a:sym typeface="Avenir"/>
              </a:rPr>
              <a:t>Astra is a vibrant rooftop venue offering stunning Andaman Sea views and breathtaking sunsets. It is the perfect setting for pre-event receptions, weddings, private celebrations, and brand activations.</a:t>
            </a:r>
          </a:p>
        </p:txBody>
      </p:sp>
      <p:sp>
        <p:nvSpPr>
          <p:cNvPr name="TextBox 9" id="9"/>
          <p:cNvSpPr txBox="true"/>
          <p:nvPr/>
        </p:nvSpPr>
        <p:spPr>
          <a:xfrm rot="0">
            <a:off x="10506555" y="8201306"/>
            <a:ext cx="6756448" cy="1518285"/>
          </a:xfrm>
          <a:prstGeom prst="rect">
            <a:avLst/>
          </a:prstGeom>
        </p:spPr>
        <p:txBody>
          <a:bodyPr anchor="t" rtlCol="false" tIns="0" lIns="0" bIns="0" rIns="0">
            <a:spAutoFit/>
          </a:bodyPr>
          <a:lstStyle/>
          <a:p>
            <a:pPr algn="ctr">
              <a:lnSpc>
                <a:spcPts val="2940"/>
              </a:lnSpc>
              <a:spcBef>
                <a:spcPct val="0"/>
              </a:spcBef>
            </a:pPr>
            <a:r>
              <a:rPr lang="en-US" sz="2100">
                <a:solidFill>
                  <a:srgbClr val="000000"/>
                </a:solidFill>
                <a:latin typeface="Avenir"/>
                <a:ea typeface="Avenir"/>
                <a:cs typeface="Avenir"/>
                <a:sym typeface="Avenir"/>
              </a:rPr>
              <a:t>Located in the lobby, the beautifully designed Lobby Lounge is the perfect place to sit back and unwind.</a:t>
            </a:r>
          </a:p>
          <a:p>
            <a:pPr algn="ctr">
              <a:lnSpc>
                <a:spcPts val="2940"/>
              </a:lnSpc>
              <a:spcBef>
                <a:spcPct val="0"/>
              </a:spcBef>
            </a:pPr>
            <a:r>
              <a:rPr lang="en-US" sz="2100">
                <a:solidFill>
                  <a:srgbClr val="000000"/>
                </a:solidFill>
                <a:latin typeface="Avenir"/>
                <a:ea typeface="Avenir"/>
                <a:cs typeface="Avenir"/>
                <a:sym typeface="Avenir"/>
              </a:rPr>
              <a:t>The offering in the Lobby Lounge: specialty coffees &amp; teas, homemade pastries and cakes.</a:t>
            </a:r>
          </a:p>
        </p:txBody>
      </p:sp>
      <p:sp>
        <p:nvSpPr>
          <p:cNvPr name="TextBox 10" id="10"/>
          <p:cNvSpPr txBox="true"/>
          <p:nvPr/>
        </p:nvSpPr>
        <p:spPr>
          <a:xfrm rot="0">
            <a:off x="3677563" y="7206344"/>
            <a:ext cx="1675098" cy="830044"/>
          </a:xfrm>
          <a:prstGeom prst="rect">
            <a:avLst/>
          </a:prstGeom>
        </p:spPr>
        <p:txBody>
          <a:bodyPr anchor="t" rtlCol="false" tIns="0" lIns="0" bIns="0" rIns="0">
            <a:spAutoFit/>
          </a:bodyPr>
          <a:lstStyle/>
          <a:p>
            <a:pPr algn="ctr" marL="0" indent="0" lvl="0">
              <a:lnSpc>
                <a:spcPts val="5699"/>
              </a:lnSpc>
              <a:spcBef>
                <a:spcPct val="0"/>
              </a:spcBef>
            </a:pPr>
            <a:r>
              <a:rPr lang="en-US" sz="4071" strike="noStrike" u="none">
                <a:solidFill>
                  <a:srgbClr val="647874"/>
                </a:solidFill>
                <a:latin typeface="Albra Sans"/>
                <a:ea typeface="Albra Sans"/>
                <a:cs typeface="Albra Sans"/>
                <a:sym typeface="Albra Sans"/>
              </a:rPr>
              <a:t>ASTRA</a:t>
            </a:r>
          </a:p>
        </p:txBody>
      </p:sp>
      <p:sp>
        <p:nvSpPr>
          <p:cNvPr name="TextBox 11" id="11"/>
          <p:cNvSpPr txBox="true"/>
          <p:nvPr/>
        </p:nvSpPr>
        <p:spPr>
          <a:xfrm rot="0">
            <a:off x="11937296" y="7220631"/>
            <a:ext cx="3742097" cy="830044"/>
          </a:xfrm>
          <a:prstGeom prst="rect">
            <a:avLst/>
          </a:prstGeom>
        </p:spPr>
        <p:txBody>
          <a:bodyPr anchor="t" rtlCol="false" tIns="0" lIns="0" bIns="0" rIns="0">
            <a:spAutoFit/>
          </a:bodyPr>
          <a:lstStyle/>
          <a:p>
            <a:pPr algn="ctr" marL="0" indent="0" lvl="0">
              <a:lnSpc>
                <a:spcPts val="5699"/>
              </a:lnSpc>
              <a:spcBef>
                <a:spcPct val="0"/>
              </a:spcBef>
            </a:pPr>
            <a:r>
              <a:rPr lang="en-US" sz="4071" strike="noStrike" u="none">
                <a:solidFill>
                  <a:srgbClr val="647874"/>
                </a:solidFill>
                <a:latin typeface="Albra Sans"/>
                <a:ea typeface="Albra Sans"/>
                <a:cs typeface="Albra Sans"/>
                <a:sym typeface="Albra Sans"/>
              </a:rPr>
              <a:t>LOBBY LOUNGE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sp>
        <p:nvSpPr>
          <p:cNvPr name="Freeform 2" id="2"/>
          <p:cNvSpPr/>
          <p:nvPr/>
        </p:nvSpPr>
        <p:spPr>
          <a:xfrm flipH="false" flipV="false" rot="0">
            <a:off x="-1153477" y="-4006126"/>
            <a:ext cx="7186462" cy="10352636"/>
          </a:xfrm>
          <a:custGeom>
            <a:avLst/>
            <a:gdLst/>
            <a:ahLst/>
            <a:cxnLst/>
            <a:rect r="r" b="b" t="t" l="l"/>
            <a:pathLst>
              <a:path h="10352636" w="7186462">
                <a:moveTo>
                  <a:pt x="0" y="0"/>
                </a:moveTo>
                <a:lnTo>
                  <a:pt x="7186462" y="0"/>
                </a:lnTo>
                <a:lnTo>
                  <a:pt x="7186462" y="10352636"/>
                </a:lnTo>
                <a:lnTo>
                  <a:pt x="0" y="10352636"/>
                </a:lnTo>
                <a:lnTo>
                  <a:pt x="0" y="0"/>
                </a:lnTo>
                <a:close/>
              </a:path>
            </a:pathLst>
          </a:custGeom>
          <a:blipFill>
            <a:blip r:embed="rId2"/>
            <a:stretch>
              <a:fillRect l="0" t="0" r="0" b="-4125"/>
            </a:stretch>
          </a:blipFill>
        </p:spPr>
      </p:sp>
      <p:sp>
        <p:nvSpPr>
          <p:cNvPr name="Freeform 3" id="3"/>
          <p:cNvSpPr/>
          <p:nvPr/>
        </p:nvSpPr>
        <p:spPr>
          <a:xfrm flipH="false" flipV="false" rot="0">
            <a:off x="4668552" y="-2427451"/>
            <a:ext cx="4668552" cy="8161408"/>
          </a:xfrm>
          <a:custGeom>
            <a:avLst/>
            <a:gdLst/>
            <a:ahLst/>
            <a:cxnLst/>
            <a:rect r="r" b="b" t="t" l="l"/>
            <a:pathLst>
              <a:path h="8161408" w="4668552">
                <a:moveTo>
                  <a:pt x="0" y="0"/>
                </a:moveTo>
                <a:lnTo>
                  <a:pt x="4668553" y="0"/>
                </a:lnTo>
                <a:lnTo>
                  <a:pt x="4668553" y="8161408"/>
                </a:lnTo>
                <a:lnTo>
                  <a:pt x="0" y="8161408"/>
                </a:lnTo>
                <a:lnTo>
                  <a:pt x="0" y="0"/>
                </a:lnTo>
                <a:close/>
              </a:path>
            </a:pathLst>
          </a:custGeom>
          <a:blipFill>
            <a:blip r:embed="rId3"/>
            <a:stretch>
              <a:fillRect l="-10397" t="-3032" r="-13216" b="-3032"/>
            </a:stretch>
          </a:blipFill>
        </p:spPr>
      </p:sp>
      <p:grpSp>
        <p:nvGrpSpPr>
          <p:cNvPr name="Group 4" id="4"/>
          <p:cNvGrpSpPr/>
          <p:nvPr/>
        </p:nvGrpSpPr>
        <p:grpSpPr>
          <a:xfrm rot="0">
            <a:off x="0" y="5143500"/>
            <a:ext cx="9337105" cy="6032233"/>
            <a:chOff x="0" y="0"/>
            <a:chExt cx="766759" cy="495364"/>
          </a:xfrm>
        </p:grpSpPr>
        <p:sp>
          <p:nvSpPr>
            <p:cNvPr name="Freeform 5" id="5"/>
            <p:cNvSpPr/>
            <p:nvPr/>
          </p:nvSpPr>
          <p:spPr>
            <a:xfrm flipH="false" flipV="false" rot="0">
              <a:off x="0" y="0"/>
              <a:ext cx="766759" cy="495364"/>
            </a:xfrm>
            <a:custGeom>
              <a:avLst/>
              <a:gdLst/>
              <a:ahLst/>
              <a:cxnLst/>
              <a:rect r="r" b="b" t="t" l="l"/>
              <a:pathLst>
                <a:path h="495364" w="766759">
                  <a:moveTo>
                    <a:pt x="0" y="0"/>
                  </a:moveTo>
                  <a:lnTo>
                    <a:pt x="766759" y="0"/>
                  </a:lnTo>
                  <a:lnTo>
                    <a:pt x="766759" y="495364"/>
                  </a:lnTo>
                  <a:lnTo>
                    <a:pt x="0" y="495364"/>
                  </a:lnTo>
                  <a:close/>
                </a:path>
              </a:pathLst>
            </a:custGeom>
            <a:blipFill>
              <a:blip r:embed="rId4"/>
              <a:stretch>
                <a:fillRect l="0" t="-1501" r="0" b="-1501"/>
              </a:stretch>
            </a:blipFill>
          </p:spPr>
        </p:sp>
      </p:grpSp>
      <p:sp>
        <p:nvSpPr>
          <p:cNvPr name="TextBox 6" id="6"/>
          <p:cNvSpPr txBox="true"/>
          <p:nvPr/>
        </p:nvSpPr>
        <p:spPr>
          <a:xfrm rot="0">
            <a:off x="10321336" y="5776180"/>
            <a:ext cx="2523530" cy="830044"/>
          </a:xfrm>
          <a:prstGeom prst="rect">
            <a:avLst/>
          </a:prstGeom>
        </p:spPr>
        <p:txBody>
          <a:bodyPr anchor="t" rtlCol="false" tIns="0" lIns="0" bIns="0" rIns="0">
            <a:spAutoFit/>
          </a:bodyPr>
          <a:lstStyle/>
          <a:p>
            <a:pPr algn="ctr" marL="0" indent="0" lvl="0">
              <a:lnSpc>
                <a:spcPts val="5699"/>
              </a:lnSpc>
              <a:spcBef>
                <a:spcPct val="0"/>
              </a:spcBef>
            </a:pPr>
            <a:r>
              <a:rPr lang="en-US" sz="4071">
                <a:solidFill>
                  <a:srgbClr val="647874"/>
                </a:solidFill>
                <a:latin typeface="Albra Sans"/>
                <a:ea typeface="Albra Sans"/>
                <a:cs typeface="Albra Sans"/>
                <a:sym typeface="Albra Sans"/>
              </a:rPr>
              <a:t>KIDS CLUB</a:t>
            </a:r>
          </a:p>
        </p:txBody>
      </p:sp>
      <p:sp>
        <p:nvSpPr>
          <p:cNvPr name="TextBox 7" id="7"/>
          <p:cNvSpPr txBox="true"/>
          <p:nvPr/>
        </p:nvSpPr>
        <p:spPr>
          <a:xfrm rot="0">
            <a:off x="10321336" y="809625"/>
            <a:ext cx="3090743" cy="830044"/>
          </a:xfrm>
          <a:prstGeom prst="rect">
            <a:avLst/>
          </a:prstGeom>
        </p:spPr>
        <p:txBody>
          <a:bodyPr anchor="t" rtlCol="false" tIns="0" lIns="0" bIns="0" rIns="0">
            <a:spAutoFit/>
          </a:bodyPr>
          <a:lstStyle/>
          <a:p>
            <a:pPr algn="ctr">
              <a:lnSpc>
                <a:spcPts val="5699"/>
              </a:lnSpc>
              <a:spcBef>
                <a:spcPct val="0"/>
              </a:spcBef>
            </a:pPr>
            <a:r>
              <a:rPr lang="en-US" sz="4071">
                <a:solidFill>
                  <a:srgbClr val="647874"/>
                </a:solidFill>
                <a:latin typeface="Albra Sans"/>
                <a:ea typeface="Albra Sans"/>
                <a:cs typeface="Albra Sans"/>
                <a:sym typeface="Albra Sans"/>
              </a:rPr>
              <a:t>WATERPARK </a:t>
            </a:r>
          </a:p>
        </p:txBody>
      </p:sp>
      <p:sp>
        <p:nvSpPr>
          <p:cNvPr name="TextBox 8" id="8"/>
          <p:cNvSpPr txBox="true"/>
          <p:nvPr/>
        </p:nvSpPr>
        <p:spPr>
          <a:xfrm rot="0">
            <a:off x="10321336" y="1919474"/>
            <a:ext cx="7073092" cy="2402620"/>
          </a:xfrm>
          <a:prstGeom prst="rect">
            <a:avLst/>
          </a:prstGeom>
        </p:spPr>
        <p:txBody>
          <a:bodyPr anchor="t" rtlCol="false" tIns="0" lIns="0" bIns="0" rIns="0">
            <a:spAutoFit/>
          </a:bodyPr>
          <a:lstStyle/>
          <a:p>
            <a:pPr algn="l">
              <a:lnSpc>
                <a:spcPts val="3809"/>
              </a:lnSpc>
              <a:spcBef>
                <a:spcPct val="0"/>
              </a:spcBef>
            </a:pPr>
            <a:r>
              <a:rPr lang="en-US" sz="2721">
                <a:solidFill>
                  <a:srgbClr val="000000"/>
                </a:solidFill>
                <a:latin typeface="Avenir"/>
                <a:ea typeface="Avenir"/>
                <a:cs typeface="Avenir"/>
                <a:sym typeface="Avenir"/>
              </a:rPr>
              <a:t>Enjoy family fun at Amora’s waterpark, featuring splash zones, water slides, and spacious pools surrounded by tropical gardens perfect for unforgettable moments under the Phuket sun.</a:t>
            </a:r>
          </a:p>
        </p:txBody>
      </p:sp>
      <p:sp>
        <p:nvSpPr>
          <p:cNvPr name="TextBox 9" id="9"/>
          <p:cNvSpPr txBox="true"/>
          <p:nvPr/>
        </p:nvSpPr>
        <p:spPr>
          <a:xfrm rot="0">
            <a:off x="10321336" y="6855680"/>
            <a:ext cx="7442253" cy="2402620"/>
          </a:xfrm>
          <a:prstGeom prst="rect">
            <a:avLst/>
          </a:prstGeom>
        </p:spPr>
        <p:txBody>
          <a:bodyPr anchor="t" rtlCol="false" tIns="0" lIns="0" bIns="0" rIns="0">
            <a:spAutoFit/>
          </a:bodyPr>
          <a:lstStyle/>
          <a:p>
            <a:pPr algn="l">
              <a:lnSpc>
                <a:spcPts val="3809"/>
              </a:lnSpc>
              <a:spcBef>
                <a:spcPct val="0"/>
              </a:spcBef>
            </a:pPr>
            <a:r>
              <a:rPr lang="en-US" sz="2721">
                <a:solidFill>
                  <a:srgbClr val="000000"/>
                </a:solidFill>
                <a:latin typeface="Avenir"/>
                <a:ea typeface="Avenir"/>
                <a:cs typeface="Avenir"/>
                <a:sym typeface="Avenir"/>
              </a:rPr>
              <a:t>The Kids Club offers a bright and playful space where children can enjoy games and activities in a safe and fun environment under the care of our nanny team, while parents relax and enjoy the resort.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sp>
        <p:nvSpPr>
          <p:cNvPr name="TextBox 2" id="2"/>
          <p:cNvSpPr txBox="true"/>
          <p:nvPr/>
        </p:nvSpPr>
        <p:spPr>
          <a:xfrm rot="0">
            <a:off x="534821" y="3019898"/>
            <a:ext cx="17218359" cy="1575435"/>
          </a:xfrm>
          <a:prstGeom prst="rect">
            <a:avLst/>
          </a:prstGeom>
        </p:spPr>
        <p:txBody>
          <a:bodyPr anchor="t" rtlCol="false" tIns="0" lIns="0" bIns="0" rIns="0">
            <a:spAutoFit/>
          </a:bodyPr>
          <a:lstStyle/>
          <a:p>
            <a:pPr algn="ctr">
              <a:lnSpc>
                <a:spcPts val="1890"/>
              </a:lnSpc>
            </a:pPr>
          </a:p>
          <a:p>
            <a:pPr algn="ctr">
              <a:lnSpc>
                <a:spcPts val="1890"/>
              </a:lnSpc>
            </a:pPr>
          </a:p>
          <a:p>
            <a:pPr algn="ctr">
              <a:lnSpc>
                <a:spcPts val="2940"/>
              </a:lnSpc>
              <a:spcBef>
                <a:spcPct val="0"/>
              </a:spcBef>
            </a:pPr>
            <a:r>
              <a:rPr lang="en-US" sz="2100">
                <a:solidFill>
                  <a:srgbClr val="000000"/>
                </a:solidFill>
                <a:latin typeface="Avenir"/>
                <a:ea typeface="Avenir"/>
                <a:cs typeface="Avenir"/>
                <a:sym typeface="Avenir"/>
              </a:rPr>
              <a:t>Lom Tay meaning "sea breeze" in Thai is more than just a name It's a feeling, a moment, a memory carried on the wind. </a:t>
            </a:r>
          </a:p>
          <a:p>
            <a:pPr algn="ctr">
              <a:lnSpc>
                <a:spcPts val="2940"/>
              </a:lnSpc>
              <a:spcBef>
                <a:spcPct val="0"/>
              </a:spcBef>
            </a:pPr>
            <a:r>
              <a:rPr lang="en-US" sz="2100">
                <a:solidFill>
                  <a:srgbClr val="000000"/>
                </a:solidFill>
                <a:latin typeface="Avenir"/>
                <a:ea typeface="Avenir"/>
                <a:cs typeface="Avenir"/>
                <a:sym typeface="Avenir"/>
              </a:rPr>
              <a:t>Inspired by the hotel and spa's serene location beside the ocean, Lom Talay captures the essence of coastal tranquility).</a:t>
            </a:r>
          </a:p>
          <a:p>
            <a:pPr algn="ctr">
              <a:lnSpc>
                <a:spcPts val="2940"/>
              </a:lnSpc>
              <a:spcBef>
                <a:spcPct val="0"/>
              </a:spcBef>
            </a:pPr>
            <a:r>
              <a:rPr lang="en-US" sz="2100">
                <a:solidFill>
                  <a:srgbClr val="000000"/>
                </a:solidFill>
                <a:latin typeface="Avenir"/>
                <a:ea typeface="Avenir"/>
                <a:cs typeface="Avenir"/>
                <a:sym typeface="Avenir"/>
              </a:rPr>
              <a:t>There is always something special for every part of your body.</a:t>
            </a:r>
          </a:p>
        </p:txBody>
      </p:sp>
      <p:grpSp>
        <p:nvGrpSpPr>
          <p:cNvPr name="Group 3" id="3"/>
          <p:cNvGrpSpPr/>
          <p:nvPr/>
        </p:nvGrpSpPr>
        <p:grpSpPr>
          <a:xfrm rot="0">
            <a:off x="0" y="5315171"/>
            <a:ext cx="4804132" cy="4971829"/>
            <a:chOff x="0" y="0"/>
            <a:chExt cx="10562948" cy="10931667"/>
          </a:xfrm>
        </p:grpSpPr>
        <p:sp>
          <p:nvSpPr>
            <p:cNvPr name="Freeform 4" id="4"/>
            <p:cNvSpPr/>
            <p:nvPr/>
          </p:nvSpPr>
          <p:spPr>
            <a:xfrm flipH="false" flipV="false" rot="0">
              <a:off x="0" y="0"/>
              <a:ext cx="10562986" cy="10931706"/>
            </a:xfrm>
            <a:custGeom>
              <a:avLst/>
              <a:gdLst/>
              <a:ahLst/>
              <a:cxnLst/>
              <a:rect r="r" b="b" t="t" l="l"/>
              <a:pathLst>
                <a:path h="10931706" w="10562986">
                  <a:moveTo>
                    <a:pt x="0" y="0"/>
                  </a:moveTo>
                  <a:lnTo>
                    <a:pt x="10562986" y="0"/>
                  </a:lnTo>
                  <a:lnTo>
                    <a:pt x="10562986" y="10931706"/>
                  </a:lnTo>
                  <a:lnTo>
                    <a:pt x="0" y="10931706"/>
                  </a:lnTo>
                  <a:lnTo>
                    <a:pt x="0" y="0"/>
                  </a:lnTo>
                  <a:close/>
                </a:path>
              </a:pathLst>
            </a:custGeom>
            <a:blipFill>
              <a:blip r:embed="rId2"/>
              <a:stretch>
                <a:fillRect l="-6655" t="0" r="-48863" b="0"/>
              </a:stretch>
            </a:blipFill>
          </p:spPr>
        </p:sp>
      </p:grpSp>
      <p:grpSp>
        <p:nvGrpSpPr>
          <p:cNvPr name="Group 5" id="5"/>
          <p:cNvGrpSpPr/>
          <p:nvPr/>
        </p:nvGrpSpPr>
        <p:grpSpPr>
          <a:xfrm rot="0">
            <a:off x="4709803" y="5315171"/>
            <a:ext cx="5729615" cy="4971829"/>
            <a:chOff x="0" y="0"/>
            <a:chExt cx="12597828" cy="10931667"/>
          </a:xfrm>
        </p:grpSpPr>
        <p:sp>
          <p:nvSpPr>
            <p:cNvPr name="Freeform 6" id="6"/>
            <p:cNvSpPr/>
            <p:nvPr/>
          </p:nvSpPr>
          <p:spPr>
            <a:xfrm flipH="false" flipV="false" rot="0">
              <a:off x="0" y="0"/>
              <a:ext cx="12597866" cy="10931706"/>
            </a:xfrm>
            <a:custGeom>
              <a:avLst/>
              <a:gdLst/>
              <a:ahLst/>
              <a:cxnLst/>
              <a:rect r="r" b="b" t="t" l="l"/>
              <a:pathLst>
                <a:path h="10931706" w="12597866">
                  <a:moveTo>
                    <a:pt x="0" y="0"/>
                  </a:moveTo>
                  <a:lnTo>
                    <a:pt x="12597866" y="0"/>
                  </a:lnTo>
                  <a:lnTo>
                    <a:pt x="12597866" y="10931706"/>
                  </a:lnTo>
                  <a:lnTo>
                    <a:pt x="0" y="10931706"/>
                  </a:lnTo>
                  <a:lnTo>
                    <a:pt x="0" y="0"/>
                  </a:lnTo>
                  <a:close/>
                </a:path>
              </a:pathLst>
            </a:custGeom>
            <a:blipFill>
              <a:blip r:embed="rId3"/>
              <a:stretch>
                <a:fillRect l="-24431" t="0" r="-5967" b="0"/>
              </a:stretch>
            </a:blipFill>
          </p:spPr>
        </p:sp>
      </p:grpSp>
      <p:grpSp>
        <p:nvGrpSpPr>
          <p:cNvPr name="Group 7" id="7"/>
          <p:cNvGrpSpPr/>
          <p:nvPr/>
        </p:nvGrpSpPr>
        <p:grpSpPr>
          <a:xfrm rot="0">
            <a:off x="9075715" y="5315171"/>
            <a:ext cx="4622016" cy="4971829"/>
            <a:chOff x="0" y="0"/>
            <a:chExt cx="10162526" cy="10931667"/>
          </a:xfrm>
        </p:grpSpPr>
        <p:sp>
          <p:nvSpPr>
            <p:cNvPr name="Freeform 8" id="8"/>
            <p:cNvSpPr/>
            <p:nvPr/>
          </p:nvSpPr>
          <p:spPr>
            <a:xfrm flipH="false" flipV="false" rot="0">
              <a:off x="0" y="0"/>
              <a:ext cx="10162563" cy="10931706"/>
            </a:xfrm>
            <a:custGeom>
              <a:avLst/>
              <a:gdLst/>
              <a:ahLst/>
              <a:cxnLst/>
              <a:rect r="r" b="b" t="t" l="l"/>
              <a:pathLst>
                <a:path h="10931706" w="10162563">
                  <a:moveTo>
                    <a:pt x="0" y="0"/>
                  </a:moveTo>
                  <a:lnTo>
                    <a:pt x="10162563" y="0"/>
                  </a:lnTo>
                  <a:lnTo>
                    <a:pt x="10162563" y="10931706"/>
                  </a:lnTo>
                  <a:lnTo>
                    <a:pt x="0" y="10931706"/>
                  </a:lnTo>
                  <a:lnTo>
                    <a:pt x="0" y="0"/>
                  </a:lnTo>
                  <a:close/>
                </a:path>
              </a:pathLst>
            </a:custGeom>
            <a:blipFill>
              <a:blip r:embed="rId4"/>
              <a:stretch>
                <a:fillRect l="-40837" t="0" r="-20809" b="0"/>
              </a:stretch>
            </a:blipFill>
          </p:spPr>
        </p:sp>
      </p:grpSp>
      <p:grpSp>
        <p:nvGrpSpPr>
          <p:cNvPr name="Group 9" id="9"/>
          <p:cNvGrpSpPr/>
          <p:nvPr/>
        </p:nvGrpSpPr>
        <p:grpSpPr>
          <a:xfrm rot="0">
            <a:off x="13697731" y="5315171"/>
            <a:ext cx="4590269" cy="4971829"/>
            <a:chOff x="0" y="0"/>
            <a:chExt cx="10092722" cy="10931667"/>
          </a:xfrm>
        </p:grpSpPr>
        <p:sp>
          <p:nvSpPr>
            <p:cNvPr name="Freeform 10" id="10"/>
            <p:cNvSpPr/>
            <p:nvPr/>
          </p:nvSpPr>
          <p:spPr>
            <a:xfrm flipH="false" flipV="false" rot="0">
              <a:off x="0" y="0"/>
              <a:ext cx="10092761" cy="10931706"/>
            </a:xfrm>
            <a:custGeom>
              <a:avLst/>
              <a:gdLst/>
              <a:ahLst/>
              <a:cxnLst/>
              <a:rect r="r" b="b" t="t" l="l"/>
              <a:pathLst>
                <a:path h="10931706" w="10092761">
                  <a:moveTo>
                    <a:pt x="0" y="0"/>
                  </a:moveTo>
                  <a:lnTo>
                    <a:pt x="10092761" y="0"/>
                  </a:lnTo>
                  <a:lnTo>
                    <a:pt x="10092761" y="10931706"/>
                  </a:lnTo>
                  <a:lnTo>
                    <a:pt x="0" y="10931706"/>
                  </a:lnTo>
                  <a:lnTo>
                    <a:pt x="0" y="0"/>
                  </a:lnTo>
                  <a:close/>
                </a:path>
              </a:pathLst>
            </a:custGeom>
            <a:blipFill>
              <a:blip r:embed="rId5"/>
              <a:stretch>
                <a:fillRect l="-31382" t="0" r="-31382" b="0"/>
              </a:stretch>
            </a:blipFill>
          </p:spPr>
        </p:sp>
      </p:grpSp>
      <p:sp>
        <p:nvSpPr>
          <p:cNvPr name="Freeform 11" id="11"/>
          <p:cNvSpPr/>
          <p:nvPr/>
        </p:nvSpPr>
        <p:spPr>
          <a:xfrm flipH="false" flipV="false" rot="0">
            <a:off x="8208588" y="412474"/>
            <a:ext cx="1870823" cy="2062210"/>
          </a:xfrm>
          <a:custGeom>
            <a:avLst/>
            <a:gdLst/>
            <a:ahLst/>
            <a:cxnLst/>
            <a:rect r="r" b="b" t="t" l="l"/>
            <a:pathLst>
              <a:path h="2062210" w="1870823">
                <a:moveTo>
                  <a:pt x="0" y="0"/>
                </a:moveTo>
                <a:lnTo>
                  <a:pt x="1870824" y="0"/>
                </a:lnTo>
                <a:lnTo>
                  <a:pt x="1870824" y="2062210"/>
                </a:lnTo>
                <a:lnTo>
                  <a:pt x="0" y="2062210"/>
                </a:lnTo>
                <a:lnTo>
                  <a:pt x="0" y="0"/>
                </a:lnTo>
                <a:close/>
              </a:path>
            </a:pathLst>
          </a:custGeom>
          <a:blipFill>
            <a:blip r:embed="rId6"/>
            <a:stretch>
              <a:fillRect l="-54453" t="0" r="-70915" b="-6571"/>
            </a:stretch>
          </a:blipFill>
        </p:spPr>
      </p:sp>
      <p:sp>
        <p:nvSpPr>
          <p:cNvPr name="TextBox 12" id="12"/>
          <p:cNvSpPr txBox="true"/>
          <p:nvPr/>
        </p:nvSpPr>
        <p:spPr>
          <a:xfrm rot="0">
            <a:off x="7378367" y="2578122"/>
            <a:ext cx="3531267" cy="769251"/>
          </a:xfrm>
          <a:prstGeom prst="rect">
            <a:avLst/>
          </a:prstGeom>
        </p:spPr>
        <p:txBody>
          <a:bodyPr anchor="t" rtlCol="false" tIns="0" lIns="0" bIns="0" rIns="0">
            <a:spAutoFit/>
          </a:bodyPr>
          <a:lstStyle/>
          <a:p>
            <a:pPr algn="ctr" marL="0" indent="0" lvl="0">
              <a:lnSpc>
                <a:spcPts val="5221"/>
              </a:lnSpc>
              <a:spcBef>
                <a:spcPct val="0"/>
              </a:spcBef>
            </a:pPr>
            <a:r>
              <a:rPr lang="en-US" sz="3729">
                <a:solidFill>
                  <a:srgbClr val="647874"/>
                </a:solidFill>
                <a:latin typeface="Albra Sans"/>
                <a:ea typeface="Albra Sans"/>
                <a:cs typeface="Albra Sans"/>
                <a:sym typeface="Albra Sans"/>
              </a:rPr>
              <a:t>LOMTALAY SPA</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sp>
        <p:nvSpPr>
          <p:cNvPr name="TextBox 2" id="2"/>
          <p:cNvSpPr txBox="true"/>
          <p:nvPr/>
        </p:nvSpPr>
        <p:spPr>
          <a:xfrm rot="0">
            <a:off x="530139" y="8153210"/>
            <a:ext cx="17227723" cy="1105090"/>
          </a:xfrm>
          <a:prstGeom prst="rect">
            <a:avLst/>
          </a:prstGeom>
        </p:spPr>
        <p:txBody>
          <a:bodyPr anchor="t" rtlCol="false" tIns="0" lIns="0" bIns="0" rIns="0">
            <a:spAutoFit/>
          </a:bodyPr>
          <a:lstStyle/>
          <a:p>
            <a:pPr algn="ctr">
              <a:lnSpc>
                <a:spcPts val="2856"/>
              </a:lnSpc>
            </a:pPr>
            <a:r>
              <a:rPr lang="en-US" sz="2100" spc="27">
                <a:solidFill>
                  <a:srgbClr val="000000"/>
                </a:solidFill>
                <a:latin typeface="Avenir"/>
                <a:ea typeface="Avenir"/>
                <a:cs typeface="Avenir"/>
                <a:sym typeface="Avenir"/>
              </a:rPr>
              <a:t>Elevate your meetings and celeb</a:t>
            </a:r>
            <a:r>
              <a:rPr lang="en-US" sz="2100" spc="27">
                <a:solidFill>
                  <a:srgbClr val="000000"/>
                </a:solidFill>
                <a:latin typeface="Avenir"/>
                <a:ea typeface="Avenir"/>
                <a:cs typeface="Avenir"/>
                <a:sym typeface="Avenir"/>
              </a:rPr>
              <a:t>rations at Amora Beach Resort Phuket.</a:t>
            </a:r>
          </a:p>
          <a:p>
            <a:pPr algn="ctr">
              <a:lnSpc>
                <a:spcPts val="2856"/>
              </a:lnSpc>
            </a:pPr>
            <a:r>
              <a:rPr lang="en-US" sz="2100" spc="27">
                <a:solidFill>
                  <a:srgbClr val="000000"/>
                </a:solidFill>
                <a:latin typeface="Avenir"/>
                <a:ea typeface="Avenir"/>
                <a:cs typeface="Avenir"/>
                <a:sym typeface="Avenir"/>
              </a:rPr>
              <a:t>With over 800 sqm of elegant indoor space and a beachfront lawn overlooking the Andaman Sea, each venue is thoughtfully</a:t>
            </a:r>
          </a:p>
          <a:p>
            <a:pPr algn="ctr">
              <a:lnSpc>
                <a:spcPts val="2856"/>
              </a:lnSpc>
            </a:pPr>
            <a:r>
              <a:rPr lang="en-US" sz="2100" spc="27">
                <a:solidFill>
                  <a:srgbClr val="000000"/>
                </a:solidFill>
                <a:latin typeface="Avenir"/>
                <a:ea typeface="Avenir"/>
                <a:cs typeface="Avenir"/>
                <a:sym typeface="Avenir"/>
              </a:rPr>
              <a:t>designed to impress. Supported by bespoke planning, premium AV, and curated cuisine, every event is seamlessly refined.</a:t>
            </a:r>
          </a:p>
        </p:txBody>
      </p:sp>
      <p:sp>
        <p:nvSpPr>
          <p:cNvPr name="TextBox 3" id="3"/>
          <p:cNvSpPr txBox="true"/>
          <p:nvPr/>
        </p:nvSpPr>
        <p:spPr>
          <a:xfrm rot="0">
            <a:off x="5935344" y="6921318"/>
            <a:ext cx="6417313" cy="967204"/>
          </a:xfrm>
          <a:prstGeom prst="rect">
            <a:avLst/>
          </a:prstGeom>
        </p:spPr>
        <p:txBody>
          <a:bodyPr anchor="t" rtlCol="false" tIns="0" lIns="0" bIns="0" rIns="0">
            <a:spAutoFit/>
          </a:bodyPr>
          <a:lstStyle/>
          <a:p>
            <a:pPr algn="ctr">
              <a:lnSpc>
                <a:spcPts val="6539"/>
              </a:lnSpc>
            </a:pPr>
            <a:r>
              <a:rPr lang="en-US" sz="4671">
                <a:solidFill>
                  <a:srgbClr val="647874"/>
                </a:solidFill>
                <a:latin typeface="Albra Sans"/>
                <a:ea typeface="Albra Sans"/>
                <a:cs typeface="Albra Sans"/>
                <a:sym typeface="Albra Sans"/>
              </a:rPr>
              <a:t>MEETING</a:t>
            </a:r>
          </a:p>
        </p:txBody>
      </p:sp>
      <p:grpSp>
        <p:nvGrpSpPr>
          <p:cNvPr name="Group 4" id="4"/>
          <p:cNvGrpSpPr/>
          <p:nvPr/>
        </p:nvGrpSpPr>
        <p:grpSpPr>
          <a:xfrm rot="0">
            <a:off x="0" y="0"/>
            <a:ext cx="5151673" cy="5904979"/>
            <a:chOff x="0" y="0"/>
            <a:chExt cx="6983149" cy="8004264"/>
          </a:xfrm>
        </p:grpSpPr>
        <p:sp>
          <p:nvSpPr>
            <p:cNvPr name="Freeform 5" id="5"/>
            <p:cNvSpPr/>
            <p:nvPr/>
          </p:nvSpPr>
          <p:spPr>
            <a:xfrm flipH="false" flipV="false" rot="0">
              <a:off x="0" y="0"/>
              <a:ext cx="6983188" cy="8004302"/>
            </a:xfrm>
            <a:custGeom>
              <a:avLst/>
              <a:gdLst/>
              <a:ahLst/>
              <a:cxnLst/>
              <a:rect r="r" b="b" t="t" l="l"/>
              <a:pathLst>
                <a:path h="8004302" w="6983188">
                  <a:moveTo>
                    <a:pt x="0" y="0"/>
                  </a:moveTo>
                  <a:lnTo>
                    <a:pt x="6983188" y="0"/>
                  </a:lnTo>
                  <a:lnTo>
                    <a:pt x="6983188" y="8004302"/>
                  </a:lnTo>
                  <a:lnTo>
                    <a:pt x="0" y="8004302"/>
                  </a:lnTo>
                  <a:lnTo>
                    <a:pt x="0" y="0"/>
                  </a:lnTo>
                  <a:close/>
                </a:path>
              </a:pathLst>
            </a:custGeom>
            <a:blipFill>
              <a:blip r:embed="rId2"/>
              <a:stretch>
                <a:fillRect l="-26507" t="0" r="-26507" b="0"/>
              </a:stretch>
            </a:blipFill>
          </p:spPr>
        </p:sp>
      </p:grpSp>
      <p:grpSp>
        <p:nvGrpSpPr>
          <p:cNvPr name="Group 6" id="6"/>
          <p:cNvGrpSpPr/>
          <p:nvPr/>
        </p:nvGrpSpPr>
        <p:grpSpPr>
          <a:xfrm rot="0">
            <a:off x="13362145" y="0"/>
            <a:ext cx="4925855" cy="5904979"/>
            <a:chOff x="0" y="0"/>
            <a:chExt cx="6677051" cy="8004264"/>
          </a:xfrm>
        </p:grpSpPr>
        <p:sp>
          <p:nvSpPr>
            <p:cNvPr name="Freeform 7" id="7"/>
            <p:cNvSpPr/>
            <p:nvPr/>
          </p:nvSpPr>
          <p:spPr>
            <a:xfrm flipH="false" flipV="false" rot="0">
              <a:off x="0" y="0"/>
              <a:ext cx="6677089" cy="8004302"/>
            </a:xfrm>
            <a:custGeom>
              <a:avLst/>
              <a:gdLst/>
              <a:ahLst/>
              <a:cxnLst/>
              <a:rect r="r" b="b" t="t" l="l"/>
              <a:pathLst>
                <a:path h="8004302" w="6677089">
                  <a:moveTo>
                    <a:pt x="0" y="0"/>
                  </a:moveTo>
                  <a:lnTo>
                    <a:pt x="6677089" y="0"/>
                  </a:lnTo>
                  <a:lnTo>
                    <a:pt x="6677089" y="8004302"/>
                  </a:lnTo>
                  <a:lnTo>
                    <a:pt x="0" y="8004302"/>
                  </a:lnTo>
                  <a:lnTo>
                    <a:pt x="0" y="0"/>
                  </a:lnTo>
                  <a:close/>
                </a:path>
              </a:pathLst>
            </a:custGeom>
            <a:blipFill>
              <a:blip r:embed="rId3"/>
              <a:stretch>
                <a:fillRect l="-30015" t="0" r="-30015" b="0"/>
              </a:stretch>
            </a:blipFill>
          </p:spPr>
        </p:sp>
      </p:grpSp>
      <p:grpSp>
        <p:nvGrpSpPr>
          <p:cNvPr name="Group 8" id="8"/>
          <p:cNvGrpSpPr/>
          <p:nvPr/>
        </p:nvGrpSpPr>
        <p:grpSpPr>
          <a:xfrm rot="0">
            <a:off x="4925855" y="0"/>
            <a:ext cx="8559462" cy="6334569"/>
            <a:chOff x="0" y="0"/>
            <a:chExt cx="11602446" cy="8586578"/>
          </a:xfrm>
        </p:grpSpPr>
        <p:sp>
          <p:nvSpPr>
            <p:cNvPr name="Freeform 9" id="9"/>
            <p:cNvSpPr/>
            <p:nvPr/>
          </p:nvSpPr>
          <p:spPr>
            <a:xfrm flipH="false" flipV="false" rot="0">
              <a:off x="0" y="0"/>
              <a:ext cx="11602484" cy="8586616"/>
            </a:xfrm>
            <a:custGeom>
              <a:avLst/>
              <a:gdLst/>
              <a:ahLst/>
              <a:cxnLst/>
              <a:rect r="r" b="b" t="t" l="l"/>
              <a:pathLst>
                <a:path h="8586616" w="11602484">
                  <a:moveTo>
                    <a:pt x="0" y="0"/>
                  </a:moveTo>
                  <a:lnTo>
                    <a:pt x="11602484" y="0"/>
                  </a:lnTo>
                  <a:lnTo>
                    <a:pt x="11602484" y="8586616"/>
                  </a:lnTo>
                  <a:lnTo>
                    <a:pt x="0" y="8586616"/>
                  </a:lnTo>
                  <a:lnTo>
                    <a:pt x="0" y="0"/>
                  </a:lnTo>
                  <a:close/>
                </a:path>
              </a:pathLst>
            </a:custGeom>
            <a:blipFill>
              <a:blip r:embed="rId4"/>
              <a:stretch>
                <a:fillRect l="0" t="-609" r="0" b="-609"/>
              </a:stretch>
            </a:blip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sp>
        <p:nvSpPr>
          <p:cNvPr name="Freeform 2" id="2"/>
          <p:cNvSpPr/>
          <p:nvPr/>
        </p:nvSpPr>
        <p:spPr>
          <a:xfrm flipH="false" flipV="false" rot="0">
            <a:off x="0" y="-224774"/>
            <a:ext cx="18288000" cy="4024873"/>
          </a:xfrm>
          <a:custGeom>
            <a:avLst/>
            <a:gdLst/>
            <a:ahLst/>
            <a:cxnLst/>
            <a:rect r="r" b="b" t="t" l="l"/>
            <a:pathLst>
              <a:path h="4024873" w="18288000">
                <a:moveTo>
                  <a:pt x="0" y="0"/>
                </a:moveTo>
                <a:lnTo>
                  <a:pt x="18288000" y="0"/>
                </a:lnTo>
                <a:lnTo>
                  <a:pt x="18288000" y="4024872"/>
                </a:lnTo>
                <a:lnTo>
                  <a:pt x="0" y="4024872"/>
                </a:lnTo>
                <a:lnTo>
                  <a:pt x="0" y="0"/>
                </a:lnTo>
                <a:close/>
              </a:path>
            </a:pathLst>
          </a:custGeom>
          <a:blipFill>
            <a:blip r:embed="rId2"/>
            <a:stretch>
              <a:fillRect l="0" t="-24710" r="0" b="-30912"/>
            </a:stretch>
          </a:blipFill>
        </p:spPr>
      </p:sp>
      <p:sp>
        <p:nvSpPr>
          <p:cNvPr name="TextBox 3" id="3"/>
          <p:cNvSpPr txBox="true"/>
          <p:nvPr/>
        </p:nvSpPr>
        <p:spPr>
          <a:xfrm rot="0">
            <a:off x="2699522" y="4512199"/>
            <a:ext cx="12888955" cy="603885"/>
          </a:xfrm>
          <a:prstGeom prst="rect">
            <a:avLst/>
          </a:prstGeom>
        </p:spPr>
        <p:txBody>
          <a:bodyPr anchor="t" rtlCol="false" tIns="0" lIns="0" bIns="0" rIns="0">
            <a:spAutoFit/>
          </a:bodyPr>
          <a:lstStyle/>
          <a:p>
            <a:pPr algn="ctr">
              <a:lnSpc>
                <a:spcPts val="1890"/>
              </a:lnSpc>
            </a:pPr>
          </a:p>
          <a:p>
            <a:pPr algn="ctr">
              <a:lnSpc>
                <a:spcPts val="2940"/>
              </a:lnSpc>
              <a:spcBef>
                <a:spcPct val="0"/>
              </a:spcBef>
            </a:pPr>
            <a:r>
              <a:rPr lang="en-US" sz="2100">
                <a:solidFill>
                  <a:srgbClr val="000000"/>
                </a:solidFill>
                <a:latin typeface="Avenir"/>
                <a:ea typeface="Avenir"/>
                <a:cs typeface="Avenir"/>
                <a:sym typeface="Avenir"/>
              </a:rPr>
              <a:t>Ou</a:t>
            </a:r>
            <a:r>
              <a:rPr lang="en-US" sz="2100">
                <a:solidFill>
                  <a:srgbClr val="000000"/>
                </a:solidFill>
                <a:latin typeface="Avenir"/>
                <a:ea typeface="Avenir"/>
                <a:cs typeface="Avenir"/>
                <a:sym typeface="Avenir"/>
              </a:rPr>
              <a:t>r hotel features versatile function rooms, suitable for hosting a wide variety of meetings and events.</a:t>
            </a:r>
          </a:p>
        </p:txBody>
      </p:sp>
      <p:sp>
        <p:nvSpPr>
          <p:cNvPr name="TextBox 4" id="4"/>
          <p:cNvSpPr txBox="true"/>
          <p:nvPr/>
        </p:nvSpPr>
        <p:spPr>
          <a:xfrm rot="0">
            <a:off x="6161381" y="3919161"/>
            <a:ext cx="5965237" cy="769251"/>
          </a:xfrm>
          <a:prstGeom prst="rect">
            <a:avLst/>
          </a:prstGeom>
        </p:spPr>
        <p:txBody>
          <a:bodyPr anchor="t" rtlCol="false" tIns="0" lIns="0" bIns="0" rIns="0">
            <a:spAutoFit/>
          </a:bodyPr>
          <a:lstStyle/>
          <a:p>
            <a:pPr algn="ctr" marL="0" indent="0" lvl="0">
              <a:lnSpc>
                <a:spcPts val="5221"/>
              </a:lnSpc>
              <a:spcBef>
                <a:spcPct val="0"/>
              </a:spcBef>
            </a:pPr>
            <a:r>
              <a:rPr lang="en-US" sz="3729">
                <a:solidFill>
                  <a:srgbClr val="647874"/>
                </a:solidFill>
                <a:latin typeface="Albra Sans"/>
                <a:ea typeface="Albra Sans"/>
                <a:cs typeface="Albra Sans"/>
                <a:sym typeface="Albra Sans"/>
              </a:rPr>
              <a:t>MEETING ROOM CAPACITY</a:t>
            </a:r>
          </a:p>
        </p:txBody>
      </p:sp>
      <p:grpSp>
        <p:nvGrpSpPr>
          <p:cNvPr name="Group 5" id="5"/>
          <p:cNvGrpSpPr/>
          <p:nvPr/>
        </p:nvGrpSpPr>
        <p:grpSpPr>
          <a:xfrm rot="0">
            <a:off x="772470" y="5444697"/>
            <a:ext cx="11682098" cy="4371233"/>
            <a:chOff x="0" y="0"/>
            <a:chExt cx="15576130" cy="5828310"/>
          </a:xfrm>
        </p:grpSpPr>
        <p:sp>
          <p:nvSpPr>
            <p:cNvPr name="AutoShape 6" id="6"/>
            <p:cNvSpPr/>
            <p:nvPr/>
          </p:nvSpPr>
          <p:spPr>
            <a:xfrm>
              <a:off x="0" y="2003005"/>
              <a:ext cx="15576130" cy="0"/>
            </a:xfrm>
            <a:prstGeom prst="line">
              <a:avLst/>
            </a:prstGeom>
            <a:ln cap="flat" w="18479">
              <a:solidFill>
                <a:srgbClr val="E7E3D0"/>
              </a:solidFill>
              <a:prstDash val="solid"/>
              <a:headEnd type="none" len="sm" w="sm"/>
              <a:tailEnd type="none" len="sm" w="sm"/>
            </a:ln>
          </p:spPr>
        </p:sp>
        <p:sp>
          <p:nvSpPr>
            <p:cNvPr name="AutoShape 7" id="7"/>
            <p:cNvSpPr/>
            <p:nvPr/>
          </p:nvSpPr>
          <p:spPr>
            <a:xfrm>
              <a:off x="0" y="2658882"/>
              <a:ext cx="15576130" cy="0"/>
            </a:xfrm>
            <a:prstGeom prst="line">
              <a:avLst/>
            </a:prstGeom>
            <a:ln cap="flat" w="18479">
              <a:solidFill>
                <a:srgbClr val="E7E3D0"/>
              </a:solidFill>
              <a:prstDash val="solid"/>
              <a:headEnd type="none" len="sm" w="sm"/>
              <a:tailEnd type="none" len="sm" w="sm"/>
            </a:ln>
          </p:spPr>
        </p:sp>
        <p:sp>
          <p:nvSpPr>
            <p:cNvPr name="AutoShape 8" id="8"/>
            <p:cNvSpPr/>
            <p:nvPr/>
          </p:nvSpPr>
          <p:spPr>
            <a:xfrm>
              <a:off x="0" y="3314760"/>
              <a:ext cx="15576130" cy="0"/>
            </a:xfrm>
            <a:prstGeom prst="line">
              <a:avLst/>
            </a:prstGeom>
            <a:ln cap="flat" w="18479">
              <a:solidFill>
                <a:srgbClr val="E7E3D0"/>
              </a:solidFill>
              <a:prstDash val="solid"/>
              <a:headEnd type="none" len="sm" w="sm"/>
              <a:tailEnd type="none" len="sm" w="sm"/>
            </a:ln>
          </p:spPr>
        </p:sp>
        <p:sp>
          <p:nvSpPr>
            <p:cNvPr name="AutoShape 9" id="9"/>
            <p:cNvSpPr/>
            <p:nvPr/>
          </p:nvSpPr>
          <p:spPr>
            <a:xfrm>
              <a:off x="0" y="3902788"/>
              <a:ext cx="15576130" cy="0"/>
            </a:xfrm>
            <a:prstGeom prst="line">
              <a:avLst/>
            </a:prstGeom>
            <a:ln cap="flat" w="18479">
              <a:solidFill>
                <a:srgbClr val="E7E3D0"/>
              </a:solidFill>
              <a:prstDash val="solid"/>
              <a:headEnd type="none" len="sm" w="sm"/>
              <a:tailEnd type="none" len="sm" w="sm"/>
            </a:ln>
          </p:spPr>
        </p:sp>
        <p:sp>
          <p:nvSpPr>
            <p:cNvPr name="AutoShape 10" id="10"/>
            <p:cNvSpPr/>
            <p:nvPr/>
          </p:nvSpPr>
          <p:spPr>
            <a:xfrm>
              <a:off x="0" y="4490816"/>
              <a:ext cx="15576130" cy="0"/>
            </a:xfrm>
            <a:prstGeom prst="line">
              <a:avLst/>
            </a:prstGeom>
            <a:ln cap="flat" w="18479">
              <a:solidFill>
                <a:srgbClr val="E7E3D0"/>
              </a:solidFill>
              <a:prstDash val="solid"/>
              <a:headEnd type="none" len="sm" w="sm"/>
              <a:tailEnd type="none" len="sm" w="sm"/>
            </a:ln>
          </p:spPr>
        </p:sp>
        <p:sp>
          <p:nvSpPr>
            <p:cNvPr name="Freeform 11" id="11"/>
            <p:cNvSpPr/>
            <p:nvPr/>
          </p:nvSpPr>
          <p:spPr>
            <a:xfrm flipH="false" flipV="false" rot="0">
              <a:off x="6135773" y="25655"/>
              <a:ext cx="936891" cy="882236"/>
            </a:xfrm>
            <a:custGeom>
              <a:avLst/>
              <a:gdLst/>
              <a:ahLst/>
              <a:cxnLst/>
              <a:rect r="r" b="b" t="t" l="l"/>
              <a:pathLst>
                <a:path h="882236" w="936891">
                  <a:moveTo>
                    <a:pt x="0" y="0"/>
                  </a:moveTo>
                  <a:lnTo>
                    <a:pt x="936891" y="0"/>
                  </a:lnTo>
                  <a:lnTo>
                    <a:pt x="936891" y="882236"/>
                  </a:lnTo>
                  <a:lnTo>
                    <a:pt x="0" y="882236"/>
                  </a:lnTo>
                  <a:lnTo>
                    <a:pt x="0" y="0"/>
                  </a:lnTo>
                  <a:close/>
                </a:path>
              </a:pathLst>
            </a:custGeom>
            <a:blipFill>
              <a:blip r:embed="rId3"/>
              <a:stretch>
                <a:fillRect l="0" t="0" r="-904441" b="0"/>
              </a:stretch>
            </a:blipFill>
          </p:spPr>
        </p:sp>
        <p:sp>
          <p:nvSpPr>
            <p:cNvPr name="TextBox 12" id="12"/>
            <p:cNvSpPr txBox="true"/>
            <p:nvPr/>
          </p:nvSpPr>
          <p:spPr>
            <a:xfrm rot="0">
              <a:off x="365311" y="1409714"/>
              <a:ext cx="5583940" cy="4338578"/>
            </a:xfrm>
            <a:prstGeom prst="rect">
              <a:avLst/>
            </a:prstGeom>
          </p:spPr>
          <p:txBody>
            <a:bodyPr anchor="t" rtlCol="false" tIns="0" lIns="0" bIns="0" rIns="0">
              <a:spAutoFit/>
            </a:bodyPr>
            <a:lstStyle/>
            <a:p>
              <a:pPr algn="l">
                <a:lnSpc>
                  <a:spcPts val="2493"/>
                </a:lnSpc>
              </a:pPr>
              <a:r>
                <a:rPr lang="en-US" sz="1424">
                  <a:solidFill>
                    <a:srgbClr val="000000"/>
                  </a:solidFill>
                  <a:latin typeface="Avenir"/>
                  <a:ea typeface="Avenir"/>
                  <a:cs typeface="Avenir"/>
                  <a:sym typeface="Avenir"/>
                </a:rPr>
                <a:t>Grand Ballroom</a:t>
              </a:r>
            </a:p>
            <a:p>
              <a:pPr algn="l">
                <a:lnSpc>
                  <a:spcPts val="2493"/>
                </a:lnSpc>
              </a:pPr>
              <a:r>
                <a:rPr lang="en-US" sz="1424">
                  <a:solidFill>
                    <a:srgbClr val="000000"/>
                  </a:solidFill>
                  <a:latin typeface="Avenir"/>
                  <a:ea typeface="Avenir"/>
                  <a:cs typeface="Avenir"/>
                  <a:sym typeface="Avenir"/>
                </a:rPr>
                <a:t>The Sun Room</a:t>
              </a:r>
            </a:p>
            <a:p>
              <a:pPr algn="l">
                <a:lnSpc>
                  <a:spcPts val="2493"/>
                </a:lnSpc>
              </a:pPr>
              <a:r>
                <a:rPr lang="en-US" sz="1424">
                  <a:solidFill>
                    <a:srgbClr val="000000"/>
                  </a:solidFill>
                  <a:latin typeface="Avenir"/>
                  <a:ea typeface="Avenir"/>
                  <a:cs typeface="Avenir"/>
                  <a:sym typeface="Avenir"/>
                </a:rPr>
                <a:t>The Ocean Room</a:t>
              </a:r>
            </a:p>
            <a:p>
              <a:pPr algn="l">
                <a:lnSpc>
                  <a:spcPts val="2493"/>
                </a:lnSpc>
              </a:pPr>
              <a:r>
                <a:rPr lang="en-US" sz="1424">
                  <a:solidFill>
                    <a:srgbClr val="000000"/>
                  </a:solidFill>
                  <a:latin typeface="Avenir"/>
                  <a:ea typeface="Avenir"/>
                  <a:cs typeface="Avenir"/>
                  <a:sym typeface="Avenir"/>
                </a:rPr>
                <a:t>The Star Room</a:t>
              </a:r>
            </a:p>
            <a:p>
              <a:pPr algn="l">
                <a:lnSpc>
                  <a:spcPts val="2493"/>
                </a:lnSpc>
              </a:pPr>
              <a:r>
                <a:rPr lang="en-US" sz="1424">
                  <a:solidFill>
                    <a:srgbClr val="000000"/>
                  </a:solidFill>
                  <a:latin typeface="Avenir"/>
                  <a:ea typeface="Avenir"/>
                  <a:cs typeface="Avenir"/>
                  <a:sym typeface="Avenir"/>
                </a:rPr>
                <a:t>The Sky Room</a:t>
              </a:r>
            </a:p>
            <a:p>
              <a:pPr algn="l">
                <a:lnSpc>
                  <a:spcPts val="2493"/>
                </a:lnSpc>
              </a:pPr>
              <a:r>
                <a:rPr lang="en-US" sz="1424">
                  <a:solidFill>
                    <a:srgbClr val="000000"/>
                  </a:solidFill>
                  <a:latin typeface="Avenir"/>
                  <a:ea typeface="Avenir"/>
                  <a:cs typeface="Avenir"/>
                  <a:sym typeface="Avenir"/>
                </a:rPr>
                <a:t>The Galaxy Room</a:t>
              </a:r>
            </a:p>
            <a:p>
              <a:pPr algn="l">
                <a:lnSpc>
                  <a:spcPts val="2493"/>
                </a:lnSpc>
              </a:pPr>
              <a:r>
                <a:rPr lang="en-US" sz="1424">
                  <a:solidFill>
                    <a:srgbClr val="000000"/>
                  </a:solidFill>
                  <a:latin typeface="Avenir"/>
                  <a:ea typeface="Avenir"/>
                  <a:cs typeface="Avenir"/>
                  <a:sym typeface="Avenir"/>
                </a:rPr>
                <a:t>Library</a:t>
              </a:r>
            </a:p>
          </p:txBody>
        </p:sp>
        <p:sp>
          <p:nvSpPr>
            <p:cNvPr name="TextBox 13" id="13"/>
            <p:cNvSpPr txBox="true"/>
            <p:nvPr/>
          </p:nvSpPr>
          <p:spPr>
            <a:xfrm rot="0">
              <a:off x="6297031" y="1470607"/>
              <a:ext cx="614375" cy="4338578"/>
            </a:xfrm>
            <a:prstGeom prst="rect">
              <a:avLst/>
            </a:prstGeom>
          </p:spPr>
          <p:txBody>
            <a:bodyPr anchor="t" rtlCol="false" tIns="0" lIns="0" bIns="0" rIns="0">
              <a:spAutoFit/>
            </a:bodyPr>
            <a:lstStyle/>
            <a:p>
              <a:pPr algn="ctr">
                <a:lnSpc>
                  <a:spcPts val="2493"/>
                </a:lnSpc>
              </a:pPr>
              <a:r>
                <a:rPr lang="en-US" sz="1424">
                  <a:solidFill>
                    <a:srgbClr val="000000"/>
                  </a:solidFill>
                  <a:latin typeface="Avenir"/>
                  <a:ea typeface="Avenir"/>
                  <a:cs typeface="Avenir"/>
                  <a:sym typeface="Avenir"/>
                </a:rPr>
                <a:t>210</a:t>
              </a:r>
            </a:p>
            <a:p>
              <a:pPr algn="ctr">
                <a:lnSpc>
                  <a:spcPts val="2493"/>
                </a:lnSpc>
              </a:pPr>
              <a:r>
                <a:rPr lang="en-US" sz="1424">
                  <a:solidFill>
                    <a:srgbClr val="000000"/>
                  </a:solidFill>
                  <a:latin typeface="Avenir"/>
                  <a:ea typeface="Avenir"/>
                  <a:cs typeface="Avenir"/>
                  <a:sym typeface="Avenir"/>
                </a:rPr>
                <a:t>30</a:t>
              </a:r>
            </a:p>
            <a:p>
              <a:pPr algn="ctr">
                <a:lnSpc>
                  <a:spcPts val="2493"/>
                </a:lnSpc>
              </a:pPr>
              <a:r>
                <a:rPr lang="en-US" sz="1424">
                  <a:solidFill>
                    <a:srgbClr val="000000"/>
                  </a:solidFill>
                  <a:latin typeface="Avenir"/>
                  <a:ea typeface="Avenir"/>
                  <a:cs typeface="Avenir"/>
                  <a:sym typeface="Avenir"/>
                </a:rPr>
                <a:t>-</a:t>
              </a:r>
            </a:p>
            <a:p>
              <a:pPr algn="ctr">
                <a:lnSpc>
                  <a:spcPts val="2493"/>
                </a:lnSpc>
              </a:pPr>
              <a:r>
                <a:rPr lang="en-US" sz="1424">
                  <a:solidFill>
                    <a:srgbClr val="000000"/>
                  </a:solidFill>
                  <a:latin typeface="Avenir"/>
                  <a:ea typeface="Avenir"/>
                  <a:cs typeface="Avenir"/>
                  <a:sym typeface="Avenir"/>
                </a:rPr>
                <a:t>60</a:t>
              </a:r>
            </a:p>
            <a:p>
              <a:pPr algn="ctr">
                <a:lnSpc>
                  <a:spcPts val="2493"/>
                </a:lnSpc>
              </a:pPr>
              <a:r>
                <a:rPr lang="en-US" sz="1424">
                  <a:solidFill>
                    <a:srgbClr val="000000"/>
                  </a:solidFill>
                  <a:latin typeface="Avenir"/>
                  <a:ea typeface="Avenir"/>
                  <a:cs typeface="Avenir"/>
                  <a:sym typeface="Avenir"/>
                </a:rPr>
                <a:t>100</a:t>
              </a:r>
            </a:p>
            <a:p>
              <a:pPr algn="ctr">
                <a:lnSpc>
                  <a:spcPts val="2493"/>
                </a:lnSpc>
              </a:pPr>
              <a:r>
                <a:rPr lang="en-US" sz="1424">
                  <a:solidFill>
                    <a:srgbClr val="000000"/>
                  </a:solidFill>
                  <a:latin typeface="Avenir"/>
                  <a:ea typeface="Avenir"/>
                  <a:cs typeface="Avenir"/>
                  <a:sym typeface="Avenir"/>
                </a:rPr>
                <a:t>160</a:t>
              </a:r>
            </a:p>
            <a:p>
              <a:pPr algn="ctr">
                <a:lnSpc>
                  <a:spcPts val="2493"/>
                </a:lnSpc>
              </a:pPr>
              <a:r>
                <a:rPr lang="en-US" sz="1424">
                  <a:solidFill>
                    <a:srgbClr val="000000"/>
                  </a:solidFill>
                  <a:latin typeface="Avenir"/>
                  <a:ea typeface="Avenir"/>
                  <a:cs typeface="Avenir"/>
                  <a:sym typeface="Avenir"/>
                </a:rPr>
                <a:t>-</a:t>
              </a:r>
            </a:p>
          </p:txBody>
        </p:sp>
        <p:sp>
          <p:nvSpPr>
            <p:cNvPr name="TextBox 14" id="14"/>
            <p:cNvSpPr txBox="true"/>
            <p:nvPr/>
          </p:nvSpPr>
          <p:spPr>
            <a:xfrm rot="0">
              <a:off x="6014513" y="902381"/>
              <a:ext cx="1179411" cy="324318"/>
            </a:xfrm>
            <a:prstGeom prst="rect">
              <a:avLst/>
            </a:prstGeom>
          </p:spPr>
          <p:txBody>
            <a:bodyPr anchor="t" rtlCol="false" tIns="0" lIns="0" bIns="0" rIns="0">
              <a:spAutoFit/>
            </a:bodyPr>
            <a:lstStyle/>
            <a:p>
              <a:pPr algn="l">
                <a:lnSpc>
                  <a:spcPts val="1392"/>
                </a:lnSpc>
              </a:pPr>
              <a:r>
                <a:rPr lang="en-US" sz="941" b="true">
                  <a:solidFill>
                    <a:srgbClr val="000000"/>
                  </a:solidFill>
                  <a:latin typeface="Avenir Bold"/>
                  <a:ea typeface="Avenir Bold"/>
                  <a:cs typeface="Avenir Bold"/>
                  <a:sym typeface="Avenir Bold"/>
                </a:rPr>
                <a:t>BANQUET</a:t>
              </a:r>
            </a:p>
          </p:txBody>
        </p:sp>
        <p:sp>
          <p:nvSpPr>
            <p:cNvPr name="TextBox 15" id="15"/>
            <p:cNvSpPr txBox="true"/>
            <p:nvPr/>
          </p:nvSpPr>
          <p:spPr>
            <a:xfrm rot="0">
              <a:off x="8010198" y="1489732"/>
              <a:ext cx="916286" cy="4338578"/>
            </a:xfrm>
            <a:prstGeom prst="rect">
              <a:avLst/>
            </a:prstGeom>
          </p:spPr>
          <p:txBody>
            <a:bodyPr anchor="t" rtlCol="false" tIns="0" lIns="0" bIns="0" rIns="0">
              <a:spAutoFit/>
            </a:bodyPr>
            <a:lstStyle/>
            <a:p>
              <a:pPr algn="ctr">
                <a:lnSpc>
                  <a:spcPts val="2493"/>
                </a:lnSpc>
              </a:pPr>
              <a:r>
                <a:rPr lang="en-US" sz="1424">
                  <a:solidFill>
                    <a:srgbClr val="000000"/>
                  </a:solidFill>
                  <a:latin typeface="Avenir"/>
                  <a:ea typeface="Avenir"/>
                  <a:cs typeface="Avenir"/>
                  <a:sym typeface="Avenir"/>
                </a:rPr>
                <a:t>250</a:t>
              </a:r>
            </a:p>
            <a:p>
              <a:pPr algn="ctr">
                <a:lnSpc>
                  <a:spcPts val="2493"/>
                </a:lnSpc>
              </a:pPr>
              <a:r>
                <a:rPr lang="en-US" sz="1424">
                  <a:solidFill>
                    <a:srgbClr val="000000"/>
                  </a:solidFill>
                  <a:latin typeface="Avenir"/>
                  <a:ea typeface="Avenir"/>
                  <a:cs typeface="Avenir"/>
                  <a:sym typeface="Avenir"/>
                </a:rPr>
                <a:t>50</a:t>
              </a:r>
            </a:p>
            <a:p>
              <a:pPr algn="ctr">
                <a:lnSpc>
                  <a:spcPts val="2493"/>
                </a:lnSpc>
              </a:pPr>
              <a:r>
                <a:rPr lang="en-US" sz="1424">
                  <a:solidFill>
                    <a:srgbClr val="000000"/>
                  </a:solidFill>
                  <a:latin typeface="Avenir"/>
                  <a:ea typeface="Avenir"/>
                  <a:cs typeface="Avenir"/>
                  <a:sym typeface="Avenir"/>
                </a:rPr>
                <a:t>-</a:t>
              </a:r>
            </a:p>
            <a:p>
              <a:pPr algn="ctr">
                <a:lnSpc>
                  <a:spcPts val="2493"/>
                </a:lnSpc>
              </a:pPr>
              <a:r>
                <a:rPr lang="en-US" sz="1424">
                  <a:solidFill>
                    <a:srgbClr val="000000"/>
                  </a:solidFill>
                  <a:latin typeface="Avenir"/>
                  <a:ea typeface="Avenir"/>
                  <a:cs typeface="Avenir"/>
                  <a:sym typeface="Avenir"/>
                </a:rPr>
                <a:t>50</a:t>
              </a:r>
            </a:p>
            <a:p>
              <a:pPr algn="ctr">
                <a:lnSpc>
                  <a:spcPts val="2493"/>
                </a:lnSpc>
              </a:pPr>
              <a:r>
                <a:rPr lang="en-US" sz="1424">
                  <a:solidFill>
                    <a:srgbClr val="000000"/>
                  </a:solidFill>
                  <a:latin typeface="Avenir"/>
                  <a:ea typeface="Avenir"/>
                  <a:cs typeface="Avenir"/>
                  <a:sym typeface="Avenir"/>
                </a:rPr>
                <a:t>80</a:t>
              </a:r>
            </a:p>
            <a:p>
              <a:pPr algn="ctr">
                <a:lnSpc>
                  <a:spcPts val="2493"/>
                </a:lnSpc>
              </a:pPr>
              <a:r>
                <a:rPr lang="en-US" sz="1424">
                  <a:solidFill>
                    <a:srgbClr val="000000"/>
                  </a:solidFill>
                  <a:latin typeface="Avenir"/>
                  <a:ea typeface="Avenir"/>
                  <a:cs typeface="Avenir"/>
                  <a:sym typeface="Avenir"/>
                </a:rPr>
                <a:t>150</a:t>
              </a:r>
            </a:p>
            <a:p>
              <a:pPr algn="ctr">
                <a:lnSpc>
                  <a:spcPts val="2493"/>
                </a:lnSpc>
              </a:pPr>
              <a:r>
                <a:rPr lang="en-US" sz="1424">
                  <a:solidFill>
                    <a:srgbClr val="000000"/>
                  </a:solidFill>
                  <a:latin typeface="Avenir"/>
                  <a:ea typeface="Avenir"/>
                  <a:cs typeface="Avenir"/>
                  <a:sym typeface="Avenir"/>
                </a:rPr>
                <a:t>-</a:t>
              </a:r>
            </a:p>
          </p:txBody>
        </p:sp>
        <p:sp>
          <p:nvSpPr>
            <p:cNvPr name="TextBox 16" id="16"/>
            <p:cNvSpPr txBox="true"/>
            <p:nvPr/>
          </p:nvSpPr>
          <p:spPr>
            <a:xfrm rot="0">
              <a:off x="7878636" y="902381"/>
              <a:ext cx="1179411" cy="324318"/>
            </a:xfrm>
            <a:prstGeom prst="rect">
              <a:avLst/>
            </a:prstGeom>
          </p:spPr>
          <p:txBody>
            <a:bodyPr anchor="t" rtlCol="false" tIns="0" lIns="0" bIns="0" rIns="0">
              <a:spAutoFit/>
            </a:bodyPr>
            <a:lstStyle/>
            <a:p>
              <a:pPr algn="l">
                <a:lnSpc>
                  <a:spcPts val="1392"/>
                </a:lnSpc>
              </a:pPr>
              <a:r>
                <a:rPr lang="en-US" sz="941" b="true">
                  <a:solidFill>
                    <a:srgbClr val="000000"/>
                  </a:solidFill>
                  <a:latin typeface="Avenir Bold"/>
                  <a:ea typeface="Avenir Bold"/>
                  <a:cs typeface="Avenir Bold"/>
                  <a:sym typeface="Avenir Bold"/>
                </a:rPr>
                <a:t>THEATER</a:t>
              </a:r>
            </a:p>
          </p:txBody>
        </p:sp>
        <p:sp>
          <p:nvSpPr>
            <p:cNvPr name="TextBox 17" id="17"/>
            <p:cNvSpPr txBox="true"/>
            <p:nvPr/>
          </p:nvSpPr>
          <p:spPr>
            <a:xfrm rot="0">
              <a:off x="10059533" y="1489732"/>
              <a:ext cx="916286" cy="4338578"/>
            </a:xfrm>
            <a:prstGeom prst="rect">
              <a:avLst/>
            </a:prstGeom>
          </p:spPr>
          <p:txBody>
            <a:bodyPr anchor="t" rtlCol="false" tIns="0" lIns="0" bIns="0" rIns="0">
              <a:spAutoFit/>
            </a:bodyPr>
            <a:lstStyle/>
            <a:p>
              <a:pPr algn="ctr">
                <a:lnSpc>
                  <a:spcPts val="2493"/>
                </a:lnSpc>
              </a:pPr>
              <a:r>
                <a:rPr lang="en-US" sz="1424">
                  <a:solidFill>
                    <a:srgbClr val="000000"/>
                  </a:solidFill>
                  <a:latin typeface="Avenir"/>
                  <a:ea typeface="Avenir"/>
                  <a:cs typeface="Avenir"/>
                  <a:sym typeface="Avenir"/>
                </a:rPr>
                <a:t>160</a:t>
              </a:r>
            </a:p>
            <a:p>
              <a:pPr algn="ctr">
                <a:lnSpc>
                  <a:spcPts val="2493"/>
                </a:lnSpc>
              </a:pPr>
              <a:r>
                <a:rPr lang="en-US" sz="1424">
                  <a:solidFill>
                    <a:srgbClr val="000000"/>
                  </a:solidFill>
                  <a:latin typeface="Avenir"/>
                  <a:ea typeface="Avenir"/>
                  <a:cs typeface="Avenir"/>
                  <a:sym typeface="Avenir"/>
                </a:rPr>
                <a:t>30</a:t>
              </a:r>
            </a:p>
            <a:p>
              <a:pPr algn="ctr">
                <a:lnSpc>
                  <a:spcPts val="2493"/>
                </a:lnSpc>
              </a:pPr>
              <a:r>
                <a:rPr lang="en-US" sz="1424">
                  <a:solidFill>
                    <a:srgbClr val="000000"/>
                  </a:solidFill>
                  <a:latin typeface="Avenir"/>
                  <a:ea typeface="Avenir"/>
                  <a:cs typeface="Avenir"/>
                  <a:sym typeface="Avenir"/>
                </a:rPr>
                <a:t>-</a:t>
              </a:r>
            </a:p>
            <a:p>
              <a:pPr algn="ctr">
                <a:lnSpc>
                  <a:spcPts val="2493"/>
                </a:lnSpc>
              </a:pPr>
              <a:r>
                <a:rPr lang="en-US" sz="1424">
                  <a:solidFill>
                    <a:srgbClr val="000000"/>
                  </a:solidFill>
                  <a:latin typeface="Avenir"/>
                  <a:ea typeface="Avenir"/>
                  <a:cs typeface="Avenir"/>
                  <a:sym typeface="Avenir"/>
                </a:rPr>
                <a:t>40</a:t>
              </a:r>
            </a:p>
            <a:p>
              <a:pPr algn="ctr">
                <a:lnSpc>
                  <a:spcPts val="2493"/>
                </a:lnSpc>
              </a:pPr>
              <a:r>
                <a:rPr lang="en-US" sz="1424">
                  <a:solidFill>
                    <a:srgbClr val="000000"/>
                  </a:solidFill>
                  <a:latin typeface="Avenir"/>
                  <a:ea typeface="Avenir"/>
                  <a:cs typeface="Avenir"/>
                  <a:sym typeface="Avenir"/>
                </a:rPr>
                <a:t>60</a:t>
              </a:r>
            </a:p>
            <a:p>
              <a:pPr algn="ctr">
                <a:lnSpc>
                  <a:spcPts val="2493"/>
                </a:lnSpc>
              </a:pPr>
              <a:r>
                <a:rPr lang="en-US" sz="1424">
                  <a:solidFill>
                    <a:srgbClr val="000000"/>
                  </a:solidFill>
                  <a:latin typeface="Avenir"/>
                  <a:ea typeface="Avenir"/>
                  <a:cs typeface="Avenir"/>
                  <a:sym typeface="Avenir"/>
                </a:rPr>
                <a:t>100</a:t>
              </a:r>
            </a:p>
            <a:p>
              <a:pPr algn="ctr">
                <a:lnSpc>
                  <a:spcPts val="2493"/>
                </a:lnSpc>
              </a:pPr>
              <a:r>
                <a:rPr lang="en-US" sz="1424">
                  <a:solidFill>
                    <a:srgbClr val="000000"/>
                  </a:solidFill>
                  <a:latin typeface="Avenir"/>
                  <a:ea typeface="Avenir"/>
                  <a:cs typeface="Avenir"/>
                  <a:sym typeface="Avenir"/>
                </a:rPr>
                <a:t>-</a:t>
              </a:r>
            </a:p>
          </p:txBody>
        </p:sp>
        <p:sp>
          <p:nvSpPr>
            <p:cNvPr name="TextBox 18" id="18"/>
            <p:cNvSpPr txBox="true"/>
            <p:nvPr/>
          </p:nvSpPr>
          <p:spPr>
            <a:xfrm rot="0">
              <a:off x="9748986" y="902381"/>
              <a:ext cx="1537378" cy="324318"/>
            </a:xfrm>
            <a:prstGeom prst="rect">
              <a:avLst/>
            </a:prstGeom>
          </p:spPr>
          <p:txBody>
            <a:bodyPr anchor="t" rtlCol="false" tIns="0" lIns="0" bIns="0" rIns="0">
              <a:spAutoFit/>
            </a:bodyPr>
            <a:lstStyle/>
            <a:p>
              <a:pPr algn="l">
                <a:lnSpc>
                  <a:spcPts val="1392"/>
                </a:lnSpc>
              </a:pPr>
              <a:r>
                <a:rPr lang="en-US" sz="941" b="true">
                  <a:solidFill>
                    <a:srgbClr val="000000"/>
                  </a:solidFill>
                  <a:latin typeface="Avenir Bold"/>
                  <a:ea typeface="Avenir Bold"/>
                  <a:cs typeface="Avenir Bold"/>
                  <a:sym typeface="Avenir Bold"/>
                </a:rPr>
                <a:t>CLASSROOM</a:t>
              </a:r>
            </a:p>
          </p:txBody>
        </p:sp>
        <p:sp>
          <p:nvSpPr>
            <p:cNvPr name="TextBox 19" id="19"/>
            <p:cNvSpPr txBox="true"/>
            <p:nvPr/>
          </p:nvSpPr>
          <p:spPr>
            <a:xfrm rot="0">
              <a:off x="12035948" y="1489732"/>
              <a:ext cx="916286" cy="4338578"/>
            </a:xfrm>
            <a:prstGeom prst="rect">
              <a:avLst/>
            </a:prstGeom>
          </p:spPr>
          <p:txBody>
            <a:bodyPr anchor="t" rtlCol="false" tIns="0" lIns="0" bIns="0" rIns="0">
              <a:spAutoFit/>
            </a:bodyPr>
            <a:lstStyle/>
            <a:p>
              <a:pPr algn="ctr">
                <a:lnSpc>
                  <a:spcPts val="2493"/>
                </a:lnSpc>
              </a:pPr>
              <a:r>
                <a:rPr lang="en-US" sz="1424">
                  <a:solidFill>
                    <a:srgbClr val="000000"/>
                  </a:solidFill>
                  <a:latin typeface="Avenir"/>
                  <a:ea typeface="Avenir"/>
                  <a:cs typeface="Avenir"/>
                  <a:sym typeface="Avenir"/>
                </a:rPr>
                <a:t>-</a:t>
              </a:r>
            </a:p>
            <a:p>
              <a:pPr algn="ctr">
                <a:lnSpc>
                  <a:spcPts val="2493"/>
                </a:lnSpc>
              </a:pPr>
              <a:r>
                <a:rPr lang="en-US" sz="1424">
                  <a:solidFill>
                    <a:srgbClr val="000000"/>
                  </a:solidFill>
                  <a:latin typeface="Avenir"/>
                  <a:ea typeface="Avenir"/>
                  <a:cs typeface="Avenir"/>
                  <a:sym typeface="Avenir"/>
                </a:rPr>
                <a:t>-</a:t>
              </a:r>
            </a:p>
            <a:p>
              <a:pPr algn="ctr">
                <a:lnSpc>
                  <a:spcPts val="2493"/>
                </a:lnSpc>
              </a:pPr>
              <a:r>
                <a:rPr lang="en-US" sz="1424">
                  <a:solidFill>
                    <a:srgbClr val="000000"/>
                  </a:solidFill>
                  <a:latin typeface="Avenir"/>
                  <a:ea typeface="Avenir"/>
                  <a:cs typeface="Avenir"/>
                  <a:sym typeface="Avenir"/>
                </a:rPr>
                <a:t>-</a:t>
              </a:r>
            </a:p>
            <a:p>
              <a:pPr algn="ctr">
                <a:lnSpc>
                  <a:spcPts val="2493"/>
                </a:lnSpc>
              </a:pPr>
              <a:r>
                <a:rPr lang="en-US" sz="1424">
                  <a:solidFill>
                    <a:srgbClr val="000000"/>
                  </a:solidFill>
                  <a:latin typeface="Avenir"/>
                  <a:ea typeface="Avenir"/>
                  <a:cs typeface="Avenir"/>
                  <a:sym typeface="Avenir"/>
                </a:rPr>
                <a:t>-</a:t>
              </a:r>
            </a:p>
            <a:p>
              <a:pPr algn="ctr">
                <a:lnSpc>
                  <a:spcPts val="2493"/>
                </a:lnSpc>
              </a:pPr>
              <a:r>
                <a:rPr lang="en-US" sz="1424">
                  <a:solidFill>
                    <a:srgbClr val="000000"/>
                  </a:solidFill>
                  <a:latin typeface="Avenir"/>
                  <a:ea typeface="Avenir"/>
                  <a:cs typeface="Avenir"/>
                  <a:sym typeface="Avenir"/>
                </a:rPr>
                <a:t>-</a:t>
              </a:r>
            </a:p>
            <a:p>
              <a:pPr algn="ctr">
                <a:lnSpc>
                  <a:spcPts val="2493"/>
                </a:lnSpc>
              </a:pPr>
              <a:r>
                <a:rPr lang="en-US" sz="1424">
                  <a:solidFill>
                    <a:srgbClr val="000000"/>
                  </a:solidFill>
                  <a:latin typeface="Avenir"/>
                  <a:ea typeface="Avenir"/>
                  <a:cs typeface="Avenir"/>
                  <a:sym typeface="Avenir"/>
                </a:rPr>
                <a:t>-</a:t>
              </a:r>
            </a:p>
            <a:p>
              <a:pPr algn="ctr">
                <a:lnSpc>
                  <a:spcPts val="2493"/>
                </a:lnSpc>
              </a:pPr>
              <a:r>
                <a:rPr lang="en-US" sz="1424">
                  <a:solidFill>
                    <a:srgbClr val="000000"/>
                  </a:solidFill>
                  <a:latin typeface="Avenir"/>
                  <a:ea typeface="Avenir"/>
                  <a:cs typeface="Avenir"/>
                  <a:sym typeface="Avenir"/>
                </a:rPr>
                <a:t>20</a:t>
              </a:r>
            </a:p>
          </p:txBody>
        </p:sp>
        <p:sp>
          <p:nvSpPr>
            <p:cNvPr name="TextBox 20" id="20"/>
            <p:cNvSpPr txBox="true"/>
            <p:nvPr/>
          </p:nvSpPr>
          <p:spPr>
            <a:xfrm rot="0">
              <a:off x="11977305" y="902381"/>
              <a:ext cx="1033572" cy="324318"/>
            </a:xfrm>
            <a:prstGeom prst="rect">
              <a:avLst/>
            </a:prstGeom>
          </p:spPr>
          <p:txBody>
            <a:bodyPr anchor="t" rtlCol="false" tIns="0" lIns="0" bIns="0" rIns="0">
              <a:spAutoFit/>
            </a:bodyPr>
            <a:lstStyle/>
            <a:p>
              <a:pPr algn="l">
                <a:lnSpc>
                  <a:spcPts val="1392"/>
                </a:lnSpc>
              </a:pPr>
              <a:r>
                <a:rPr lang="en-US" sz="941" b="true">
                  <a:solidFill>
                    <a:srgbClr val="000000"/>
                  </a:solidFill>
                  <a:latin typeface="Avenir Bold"/>
                  <a:ea typeface="Avenir Bold"/>
                  <a:cs typeface="Avenir Bold"/>
                  <a:sym typeface="Avenir Bold"/>
                </a:rPr>
                <a:t>U-SHAPE</a:t>
              </a:r>
            </a:p>
          </p:txBody>
        </p:sp>
        <p:sp>
          <p:nvSpPr>
            <p:cNvPr name="TextBox 21" id="21"/>
            <p:cNvSpPr txBox="true"/>
            <p:nvPr/>
          </p:nvSpPr>
          <p:spPr>
            <a:xfrm rot="0">
              <a:off x="14085283" y="1489732"/>
              <a:ext cx="916286" cy="4338578"/>
            </a:xfrm>
            <a:prstGeom prst="rect">
              <a:avLst/>
            </a:prstGeom>
          </p:spPr>
          <p:txBody>
            <a:bodyPr anchor="t" rtlCol="false" tIns="0" lIns="0" bIns="0" rIns="0">
              <a:spAutoFit/>
            </a:bodyPr>
            <a:lstStyle/>
            <a:p>
              <a:pPr algn="ctr">
                <a:lnSpc>
                  <a:spcPts val="2493"/>
                </a:lnSpc>
              </a:pPr>
              <a:r>
                <a:rPr lang="en-US" sz="1424" b="true">
                  <a:solidFill>
                    <a:srgbClr val="000000"/>
                  </a:solidFill>
                  <a:latin typeface="Avenir Medium"/>
                  <a:ea typeface="Avenir Medium"/>
                  <a:cs typeface="Avenir Medium"/>
                  <a:sym typeface="Avenir Medium"/>
                </a:rPr>
                <a:t>-</a:t>
              </a:r>
            </a:p>
            <a:p>
              <a:pPr algn="ctr">
                <a:lnSpc>
                  <a:spcPts val="2493"/>
                </a:lnSpc>
              </a:pPr>
              <a:r>
                <a:rPr lang="en-US" sz="1424" b="true">
                  <a:solidFill>
                    <a:srgbClr val="000000"/>
                  </a:solidFill>
                  <a:latin typeface="Avenir Medium"/>
                  <a:ea typeface="Avenir Medium"/>
                  <a:cs typeface="Avenir Medium"/>
                  <a:sym typeface="Avenir Medium"/>
                </a:rPr>
                <a:t>-</a:t>
              </a:r>
            </a:p>
            <a:p>
              <a:pPr algn="ctr">
                <a:lnSpc>
                  <a:spcPts val="2493"/>
                </a:lnSpc>
              </a:pPr>
              <a:r>
                <a:rPr lang="en-US" sz="1424" b="true">
                  <a:solidFill>
                    <a:srgbClr val="000000"/>
                  </a:solidFill>
                  <a:latin typeface="Avenir Medium"/>
                  <a:ea typeface="Avenir Medium"/>
                  <a:cs typeface="Avenir Medium"/>
                  <a:sym typeface="Avenir Medium"/>
                </a:rPr>
                <a:t>14</a:t>
              </a:r>
            </a:p>
            <a:p>
              <a:pPr algn="ctr">
                <a:lnSpc>
                  <a:spcPts val="2493"/>
                </a:lnSpc>
              </a:pPr>
              <a:r>
                <a:rPr lang="en-US" sz="1424" b="true">
                  <a:solidFill>
                    <a:srgbClr val="000000"/>
                  </a:solidFill>
                  <a:latin typeface="Avenir Medium"/>
                  <a:ea typeface="Avenir Medium"/>
                  <a:cs typeface="Avenir Medium"/>
                  <a:sym typeface="Avenir Medium"/>
                </a:rPr>
                <a:t>-</a:t>
              </a:r>
            </a:p>
            <a:p>
              <a:pPr algn="ctr">
                <a:lnSpc>
                  <a:spcPts val="2493"/>
                </a:lnSpc>
              </a:pPr>
              <a:r>
                <a:rPr lang="en-US" sz="1424" b="true">
                  <a:solidFill>
                    <a:srgbClr val="000000"/>
                  </a:solidFill>
                  <a:latin typeface="Avenir Medium"/>
                  <a:ea typeface="Avenir Medium"/>
                  <a:cs typeface="Avenir Medium"/>
                  <a:sym typeface="Avenir Medium"/>
                </a:rPr>
                <a:t>-</a:t>
              </a:r>
            </a:p>
            <a:p>
              <a:pPr algn="ctr">
                <a:lnSpc>
                  <a:spcPts val="2493"/>
                </a:lnSpc>
              </a:pPr>
              <a:r>
                <a:rPr lang="en-US" sz="1424" b="true">
                  <a:solidFill>
                    <a:srgbClr val="000000"/>
                  </a:solidFill>
                  <a:latin typeface="Avenir Medium"/>
                  <a:ea typeface="Avenir Medium"/>
                  <a:cs typeface="Avenir Medium"/>
                  <a:sym typeface="Avenir Medium"/>
                </a:rPr>
                <a:t>-</a:t>
              </a:r>
            </a:p>
            <a:p>
              <a:pPr algn="ctr">
                <a:lnSpc>
                  <a:spcPts val="2493"/>
                </a:lnSpc>
              </a:pPr>
              <a:r>
                <a:rPr lang="en-US" b="true" sz="1424">
                  <a:solidFill>
                    <a:srgbClr val="000000"/>
                  </a:solidFill>
                  <a:latin typeface="Avenir Medium"/>
                  <a:ea typeface="Avenir Medium"/>
                  <a:cs typeface="Avenir Medium"/>
                  <a:sym typeface="Avenir Medium"/>
                </a:rPr>
                <a:t>-</a:t>
              </a:r>
            </a:p>
          </p:txBody>
        </p:sp>
        <p:sp>
          <p:nvSpPr>
            <p:cNvPr name="TextBox 22" id="22"/>
            <p:cNvSpPr txBox="true"/>
            <p:nvPr/>
          </p:nvSpPr>
          <p:spPr>
            <a:xfrm rot="0">
              <a:off x="13701817" y="902381"/>
              <a:ext cx="1683217" cy="324318"/>
            </a:xfrm>
            <a:prstGeom prst="rect">
              <a:avLst/>
            </a:prstGeom>
          </p:spPr>
          <p:txBody>
            <a:bodyPr anchor="t" rtlCol="false" tIns="0" lIns="0" bIns="0" rIns="0">
              <a:spAutoFit/>
            </a:bodyPr>
            <a:lstStyle/>
            <a:p>
              <a:pPr algn="l">
                <a:lnSpc>
                  <a:spcPts val="1392"/>
                </a:lnSpc>
              </a:pPr>
              <a:r>
                <a:rPr lang="en-US" sz="941" b="true">
                  <a:solidFill>
                    <a:srgbClr val="000000"/>
                  </a:solidFill>
                  <a:latin typeface="Avenir Bold"/>
                  <a:ea typeface="Avenir Bold"/>
                  <a:cs typeface="Avenir Bold"/>
                  <a:sym typeface="Avenir Bold"/>
                </a:rPr>
                <a:t>BOARDROOM</a:t>
              </a:r>
            </a:p>
          </p:txBody>
        </p:sp>
        <p:sp>
          <p:nvSpPr>
            <p:cNvPr name="Freeform 23" id="23"/>
            <p:cNvSpPr/>
            <p:nvPr/>
          </p:nvSpPr>
          <p:spPr>
            <a:xfrm flipH="false" flipV="false" rot="0">
              <a:off x="8010198" y="0"/>
              <a:ext cx="809177" cy="882236"/>
            </a:xfrm>
            <a:custGeom>
              <a:avLst/>
              <a:gdLst/>
              <a:ahLst/>
              <a:cxnLst/>
              <a:rect r="r" b="b" t="t" l="l"/>
              <a:pathLst>
                <a:path h="882236" w="809177">
                  <a:moveTo>
                    <a:pt x="0" y="0"/>
                  </a:moveTo>
                  <a:lnTo>
                    <a:pt x="809176" y="0"/>
                  </a:lnTo>
                  <a:lnTo>
                    <a:pt x="809176" y="882236"/>
                  </a:lnTo>
                  <a:lnTo>
                    <a:pt x="0" y="882236"/>
                  </a:lnTo>
                  <a:lnTo>
                    <a:pt x="0" y="0"/>
                  </a:lnTo>
                  <a:close/>
                </a:path>
              </a:pathLst>
            </a:custGeom>
            <a:blipFill>
              <a:blip r:embed="rId3"/>
              <a:stretch>
                <a:fillRect l="-292867" t="0" r="-770107" b="0"/>
              </a:stretch>
            </a:blipFill>
          </p:spPr>
        </p:sp>
        <p:sp>
          <p:nvSpPr>
            <p:cNvPr name="Freeform 24" id="24"/>
            <p:cNvSpPr/>
            <p:nvPr/>
          </p:nvSpPr>
          <p:spPr>
            <a:xfrm flipH="false" flipV="false" rot="0">
              <a:off x="10178222" y="0"/>
              <a:ext cx="797596" cy="882236"/>
            </a:xfrm>
            <a:custGeom>
              <a:avLst/>
              <a:gdLst/>
              <a:ahLst/>
              <a:cxnLst/>
              <a:rect r="r" b="b" t="t" l="l"/>
              <a:pathLst>
                <a:path h="882236" w="797596">
                  <a:moveTo>
                    <a:pt x="0" y="0"/>
                  </a:moveTo>
                  <a:lnTo>
                    <a:pt x="797596" y="0"/>
                  </a:lnTo>
                  <a:lnTo>
                    <a:pt x="797596" y="882236"/>
                  </a:lnTo>
                  <a:lnTo>
                    <a:pt x="0" y="882236"/>
                  </a:lnTo>
                  <a:lnTo>
                    <a:pt x="0" y="0"/>
                  </a:lnTo>
                  <a:close/>
                </a:path>
              </a:pathLst>
            </a:custGeom>
            <a:blipFill>
              <a:blip r:embed="rId3"/>
              <a:stretch>
                <a:fillRect l="-560434" t="0" r="-519425" b="0"/>
              </a:stretch>
            </a:blipFill>
          </p:spPr>
        </p:sp>
        <p:sp>
          <p:nvSpPr>
            <p:cNvPr name="Freeform 25" id="25"/>
            <p:cNvSpPr/>
            <p:nvPr/>
          </p:nvSpPr>
          <p:spPr>
            <a:xfrm flipH="false" flipV="false" rot="0">
              <a:off x="12159150" y="0"/>
              <a:ext cx="669882" cy="882236"/>
            </a:xfrm>
            <a:custGeom>
              <a:avLst/>
              <a:gdLst/>
              <a:ahLst/>
              <a:cxnLst/>
              <a:rect r="r" b="b" t="t" l="l"/>
              <a:pathLst>
                <a:path h="882236" w="669882">
                  <a:moveTo>
                    <a:pt x="0" y="0"/>
                  </a:moveTo>
                  <a:lnTo>
                    <a:pt x="669882" y="0"/>
                  </a:lnTo>
                  <a:lnTo>
                    <a:pt x="669882" y="882236"/>
                  </a:lnTo>
                  <a:lnTo>
                    <a:pt x="0" y="882236"/>
                  </a:lnTo>
                  <a:lnTo>
                    <a:pt x="0" y="0"/>
                  </a:lnTo>
                  <a:close/>
                </a:path>
              </a:pathLst>
            </a:custGeom>
            <a:blipFill>
              <a:blip r:embed="rId3"/>
              <a:stretch>
                <a:fillRect l="-980800" t="0" r="-324003" b="0"/>
              </a:stretch>
            </a:blipFill>
          </p:spPr>
        </p:sp>
        <p:sp>
          <p:nvSpPr>
            <p:cNvPr name="Freeform 26" id="26"/>
            <p:cNvSpPr/>
            <p:nvPr/>
          </p:nvSpPr>
          <p:spPr>
            <a:xfrm flipH="false" flipV="false" rot="0">
              <a:off x="14193061" y="0"/>
              <a:ext cx="726644" cy="882236"/>
            </a:xfrm>
            <a:custGeom>
              <a:avLst/>
              <a:gdLst/>
              <a:ahLst/>
              <a:cxnLst/>
              <a:rect r="r" b="b" t="t" l="l"/>
              <a:pathLst>
                <a:path h="882236" w="726644">
                  <a:moveTo>
                    <a:pt x="0" y="0"/>
                  </a:moveTo>
                  <a:lnTo>
                    <a:pt x="726644" y="0"/>
                  </a:lnTo>
                  <a:lnTo>
                    <a:pt x="726644" y="882236"/>
                  </a:lnTo>
                  <a:lnTo>
                    <a:pt x="0" y="882236"/>
                  </a:lnTo>
                  <a:lnTo>
                    <a:pt x="0" y="0"/>
                  </a:lnTo>
                  <a:close/>
                </a:path>
              </a:pathLst>
            </a:custGeom>
            <a:blipFill>
              <a:blip r:embed="rId3"/>
              <a:stretch>
                <a:fillRect l="-1195389" t="-12" r="0" b="-12"/>
              </a:stretch>
            </a:blipFill>
          </p:spPr>
        </p:sp>
        <p:sp>
          <p:nvSpPr>
            <p:cNvPr name="AutoShape 27" id="27"/>
            <p:cNvSpPr/>
            <p:nvPr/>
          </p:nvSpPr>
          <p:spPr>
            <a:xfrm>
              <a:off x="0" y="5137579"/>
              <a:ext cx="15576130" cy="0"/>
            </a:xfrm>
            <a:prstGeom prst="line">
              <a:avLst/>
            </a:prstGeom>
            <a:ln cap="flat" w="18479">
              <a:solidFill>
                <a:srgbClr val="E7E3D0"/>
              </a:solidFill>
              <a:prstDash val="solid"/>
              <a:headEnd type="none" len="sm" w="sm"/>
              <a:tailEnd type="none" len="sm" w="sm"/>
            </a:ln>
          </p:spPr>
        </p:sp>
        <p:sp>
          <p:nvSpPr>
            <p:cNvPr name="TextBox 28" id="28"/>
            <p:cNvSpPr txBox="true"/>
            <p:nvPr/>
          </p:nvSpPr>
          <p:spPr>
            <a:xfrm rot="0">
              <a:off x="3943623" y="1415899"/>
              <a:ext cx="1654529" cy="4351359"/>
            </a:xfrm>
            <a:prstGeom prst="rect">
              <a:avLst/>
            </a:prstGeom>
          </p:spPr>
          <p:txBody>
            <a:bodyPr anchor="t" rtlCol="false" tIns="0" lIns="0" bIns="0" rIns="0">
              <a:spAutoFit/>
            </a:bodyPr>
            <a:lstStyle/>
            <a:p>
              <a:pPr algn="ctr">
                <a:lnSpc>
                  <a:spcPts val="3739"/>
                </a:lnSpc>
              </a:pPr>
              <a:r>
                <a:rPr lang="en-US" sz="2136">
                  <a:solidFill>
                    <a:srgbClr val="000000"/>
                  </a:solidFill>
                  <a:latin typeface="Avenir"/>
                  <a:ea typeface="Avenir"/>
                  <a:cs typeface="Avenir"/>
                  <a:sym typeface="Avenir"/>
                </a:rPr>
                <a:t>362 sq.m.</a:t>
              </a:r>
            </a:p>
            <a:p>
              <a:pPr algn="ctr">
                <a:lnSpc>
                  <a:spcPts val="3739"/>
                </a:lnSpc>
              </a:pPr>
              <a:r>
                <a:rPr lang="en-US" sz="2136">
                  <a:solidFill>
                    <a:srgbClr val="000000"/>
                  </a:solidFill>
                  <a:latin typeface="Avenir"/>
                  <a:ea typeface="Avenir"/>
                  <a:cs typeface="Avenir"/>
                  <a:sym typeface="Avenir"/>
                </a:rPr>
                <a:t>53 sq.m.</a:t>
              </a:r>
            </a:p>
            <a:p>
              <a:pPr algn="ctr">
                <a:lnSpc>
                  <a:spcPts val="3739"/>
                </a:lnSpc>
              </a:pPr>
              <a:r>
                <a:rPr lang="en-US" sz="2136">
                  <a:solidFill>
                    <a:srgbClr val="000000"/>
                  </a:solidFill>
                  <a:latin typeface="Avenir"/>
                  <a:ea typeface="Avenir"/>
                  <a:cs typeface="Avenir"/>
                  <a:sym typeface="Avenir"/>
                </a:rPr>
                <a:t>53 sq.m.</a:t>
              </a:r>
            </a:p>
            <a:p>
              <a:pPr algn="ctr">
                <a:lnSpc>
                  <a:spcPts val="3739"/>
                </a:lnSpc>
              </a:pPr>
              <a:r>
                <a:rPr lang="en-US" sz="2136">
                  <a:solidFill>
                    <a:srgbClr val="000000"/>
                  </a:solidFill>
                  <a:latin typeface="Avenir"/>
                  <a:ea typeface="Avenir"/>
                  <a:cs typeface="Avenir"/>
                  <a:sym typeface="Avenir"/>
                </a:rPr>
                <a:t>107 sq.m.</a:t>
              </a:r>
            </a:p>
            <a:p>
              <a:pPr algn="ctr">
                <a:lnSpc>
                  <a:spcPts val="3739"/>
                </a:lnSpc>
              </a:pPr>
              <a:r>
                <a:rPr lang="en-US" sz="2136">
                  <a:solidFill>
                    <a:srgbClr val="000000"/>
                  </a:solidFill>
                  <a:latin typeface="Avenir"/>
                  <a:ea typeface="Avenir"/>
                  <a:cs typeface="Avenir"/>
                  <a:sym typeface="Avenir"/>
                </a:rPr>
                <a:t>170 sq.m.</a:t>
              </a:r>
            </a:p>
            <a:p>
              <a:pPr algn="ctr">
                <a:lnSpc>
                  <a:spcPts val="3739"/>
                </a:lnSpc>
              </a:pPr>
              <a:r>
                <a:rPr lang="en-US" sz="2136">
                  <a:solidFill>
                    <a:srgbClr val="000000"/>
                  </a:solidFill>
                  <a:latin typeface="Avenir"/>
                  <a:ea typeface="Avenir"/>
                  <a:cs typeface="Avenir"/>
                  <a:sym typeface="Avenir"/>
                </a:rPr>
                <a:t>280 sq.m.</a:t>
              </a:r>
            </a:p>
            <a:p>
              <a:pPr algn="ctr">
                <a:lnSpc>
                  <a:spcPts val="3739"/>
                </a:lnSpc>
              </a:pPr>
              <a:r>
                <a:rPr lang="en-US" sz="2136">
                  <a:solidFill>
                    <a:srgbClr val="000000"/>
                  </a:solidFill>
                  <a:latin typeface="Avenir"/>
                  <a:ea typeface="Avenir"/>
                  <a:cs typeface="Avenir"/>
                  <a:sym typeface="Avenir"/>
                </a:rPr>
                <a:t>97 sq.m.</a:t>
              </a:r>
            </a:p>
          </p:txBody>
        </p:sp>
        <p:sp>
          <p:nvSpPr>
            <p:cNvPr name="TextBox 29" id="29"/>
            <p:cNvSpPr txBox="true"/>
            <p:nvPr/>
          </p:nvSpPr>
          <p:spPr>
            <a:xfrm rot="0">
              <a:off x="4077467" y="902381"/>
              <a:ext cx="1386841" cy="324318"/>
            </a:xfrm>
            <a:prstGeom prst="rect">
              <a:avLst/>
            </a:prstGeom>
          </p:spPr>
          <p:txBody>
            <a:bodyPr anchor="t" rtlCol="false" tIns="0" lIns="0" bIns="0" rIns="0">
              <a:spAutoFit/>
            </a:bodyPr>
            <a:lstStyle/>
            <a:p>
              <a:pPr algn="l" marL="0" indent="0" lvl="0">
                <a:lnSpc>
                  <a:spcPts val="1392"/>
                </a:lnSpc>
                <a:spcBef>
                  <a:spcPct val="0"/>
                </a:spcBef>
              </a:pPr>
              <a:r>
                <a:rPr lang="en-US" b="true" sz="941" strike="noStrike" u="none">
                  <a:solidFill>
                    <a:srgbClr val="000000"/>
                  </a:solidFill>
                  <a:latin typeface="Avenir Bold"/>
                  <a:ea typeface="Avenir Bold"/>
                  <a:cs typeface="Avenir Bold"/>
                  <a:sym typeface="Avenir Bold"/>
                </a:rPr>
                <a:t>ROOM SIZE</a:t>
              </a:r>
            </a:p>
          </p:txBody>
        </p:sp>
      </p:grpSp>
      <p:grpSp>
        <p:nvGrpSpPr>
          <p:cNvPr name="Group 30" id="30"/>
          <p:cNvGrpSpPr/>
          <p:nvPr/>
        </p:nvGrpSpPr>
        <p:grpSpPr>
          <a:xfrm rot="0">
            <a:off x="12776819" y="5786159"/>
            <a:ext cx="7331153" cy="3939733"/>
            <a:chOff x="0" y="0"/>
            <a:chExt cx="952248" cy="511734"/>
          </a:xfrm>
        </p:grpSpPr>
        <p:sp>
          <p:nvSpPr>
            <p:cNvPr name="Freeform 31" id="31"/>
            <p:cNvSpPr/>
            <p:nvPr/>
          </p:nvSpPr>
          <p:spPr>
            <a:xfrm flipH="false" flipV="false" rot="0">
              <a:off x="0" y="0"/>
              <a:ext cx="952248" cy="511734"/>
            </a:xfrm>
            <a:custGeom>
              <a:avLst/>
              <a:gdLst/>
              <a:ahLst/>
              <a:cxnLst/>
              <a:rect r="r" b="b" t="t" l="l"/>
              <a:pathLst>
                <a:path h="511734" w="952248">
                  <a:moveTo>
                    <a:pt x="749048" y="0"/>
                  </a:moveTo>
                  <a:cubicBezTo>
                    <a:pt x="861272" y="0"/>
                    <a:pt x="952248" y="114556"/>
                    <a:pt x="952248" y="255867"/>
                  </a:cubicBezTo>
                  <a:cubicBezTo>
                    <a:pt x="952248" y="397179"/>
                    <a:pt x="861272" y="511734"/>
                    <a:pt x="749048" y="511734"/>
                  </a:cubicBezTo>
                  <a:lnTo>
                    <a:pt x="203200" y="511734"/>
                  </a:lnTo>
                  <a:cubicBezTo>
                    <a:pt x="90976" y="511734"/>
                    <a:pt x="0" y="397179"/>
                    <a:pt x="0" y="255867"/>
                  </a:cubicBezTo>
                  <a:cubicBezTo>
                    <a:pt x="0" y="114556"/>
                    <a:pt x="90976" y="0"/>
                    <a:pt x="203200" y="0"/>
                  </a:cubicBezTo>
                  <a:close/>
                </a:path>
              </a:pathLst>
            </a:custGeom>
            <a:solidFill>
              <a:srgbClr val="E7E3D0">
                <a:alpha val="45882"/>
              </a:srgbClr>
            </a:solidFill>
          </p:spPr>
        </p:sp>
        <p:sp>
          <p:nvSpPr>
            <p:cNvPr name="TextBox 32" id="32"/>
            <p:cNvSpPr txBox="true"/>
            <p:nvPr/>
          </p:nvSpPr>
          <p:spPr>
            <a:xfrm>
              <a:off x="0" y="-180975"/>
              <a:ext cx="952248" cy="692709"/>
            </a:xfrm>
            <a:prstGeom prst="rect">
              <a:avLst/>
            </a:prstGeom>
          </p:spPr>
          <p:txBody>
            <a:bodyPr anchor="ctr" rtlCol="false" tIns="50800" lIns="50800" bIns="50800" rIns="50800"/>
            <a:lstStyle/>
            <a:p>
              <a:pPr algn="ctr">
                <a:lnSpc>
                  <a:spcPts val="4474"/>
                </a:lnSpc>
              </a:pPr>
            </a:p>
          </p:txBody>
        </p:sp>
      </p:grpSp>
      <p:sp>
        <p:nvSpPr>
          <p:cNvPr name="TextBox 33" id="33"/>
          <p:cNvSpPr txBox="true"/>
          <p:nvPr/>
        </p:nvSpPr>
        <p:spPr>
          <a:xfrm rot="0">
            <a:off x="13669101" y="6286858"/>
            <a:ext cx="4260627" cy="682222"/>
          </a:xfrm>
          <a:prstGeom prst="rect">
            <a:avLst/>
          </a:prstGeom>
        </p:spPr>
        <p:txBody>
          <a:bodyPr anchor="t" rtlCol="false" tIns="0" lIns="0" bIns="0" rIns="0">
            <a:spAutoFit/>
          </a:bodyPr>
          <a:lstStyle/>
          <a:p>
            <a:pPr algn="l">
              <a:lnSpc>
                <a:spcPts val="4613"/>
              </a:lnSpc>
            </a:pPr>
            <a:r>
              <a:rPr lang="en-US" sz="3295">
                <a:solidFill>
                  <a:srgbClr val="647874"/>
                </a:solidFill>
                <a:latin typeface="Albra Sans"/>
                <a:ea typeface="Albra Sans"/>
                <a:cs typeface="Albra Sans"/>
                <a:sym typeface="Albra Sans"/>
              </a:rPr>
              <a:t>MEETING FACILITIES</a:t>
            </a:r>
          </a:p>
        </p:txBody>
      </p:sp>
      <p:sp>
        <p:nvSpPr>
          <p:cNvPr name="TextBox 34" id="34"/>
          <p:cNvSpPr txBox="true"/>
          <p:nvPr/>
        </p:nvSpPr>
        <p:spPr>
          <a:xfrm rot="0">
            <a:off x="13502401" y="7070206"/>
            <a:ext cx="5121412" cy="2176915"/>
          </a:xfrm>
          <a:prstGeom prst="rect">
            <a:avLst/>
          </a:prstGeom>
        </p:spPr>
        <p:txBody>
          <a:bodyPr anchor="t" rtlCol="false" tIns="0" lIns="0" bIns="0" rIns="0">
            <a:spAutoFit/>
          </a:bodyPr>
          <a:lstStyle/>
          <a:p>
            <a:pPr algn="l" marL="522412" indent="-261206" lvl="1">
              <a:lnSpc>
                <a:spcPts val="3387"/>
              </a:lnSpc>
              <a:buFont typeface="Arial"/>
              <a:buChar char="•"/>
            </a:pPr>
            <a:r>
              <a:rPr lang="en-US" sz="2419">
                <a:solidFill>
                  <a:srgbClr val="000000"/>
                </a:solidFill>
                <a:latin typeface="Avenir"/>
                <a:ea typeface="Avenir"/>
                <a:cs typeface="Avenir"/>
                <a:sym typeface="Avenir"/>
              </a:rPr>
              <a:t>LED Screen (Ballroom)</a:t>
            </a:r>
          </a:p>
          <a:p>
            <a:pPr algn="l" marL="522412" indent="-261206" lvl="1">
              <a:lnSpc>
                <a:spcPts val="3387"/>
              </a:lnSpc>
              <a:buFont typeface="Arial"/>
              <a:buChar char="•"/>
            </a:pPr>
            <a:r>
              <a:rPr lang="en-US" sz="2419">
                <a:solidFill>
                  <a:srgbClr val="000000"/>
                </a:solidFill>
                <a:latin typeface="Avenir"/>
                <a:ea typeface="Avenir"/>
                <a:cs typeface="Avenir"/>
                <a:sym typeface="Avenir"/>
              </a:rPr>
              <a:t>Projector &amp; Screen</a:t>
            </a:r>
          </a:p>
          <a:p>
            <a:pPr algn="l" marL="522412" indent="-261206" lvl="1">
              <a:lnSpc>
                <a:spcPts val="3387"/>
              </a:lnSpc>
              <a:buFont typeface="Arial"/>
              <a:buChar char="•"/>
            </a:pPr>
            <a:r>
              <a:rPr lang="en-US" sz="2419">
                <a:solidFill>
                  <a:srgbClr val="000000"/>
                </a:solidFill>
                <a:latin typeface="Avenir"/>
                <a:ea typeface="Avenir"/>
                <a:cs typeface="Avenir"/>
                <a:sym typeface="Avenir"/>
              </a:rPr>
              <a:t>Waiting Lounge</a:t>
            </a:r>
          </a:p>
          <a:p>
            <a:pPr algn="l" marL="522412" indent="-261206" lvl="1">
              <a:lnSpc>
                <a:spcPts val="3387"/>
              </a:lnSpc>
              <a:buFont typeface="Arial"/>
              <a:buChar char="•"/>
            </a:pPr>
            <a:r>
              <a:rPr lang="en-US" sz="2419">
                <a:solidFill>
                  <a:srgbClr val="000000"/>
                </a:solidFill>
                <a:latin typeface="Avenir"/>
                <a:ea typeface="Avenir"/>
                <a:cs typeface="Avenir"/>
                <a:sym typeface="Avenir"/>
              </a:rPr>
              <a:t>Various pre-function space</a:t>
            </a:r>
          </a:p>
          <a:p>
            <a:pPr algn="l" marL="522412" indent="-261206" lvl="1">
              <a:lnSpc>
                <a:spcPts val="3387"/>
              </a:lnSpc>
              <a:buFont typeface="Arial"/>
              <a:buChar char="•"/>
            </a:pPr>
            <a:r>
              <a:rPr lang="en-US" sz="2419">
                <a:solidFill>
                  <a:srgbClr val="000000"/>
                </a:solidFill>
                <a:latin typeface="Avenir"/>
                <a:ea typeface="Avenir"/>
                <a:cs typeface="Avenir"/>
                <a:sym typeface="Avenir"/>
              </a:rPr>
              <a:t>Theme Coffee Break</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14248762" y="-70779"/>
            <a:ext cx="4641124" cy="5904979"/>
            <a:chOff x="0" y="0"/>
            <a:chExt cx="6291094" cy="8004264"/>
          </a:xfrm>
        </p:grpSpPr>
        <p:sp>
          <p:nvSpPr>
            <p:cNvPr name="Freeform 3" id="3"/>
            <p:cNvSpPr/>
            <p:nvPr/>
          </p:nvSpPr>
          <p:spPr>
            <a:xfrm flipH="false" flipV="false" rot="0">
              <a:off x="0" y="0"/>
              <a:ext cx="6291132" cy="8004302"/>
            </a:xfrm>
            <a:custGeom>
              <a:avLst/>
              <a:gdLst/>
              <a:ahLst/>
              <a:cxnLst/>
              <a:rect r="r" b="b" t="t" l="l"/>
              <a:pathLst>
                <a:path h="8004302" w="6291132">
                  <a:moveTo>
                    <a:pt x="0" y="0"/>
                  </a:moveTo>
                  <a:lnTo>
                    <a:pt x="6291132" y="0"/>
                  </a:lnTo>
                  <a:lnTo>
                    <a:pt x="6291132" y="8004302"/>
                  </a:lnTo>
                  <a:lnTo>
                    <a:pt x="0" y="8004302"/>
                  </a:lnTo>
                  <a:lnTo>
                    <a:pt x="0" y="0"/>
                  </a:lnTo>
                  <a:close/>
                </a:path>
              </a:pathLst>
            </a:custGeom>
            <a:blipFill>
              <a:blip r:embed="rId2"/>
              <a:stretch>
                <a:fillRect l="-22064" t="0" r="-69130" b="0"/>
              </a:stretch>
            </a:blipFill>
          </p:spPr>
        </p:sp>
      </p:grpSp>
      <p:grpSp>
        <p:nvGrpSpPr>
          <p:cNvPr name="Group 4" id="4"/>
          <p:cNvGrpSpPr/>
          <p:nvPr/>
        </p:nvGrpSpPr>
        <p:grpSpPr>
          <a:xfrm rot="0">
            <a:off x="0" y="-787400"/>
            <a:ext cx="4641124" cy="6621600"/>
            <a:chOff x="0" y="0"/>
            <a:chExt cx="5610242" cy="8004264"/>
          </a:xfrm>
        </p:grpSpPr>
        <p:sp>
          <p:nvSpPr>
            <p:cNvPr name="Freeform 5" id="5"/>
            <p:cNvSpPr/>
            <p:nvPr/>
          </p:nvSpPr>
          <p:spPr>
            <a:xfrm flipH="false" flipV="false" rot="0">
              <a:off x="0" y="0"/>
              <a:ext cx="5610280" cy="8004302"/>
            </a:xfrm>
            <a:custGeom>
              <a:avLst/>
              <a:gdLst/>
              <a:ahLst/>
              <a:cxnLst/>
              <a:rect r="r" b="b" t="t" l="l"/>
              <a:pathLst>
                <a:path h="8004302" w="5610280">
                  <a:moveTo>
                    <a:pt x="0" y="0"/>
                  </a:moveTo>
                  <a:lnTo>
                    <a:pt x="5610280" y="0"/>
                  </a:lnTo>
                  <a:lnTo>
                    <a:pt x="5610280" y="8004302"/>
                  </a:lnTo>
                  <a:lnTo>
                    <a:pt x="0" y="8004302"/>
                  </a:lnTo>
                  <a:lnTo>
                    <a:pt x="0" y="0"/>
                  </a:lnTo>
                  <a:close/>
                </a:path>
              </a:pathLst>
            </a:custGeom>
            <a:blipFill>
              <a:blip r:embed="rId3"/>
              <a:stretch>
                <a:fillRect l="0" t="-2600" r="0" b="-2600"/>
              </a:stretch>
            </a:blipFill>
          </p:spPr>
        </p:sp>
      </p:grpSp>
      <p:grpSp>
        <p:nvGrpSpPr>
          <p:cNvPr name="Group 6" id="6"/>
          <p:cNvGrpSpPr/>
          <p:nvPr/>
        </p:nvGrpSpPr>
        <p:grpSpPr>
          <a:xfrm rot="0">
            <a:off x="4488724" y="0"/>
            <a:ext cx="9760038" cy="6603809"/>
            <a:chOff x="0" y="0"/>
            <a:chExt cx="13229839" cy="8951536"/>
          </a:xfrm>
        </p:grpSpPr>
        <p:sp>
          <p:nvSpPr>
            <p:cNvPr name="Freeform 7" id="7"/>
            <p:cNvSpPr/>
            <p:nvPr/>
          </p:nvSpPr>
          <p:spPr>
            <a:xfrm flipH="false" flipV="false" rot="0">
              <a:off x="0" y="0"/>
              <a:ext cx="13229878" cy="8951575"/>
            </a:xfrm>
            <a:custGeom>
              <a:avLst/>
              <a:gdLst/>
              <a:ahLst/>
              <a:cxnLst/>
              <a:rect r="r" b="b" t="t" l="l"/>
              <a:pathLst>
                <a:path h="8951575" w="13229878">
                  <a:moveTo>
                    <a:pt x="0" y="0"/>
                  </a:moveTo>
                  <a:lnTo>
                    <a:pt x="13229878" y="0"/>
                  </a:lnTo>
                  <a:lnTo>
                    <a:pt x="13229878" y="8951575"/>
                  </a:lnTo>
                  <a:lnTo>
                    <a:pt x="0" y="8951575"/>
                  </a:lnTo>
                  <a:lnTo>
                    <a:pt x="0" y="0"/>
                  </a:lnTo>
                  <a:close/>
                </a:path>
              </a:pathLst>
            </a:custGeom>
            <a:blipFill>
              <a:blip r:embed="rId4"/>
              <a:stretch>
                <a:fillRect l="-4382" t="-3485" r="-838" b="0"/>
              </a:stretch>
            </a:blipFill>
          </p:spPr>
        </p:sp>
      </p:grpSp>
      <p:sp>
        <p:nvSpPr>
          <p:cNvPr name="TextBox 8" id="8"/>
          <p:cNvSpPr txBox="true"/>
          <p:nvPr/>
        </p:nvSpPr>
        <p:spPr>
          <a:xfrm rot="0">
            <a:off x="7535085" y="6894350"/>
            <a:ext cx="3720114" cy="953453"/>
          </a:xfrm>
          <a:prstGeom prst="rect">
            <a:avLst/>
          </a:prstGeom>
        </p:spPr>
        <p:txBody>
          <a:bodyPr anchor="t" rtlCol="false" tIns="0" lIns="0" bIns="0" rIns="0">
            <a:spAutoFit/>
          </a:bodyPr>
          <a:lstStyle/>
          <a:p>
            <a:pPr algn="ctr">
              <a:lnSpc>
                <a:spcPts val="6509"/>
              </a:lnSpc>
            </a:pPr>
            <a:r>
              <a:rPr lang="en-US" sz="4649">
                <a:solidFill>
                  <a:srgbClr val="647874"/>
                </a:solidFill>
                <a:latin typeface="Albra Sans"/>
                <a:ea typeface="Albra Sans"/>
                <a:cs typeface="Albra Sans"/>
                <a:sym typeface="Albra Sans"/>
              </a:rPr>
              <a:t>WEDDING</a:t>
            </a:r>
          </a:p>
        </p:txBody>
      </p:sp>
      <p:sp>
        <p:nvSpPr>
          <p:cNvPr name="TextBox 9" id="9"/>
          <p:cNvSpPr txBox="true"/>
          <p:nvPr/>
        </p:nvSpPr>
        <p:spPr>
          <a:xfrm rot="0">
            <a:off x="832242" y="8114915"/>
            <a:ext cx="16623515" cy="1462278"/>
          </a:xfrm>
          <a:prstGeom prst="rect">
            <a:avLst/>
          </a:prstGeom>
        </p:spPr>
        <p:txBody>
          <a:bodyPr anchor="t" rtlCol="false" tIns="0" lIns="0" bIns="0" rIns="0">
            <a:spAutoFit/>
          </a:bodyPr>
          <a:lstStyle/>
          <a:p>
            <a:pPr algn="ctr">
              <a:lnSpc>
                <a:spcPts val="2856"/>
              </a:lnSpc>
            </a:pPr>
            <a:r>
              <a:rPr lang="en-US" sz="2100" spc="27">
                <a:solidFill>
                  <a:srgbClr val="000000"/>
                </a:solidFill>
                <a:latin typeface="Avenir"/>
                <a:ea typeface="Avenir"/>
                <a:cs typeface="Avenir"/>
                <a:sym typeface="Avenir"/>
              </a:rPr>
              <a:t>Experience the wedding of your dreams on the shores of Amora Beach Resort Phuket. Immerse yourselves in the magic of the moment as you exchange vows with the ocean as your witness, surrounded by the gentle caress of the sea breeze. Choose to celebrate your love with a reception on our event lawn or in our Grand Ballroom, where exceptional food and drinks await.</a:t>
            </a:r>
          </a:p>
          <a:p>
            <a:pPr algn="ctr">
              <a:lnSpc>
                <a:spcPts val="2856"/>
              </a:lnSpc>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13842722" y="0"/>
            <a:ext cx="4489494" cy="10287000"/>
            <a:chOff x="0" y="0"/>
            <a:chExt cx="1608933" cy="3686629"/>
          </a:xfrm>
        </p:grpSpPr>
        <p:sp>
          <p:nvSpPr>
            <p:cNvPr name="Freeform 3" id="3"/>
            <p:cNvSpPr/>
            <p:nvPr/>
          </p:nvSpPr>
          <p:spPr>
            <a:xfrm flipH="false" flipV="false" rot="0">
              <a:off x="0" y="0"/>
              <a:ext cx="1608933" cy="3686628"/>
            </a:xfrm>
            <a:custGeom>
              <a:avLst/>
              <a:gdLst/>
              <a:ahLst/>
              <a:cxnLst/>
              <a:rect r="r" b="b" t="t" l="l"/>
              <a:pathLst>
                <a:path h="3686628" w="1608933">
                  <a:moveTo>
                    <a:pt x="0" y="0"/>
                  </a:moveTo>
                  <a:lnTo>
                    <a:pt x="1608933" y="0"/>
                  </a:lnTo>
                  <a:lnTo>
                    <a:pt x="1608933" y="3686628"/>
                  </a:lnTo>
                  <a:lnTo>
                    <a:pt x="0" y="3686628"/>
                  </a:lnTo>
                  <a:close/>
                </a:path>
              </a:pathLst>
            </a:custGeom>
            <a:solidFill>
              <a:srgbClr val="F4F2E7">
                <a:alpha val="72941"/>
              </a:srgbClr>
            </a:solidFill>
          </p:spPr>
        </p:sp>
        <p:sp>
          <p:nvSpPr>
            <p:cNvPr name="TextBox 4" id="4"/>
            <p:cNvSpPr txBox="true"/>
            <p:nvPr/>
          </p:nvSpPr>
          <p:spPr>
            <a:xfrm>
              <a:off x="0" y="-95250"/>
              <a:ext cx="1608933" cy="3781879"/>
            </a:xfrm>
            <a:prstGeom prst="rect">
              <a:avLst/>
            </a:prstGeom>
          </p:spPr>
          <p:txBody>
            <a:bodyPr anchor="ctr" rtlCol="false" tIns="50800" lIns="50800" bIns="50800" rIns="50800"/>
            <a:lstStyle/>
            <a:p>
              <a:pPr algn="ctr">
                <a:lnSpc>
                  <a:spcPts val="2100"/>
                </a:lnSpc>
              </a:pPr>
            </a:p>
          </p:txBody>
        </p:sp>
      </p:grpSp>
      <p:grpSp>
        <p:nvGrpSpPr>
          <p:cNvPr name="Group 5" id="5"/>
          <p:cNvGrpSpPr/>
          <p:nvPr/>
        </p:nvGrpSpPr>
        <p:grpSpPr>
          <a:xfrm rot="0">
            <a:off x="699112" y="1072777"/>
            <a:ext cx="2946845" cy="1925159"/>
            <a:chOff x="0" y="0"/>
            <a:chExt cx="676413" cy="441897"/>
          </a:xfrm>
        </p:grpSpPr>
        <p:sp>
          <p:nvSpPr>
            <p:cNvPr name="Freeform 6" id="6"/>
            <p:cNvSpPr/>
            <p:nvPr/>
          </p:nvSpPr>
          <p:spPr>
            <a:xfrm flipH="false" flipV="false" rot="0">
              <a:off x="0" y="0"/>
              <a:ext cx="676413" cy="441897"/>
            </a:xfrm>
            <a:custGeom>
              <a:avLst/>
              <a:gdLst/>
              <a:ahLst/>
              <a:cxnLst/>
              <a:rect r="r" b="b" t="t" l="l"/>
              <a:pathLst>
                <a:path h="441897" w="676413">
                  <a:moveTo>
                    <a:pt x="0" y="0"/>
                  </a:moveTo>
                  <a:lnTo>
                    <a:pt x="676413" y="0"/>
                  </a:lnTo>
                  <a:lnTo>
                    <a:pt x="676413" y="441897"/>
                  </a:lnTo>
                  <a:lnTo>
                    <a:pt x="0" y="441897"/>
                  </a:lnTo>
                  <a:close/>
                </a:path>
              </a:pathLst>
            </a:custGeom>
            <a:blipFill>
              <a:blip r:embed="rId2"/>
              <a:stretch>
                <a:fillRect l="0" t="-991" r="0" b="-991"/>
              </a:stretch>
            </a:blipFill>
          </p:spPr>
        </p:sp>
      </p:grpSp>
      <p:grpSp>
        <p:nvGrpSpPr>
          <p:cNvPr name="Group 7" id="7"/>
          <p:cNvGrpSpPr/>
          <p:nvPr/>
        </p:nvGrpSpPr>
        <p:grpSpPr>
          <a:xfrm rot="0">
            <a:off x="3865032" y="1072777"/>
            <a:ext cx="2946845" cy="1925159"/>
            <a:chOff x="0" y="0"/>
            <a:chExt cx="676413" cy="441897"/>
          </a:xfrm>
        </p:grpSpPr>
        <p:sp>
          <p:nvSpPr>
            <p:cNvPr name="Freeform 8" id="8"/>
            <p:cNvSpPr/>
            <p:nvPr/>
          </p:nvSpPr>
          <p:spPr>
            <a:xfrm flipH="false" flipV="false" rot="0">
              <a:off x="0" y="0"/>
              <a:ext cx="676413" cy="441897"/>
            </a:xfrm>
            <a:custGeom>
              <a:avLst/>
              <a:gdLst/>
              <a:ahLst/>
              <a:cxnLst/>
              <a:rect r="r" b="b" t="t" l="l"/>
              <a:pathLst>
                <a:path h="441897" w="676413">
                  <a:moveTo>
                    <a:pt x="0" y="0"/>
                  </a:moveTo>
                  <a:lnTo>
                    <a:pt x="676413" y="0"/>
                  </a:lnTo>
                  <a:lnTo>
                    <a:pt x="676413" y="441897"/>
                  </a:lnTo>
                  <a:lnTo>
                    <a:pt x="0" y="441897"/>
                  </a:lnTo>
                  <a:close/>
                </a:path>
              </a:pathLst>
            </a:custGeom>
            <a:blipFill>
              <a:blip r:embed="rId3"/>
              <a:stretch>
                <a:fillRect l="0" t="-930" r="0" b="-930"/>
              </a:stretch>
            </a:blipFill>
          </p:spPr>
        </p:sp>
      </p:grpSp>
      <p:grpSp>
        <p:nvGrpSpPr>
          <p:cNvPr name="Group 9" id="9"/>
          <p:cNvGrpSpPr/>
          <p:nvPr/>
        </p:nvGrpSpPr>
        <p:grpSpPr>
          <a:xfrm rot="0">
            <a:off x="7030953" y="6799627"/>
            <a:ext cx="2946845" cy="1925159"/>
            <a:chOff x="0" y="0"/>
            <a:chExt cx="676413" cy="441897"/>
          </a:xfrm>
        </p:grpSpPr>
        <p:sp>
          <p:nvSpPr>
            <p:cNvPr name="Freeform 10" id="10"/>
            <p:cNvSpPr/>
            <p:nvPr/>
          </p:nvSpPr>
          <p:spPr>
            <a:xfrm flipH="false" flipV="false" rot="0">
              <a:off x="0" y="0"/>
              <a:ext cx="676413" cy="441897"/>
            </a:xfrm>
            <a:custGeom>
              <a:avLst/>
              <a:gdLst/>
              <a:ahLst/>
              <a:cxnLst/>
              <a:rect r="r" b="b" t="t" l="l"/>
              <a:pathLst>
                <a:path h="441897" w="676413">
                  <a:moveTo>
                    <a:pt x="0" y="0"/>
                  </a:moveTo>
                  <a:lnTo>
                    <a:pt x="676413" y="0"/>
                  </a:lnTo>
                  <a:lnTo>
                    <a:pt x="676413" y="441897"/>
                  </a:lnTo>
                  <a:lnTo>
                    <a:pt x="0" y="441897"/>
                  </a:lnTo>
                  <a:close/>
                </a:path>
              </a:pathLst>
            </a:custGeom>
            <a:blipFill>
              <a:blip r:embed="rId4"/>
              <a:stretch>
                <a:fillRect l="0" t="-930" r="0" b="-930"/>
              </a:stretch>
            </a:blipFill>
          </p:spPr>
        </p:sp>
      </p:grpSp>
      <p:grpSp>
        <p:nvGrpSpPr>
          <p:cNvPr name="Group 11" id="11"/>
          <p:cNvGrpSpPr/>
          <p:nvPr/>
        </p:nvGrpSpPr>
        <p:grpSpPr>
          <a:xfrm rot="0">
            <a:off x="3865032" y="6799627"/>
            <a:ext cx="2946845" cy="1925159"/>
            <a:chOff x="0" y="0"/>
            <a:chExt cx="676413" cy="441897"/>
          </a:xfrm>
        </p:grpSpPr>
        <p:sp>
          <p:nvSpPr>
            <p:cNvPr name="Freeform 12" id="12"/>
            <p:cNvSpPr/>
            <p:nvPr/>
          </p:nvSpPr>
          <p:spPr>
            <a:xfrm flipH="false" flipV="false" rot="0">
              <a:off x="0" y="0"/>
              <a:ext cx="676413" cy="441897"/>
            </a:xfrm>
            <a:custGeom>
              <a:avLst/>
              <a:gdLst/>
              <a:ahLst/>
              <a:cxnLst/>
              <a:rect r="r" b="b" t="t" l="l"/>
              <a:pathLst>
                <a:path h="441897" w="676413">
                  <a:moveTo>
                    <a:pt x="0" y="0"/>
                  </a:moveTo>
                  <a:lnTo>
                    <a:pt x="676413" y="0"/>
                  </a:lnTo>
                  <a:lnTo>
                    <a:pt x="676413" y="441897"/>
                  </a:lnTo>
                  <a:lnTo>
                    <a:pt x="0" y="441897"/>
                  </a:lnTo>
                  <a:close/>
                </a:path>
              </a:pathLst>
            </a:custGeom>
            <a:blipFill>
              <a:blip r:embed="rId5"/>
              <a:stretch>
                <a:fillRect l="0" t="-930" r="0" b="-930"/>
              </a:stretch>
            </a:blipFill>
          </p:spPr>
        </p:sp>
      </p:grpSp>
      <p:grpSp>
        <p:nvGrpSpPr>
          <p:cNvPr name="Group 13" id="13"/>
          <p:cNvGrpSpPr/>
          <p:nvPr/>
        </p:nvGrpSpPr>
        <p:grpSpPr>
          <a:xfrm rot="0">
            <a:off x="10225798" y="6799627"/>
            <a:ext cx="2946845" cy="1925159"/>
            <a:chOff x="0" y="0"/>
            <a:chExt cx="676413" cy="441897"/>
          </a:xfrm>
        </p:grpSpPr>
        <p:sp>
          <p:nvSpPr>
            <p:cNvPr name="Freeform 14" id="14"/>
            <p:cNvSpPr/>
            <p:nvPr/>
          </p:nvSpPr>
          <p:spPr>
            <a:xfrm flipH="false" flipV="false" rot="0">
              <a:off x="0" y="0"/>
              <a:ext cx="676413" cy="441897"/>
            </a:xfrm>
            <a:custGeom>
              <a:avLst/>
              <a:gdLst/>
              <a:ahLst/>
              <a:cxnLst/>
              <a:rect r="r" b="b" t="t" l="l"/>
              <a:pathLst>
                <a:path h="441897" w="676413">
                  <a:moveTo>
                    <a:pt x="0" y="0"/>
                  </a:moveTo>
                  <a:lnTo>
                    <a:pt x="676413" y="0"/>
                  </a:lnTo>
                  <a:lnTo>
                    <a:pt x="676413" y="441897"/>
                  </a:lnTo>
                  <a:lnTo>
                    <a:pt x="0" y="441897"/>
                  </a:lnTo>
                  <a:close/>
                </a:path>
              </a:pathLst>
            </a:custGeom>
            <a:blipFill>
              <a:blip r:embed="rId6"/>
              <a:stretch>
                <a:fillRect l="0" t="-930" r="0" b="-930"/>
              </a:stretch>
            </a:blipFill>
          </p:spPr>
        </p:sp>
      </p:grpSp>
      <p:grpSp>
        <p:nvGrpSpPr>
          <p:cNvPr name="Group 15" id="15"/>
          <p:cNvGrpSpPr/>
          <p:nvPr/>
        </p:nvGrpSpPr>
        <p:grpSpPr>
          <a:xfrm rot="0">
            <a:off x="10225798" y="1075103"/>
            <a:ext cx="2946845" cy="1925159"/>
            <a:chOff x="0" y="0"/>
            <a:chExt cx="676413" cy="441897"/>
          </a:xfrm>
        </p:grpSpPr>
        <p:sp>
          <p:nvSpPr>
            <p:cNvPr name="Freeform 16" id="16"/>
            <p:cNvSpPr/>
            <p:nvPr/>
          </p:nvSpPr>
          <p:spPr>
            <a:xfrm flipH="false" flipV="false" rot="0">
              <a:off x="0" y="0"/>
              <a:ext cx="676413" cy="441897"/>
            </a:xfrm>
            <a:custGeom>
              <a:avLst/>
              <a:gdLst/>
              <a:ahLst/>
              <a:cxnLst/>
              <a:rect r="r" b="b" t="t" l="l"/>
              <a:pathLst>
                <a:path h="441897" w="676413">
                  <a:moveTo>
                    <a:pt x="0" y="0"/>
                  </a:moveTo>
                  <a:lnTo>
                    <a:pt x="676413" y="0"/>
                  </a:lnTo>
                  <a:lnTo>
                    <a:pt x="676413" y="441897"/>
                  </a:lnTo>
                  <a:lnTo>
                    <a:pt x="0" y="441897"/>
                  </a:lnTo>
                  <a:close/>
                </a:path>
              </a:pathLst>
            </a:custGeom>
            <a:blipFill>
              <a:blip r:embed="rId7"/>
              <a:stretch>
                <a:fillRect l="0" t="-64802" r="0" b="-64802"/>
              </a:stretch>
            </a:blipFill>
          </p:spPr>
        </p:sp>
      </p:grpSp>
      <p:grpSp>
        <p:nvGrpSpPr>
          <p:cNvPr name="Group 17" id="17"/>
          <p:cNvGrpSpPr/>
          <p:nvPr/>
        </p:nvGrpSpPr>
        <p:grpSpPr>
          <a:xfrm rot="0">
            <a:off x="3865032" y="3898064"/>
            <a:ext cx="2918270" cy="1925159"/>
            <a:chOff x="0" y="0"/>
            <a:chExt cx="669854" cy="441897"/>
          </a:xfrm>
        </p:grpSpPr>
        <p:sp>
          <p:nvSpPr>
            <p:cNvPr name="Freeform 18" id="18"/>
            <p:cNvSpPr/>
            <p:nvPr/>
          </p:nvSpPr>
          <p:spPr>
            <a:xfrm flipH="false" flipV="false" rot="0">
              <a:off x="0" y="0"/>
              <a:ext cx="669854" cy="441897"/>
            </a:xfrm>
            <a:custGeom>
              <a:avLst/>
              <a:gdLst/>
              <a:ahLst/>
              <a:cxnLst/>
              <a:rect r="r" b="b" t="t" l="l"/>
              <a:pathLst>
                <a:path h="441897" w="669854">
                  <a:moveTo>
                    <a:pt x="0" y="0"/>
                  </a:moveTo>
                  <a:lnTo>
                    <a:pt x="669854" y="0"/>
                  </a:lnTo>
                  <a:lnTo>
                    <a:pt x="669854" y="441897"/>
                  </a:lnTo>
                  <a:lnTo>
                    <a:pt x="0" y="441897"/>
                  </a:lnTo>
                  <a:close/>
                </a:path>
              </a:pathLst>
            </a:custGeom>
            <a:blipFill>
              <a:blip r:embed="rId8"/>
              <a:stretch>
                <a:fillRect l="0" t="-32309" r="0" b="-72033"/>
              </a:stretch>
            </a:blipFill>
          </p:spPr>
        </p:sp>
      </p:grpSp>
      <p:grpSp>
        <p:nvGrpSpPr>
          <p:cNvPr name="Group 19" id="19"/>
          <p:cNvGrpSpPr/>
          <p:nvPr/>
        </p:nvGrpSpPr>
        <p:grpSpPr>
          <a:xfrm rot="0">
            <a:off x="699112" y="6799627"/>
            <a:ext cx="2946845" cy="1925159"/>
            <a:chOff x="0" y="0"/>
            <a:chExt cx="676413" cy="441897"/>
          </a:xfrm>
        </p:grpSpPr>
        <p:sp>
          <p:nvSpPr>
            <p:cNvPr name="Freeform 20" id="20"/>
            <p:cNvSpPr/>
            <p:nvPr/>
          </p:nvSpPr>
          <p:spPr>
            <a:xfrm flipH="false" flipV="false" rot="0">
              <a:off x="0" y="0"/>
              <a:ext cx="676413" cy="441897"/>
            </a:xfrm>
            <a:custGeom>
              <a:avLst/>
              <a:gdLst/>
              <a:ahLst/>
              <a:cxnLst/>
              <a:rect r="r" b="b" t="t" l="l"/>
              <a:pathLst>
                <a:path h="441897" w="676413">
                  <a:moveTo>
                    <a:pt x="0" y="0"/>
                  </a:moveTo>
                  <a:lnTo>
                    <a:pt x="676413" y="0"/>
                  </a:lnTo>
                  <a:lnTo>
                    <a:pt x="676413" y="441897"/>
                  </a:lnTo>
                  <a:lnTo>
                    <a:pt x="0" y="441897"/>
                  </a:lnTo>
                  <a:close/>
                </a:path>
              </a:pathLst>
            </a:custGeom>
            <a:blipFill>
              <a:blip r:embed="rId9"/>
              <a:stretch>
                <a:fillRect l="0" t="-930" r="0" b="-930"/>
              </a:stretch>
            </a:blipFill>
          </p:spPr>
        </p:sp>
      </p:grpSp>
      <p:grpSp>
        <p:nvGrpSpPr>
          <p:cNvPr name="Group 21" id="21"/>
          <p:cNvGrpSpPr/>
          <p:nvPr/>
        </p:nvGrpSpPr>
        <p:grpSpPr>
          <a:xfrm rot="0">
            <a:off x="10225798" y="3868682"/>
            <a:ext cx="2946845" cy="1925159"/>
            <a:chOff x="0" y="0"/>
            <a:chExt cx="676413" cy="441897"/>
          </a:xfrm>
        </p:grpSpPr>
        <p:sp>
          <p:nvSpPr>
            <p:cNvPr name="Freeform 22" id="22"/>
            <p:cNvSpPr/>
            <p:nvPr/>
          </p:nvSpPr>
          <p:spPr>
            <a:xfrm flipH="false" flipV="false" rot="0">
              <a:off x="0" y="0"/>
              <a:ext cx="676413" cy="441897"/>
            </a:xfrm>
            <a:custGeom>
              <a:avLst/>
              <a:gdLst/>
              <a:ahLst/>
              <a:cxnLst/>
              <a:rect r="r" b="b" t="t" l="l"/>
              <a:pathLst>
                <a:path h="441897" w="676413">
                  <a:moveTo>
                    <a:pt x="0" y="0"/>
                  </a:moveTo>
                  <a:lnTo>
                    <a:pt x="676413" y="0"/>
                  </a:lnTo>
                  <a:lnTo>
                    <a:pt x="676413" y="441897"/>
                  </a:lnTo>
                  <a:lnTo>
                    <a:pt x="0" y="441897"/>
                  </a:lnTo>
                  <a:close/>
                </a:path>
              </a:pathLst>
            </a:custGeom>
            <a:blipFill>
              <a:blip r:embed="rId10"/>
              <a:stretch>
                <a:fillRect l="0" t="-5479" r="-8734" b="-5479"/>
              </a:stretch>
            </a:blipFill>
          </p:spPr>
        </p:sp>
      </p:grpSp>
      <p:grpSp>
        <p:nvGrpSpPr>
          <p:cNvPr name="Group 23" id="23"/>
          <p:cNvGrpSpPr/>
          <p:nvPr/>
        </p:nvGrpSpPr>
        <p:grpSpPr>
          <a:xfrm rot="0">
            <a:off x="7030953" y="3899750"/>
            <a:ext cx="2975771" cy="1925159"/>
            <a:chOff x="0" y="0"/>
            <a:chExt cx="683052" cy="441897"/>
          </a:xfrm>
        </p:grpSpPr>
        <p:sp>
          <p:nvSpPr>
            <p:cNvPr name="Freeform 24" id="24"/>
            <p:cNvSpPr/>
            <p:nvPr/>
          </p:nvSpPr>
          <p:spPr>
            <a:xfrm flipH="false" flipV="false" rot="0">
              <a:off x="0" y="0"/>
              <a:ext cx="683052" cy="441897"/>
            </a:xfrm>
            <a:custGeom>
              <a:avLst/>
              <a:gdLst/>
              <a:ahLst/>
              <a:cxnLst/>
              <a:rect r="r" b="b" t="t" l="l"/>
              <a:pathLst>
                <a:path h="441897" w="683052">
                  <a:moveTo>
                    <a:pt x="0" y="0"/>
                  </a:moveTo>
                  <a:lnTo>
                    <a:pt x="683052" y="0"/>
                  </a:lnTo>
                  <a:lnTo>
                    <a:pt x="683052" y="441897"/>
                  </a:lnTo>
                  <a:lnTo>
                    <a:pt x="0" y="441897"/>
                  </a:lnTo>
                  <a:close/>
                </a:path>
              </a:pathLst>
            </a:custGeom>
            <a:blipFill>
              <a:blip r:embed="rId11"/>
              <a:stretch>
                <a:fillRect l="0" t="-1430" r="0" b="-1430"/>
              </a:stretch>
            </a:blipFill>
          </p:spPr>
        </p:sp>
      </p:grpSp>
      <p:grpSp>
        <p:nvGrpSpPr>
          <p:cNvPr name="Group 25" id="25"/>
          <p:cNvGrpSpPr/>
          <p:nvPr/>
        </p:nvGrpSpPr>
        <p:grpSpPr>
          <a:xfrm rot="0">
            <a:off x="699112" y="3898064"/>
            <a:ext cx="2946845" cy="1925159"/>
            <a:chOff x="0" y="0"/>
            <a:chExt cx="676413" cy="441897"/>
          </a:xfrm>
        </p:grpSpPr>
        <p:sp>
          <p:nvSpPr>
            <p:cNvPr name="Freeform 26" id="26"/>
            <p:cNvSpPr/>
            <p:nvPr/>
          </p:nvSpPr>
          <p:spPr>
            <a:xfrm flipH="false" flipV="false" rot="0">
              <a:off x="0" y="0"/>
              <a:ext cx="676413" cy="441897"/>
            </a:xfrm>
            <a:custGeom>
              <a:avLst/>
              <a:gdLst/>
              <a:ahLst/>
              <a:cxnLst/>
              <a:rect r="r" b="b" t="t" l="l"/>
              <a:pathLst>
                <a:path h="441897" w="676413">
                  <a:moveTo>
                    <a:pt x="0" y="0"/>
                  </a:moveTo>
                  <a:lnTo>
                    <a:pt x="676413" y="0"/>
                  </a:lnTo>
                  <a:lnTo>
                    <a:pt x="676413" y="441897"/>
                  </a:lnTo>
                  <a:lnTo>
                    <a:pt x="0" y="441897"/>
                  </a:lnTo>
                  <a:close/>
                </a:path>
              </a:pathLst>
            </a:custGeom>
            <a:blipFill>
              <a:blip r:embed="rId12"/>
              <a:stretch>
                <a:fillRect l="0" t="-930" r="0" b="-930"/>
              </a:stretch>
            </a:blipFill>
          </p:spPr>
        </p:sp>
      </p:grpSp>
      <p:sp>
        <p:nvSpPr>
          <p:cNvPr name="Freeform 27" id="27"/>
          <p:cNvSpPr/>
          <p:nvPr/>
        </p:nvSpPr>
        <p:spPr>
          <a:xfrm flipH="false" flipV="false" rot="0">
            <a:off x="7030953" y="1072777"/>
            <a:ext cx="2975771" cy="1925159"/>
          </a:xfrm>
          <a:custGeom>
            <a:avLst/>
            <a:gdLst/>
            <a:ahLst/>
            <a:cxnLst/>
            <a:rect r="r" b="b" t="t" l="l"/>
            <a:pathLst>
              <a:path h="1925159" w="2975771">
                <a:moveTo>
                  <a:pt x="0" y="0"/>
                </a:moveTo>
                <a:lnTo>
                  <a:pt x="2975770" y="0"/>
                </a:lnTo>
                <a:lnTo>
                  <a:pt x="2975770" y="1925159"/>
                </a:lnTo>
                <a:lnTo>
                  <a:pt x="0" y="1925159"/>
                </a:lnTo>
                <a:lnTo>
                  <a:pt x="0" y="0"/>
                </a:lnTo>
                <a:close/>
              </a:path>
            </a:pathLst>
          </a:custGeom>
          <a:blipFill>
            <a:blip r:embed="rId13"/>
            <a:stretch>
              <a:fillRect l="0" t="0" r="0" b="0"/>
            </a:stretch>
          </a:blipFill>
        </p:spPr>
      </p:sp>
      <p:sp>
        <p:nvSpPr>
          <p:cNvPr name="TextBox 28" id="28"/>
          <p:cNvSpPr txBox="true"/>
          <p:nvPr/>
        </p:nvSpPr>
        <p:spPr>
          <a:xfrm rot="0">
            <a:off x="699112" y="3093057"/>
            <a:ext cx="2703012" cy="518982"/>
          </a:xfrm>
          <a:prstGeom prst="rect">
            <a:avLst/>
          </a:prstGeom>
        </p:spPr>
        <p:txBody>
          <a:bodyPr anchor="t" rtlCol="false" tIns="0" lIns="0" bIns="0" rIns="0">
            <a:spAutoFit/>
          </a:bodyPr>
          <a:lstStyle/>
          <a:p>
            <a:pPr algn="l">
              <a:lnSpc>
                <a:spcPts val="1470"/>
              </a:lnSpc>
            </a:pPr>
            <a:r>
              <a:rPr lang="en-US" sz="1195" b="true">
                <a:solidFill>
                  <a:srgbClr val="000000"/>
                </a:solidFill>
                <a:latin typeface="Avenir Bold"/>
                <a:ea typeface="Avenir Bold"/>
                <a:cs typeface="Avenir Bold"/>
                <a:sym typeface="Avenir Bold"/>
              </a:rPr>
              <a:t>ISLA restaurant &amp; Bar</a:t>
            </a:r>
            <a:r>
              <a:rPr lang="en-US" b="true" sz="1195">
                <a:solidFill>
                  <a:srgbClr val="000000"/>
                </a:solidFill>
                <a:latin typeface="Avenir Bold"/>
                <a:ea typeface="Avenir Bold"/>
                <a:cs typeface="Avenir Bold"/>
                <a:sym typeface="Avenir Bold"/>
              </a:rPr>
              <a:t> </a:t>
            </a:r>
          </a:p>
          <a:p>
            <a:pPr algn="l">
              <a:lnSpc>
                <a:spcPts val="1306"/>
              </a:lnSpc>
            </a:pPr>
            <a:r>
              <a:rPr lang="en-US" b="true" sz="1062">
                <a:solidFill>
                  <a:srgbClr val="000000"/>
                </a:solidFill>
                <a:latin typeface="Avenir Medium"/>
                <a:ea typeface="Avenir Medium"/>
                <a:cs typeface="Avenir Medium"/>
                <a:sym typeface="Avenir Medium"/>
              </a:rPr>
              <a:t>All day dining and breakfast restaurant</a:t>
            </a:r>
          </a:p>
          <a:p>
            <a:pPr algn="l">
              <a:lnSpc>
                <a:spcPts val="1306"/>
              </a:lnSpc>
            </a:pPr>
            <a:r>
              <a:rPr lang="en-US" b="true" sz="1062">
                <a:solidFill>
                  <a:srgbClr val="000000"/>
                </a:solidFill>
                <a:latin typeface="Avenir Medium"/>
                <a:ea typeface="Avenir Medium"/>
                <a:cs typeface="Avenir Medium"/>
                <a:sym typeface="Avenir Medium"/>
              </a:rPr>
              <a:t>Opening Hours: 06:30-23:00</a:t>
            </a:r>
          </a:p>
        </p:txBody>
      </p:sp>
      <p:sp>
        <p:nvSpPr>
          <p:cNvPr name="TextBox 29" id="29"/>
          <p:cNvSpPr txBox="true"/>
          <p:nvPr/>
        </p:nvSpPr>
        <p:spPr>
          <a:xfrm rot="0">
            <a:off x="3865032" y="3093057"/>
            <a:ext cx="2703012" cy="518982"/>
          </a:xfrm>
          <a:prstGeom prst="rect">
            <a:avLst/>
          </a:prstGeom>
        </p:spPr>
        <p:txBody>
          <a:bodyPr anchor="t" rtlCol="false" tIns="0" lIns="0" bIns="0" rIns="0">
            <a:spAutoFit/>
          </a:bodyPr>
          <a:lstStyle/>
          <a:p>
            <a:pPr algn="l">
              <a:lnSpc>
                <a:spcPts val="1470"/>
              </a:lnSpc>
            </a:pPr>
            <a:r>
              <a:rPr lang="en-US" sz="1195" b="true">
                <a:solidFill>
                  <a:srgbClr val="000000"/>
                </a:solidFill>
                <a:latin typeface="Avenir Bold"/>
                <a:ea typeface="Avenir Bold"/>
                <a:cs typeface="Avenir Bold"/>
                <a:sym typeface="Avenir Bold"/>
              </a:rPr>
              <a:t>N restaurant </a:t>
            </a:r>
          </a:p>
          <a:p>
            <a:pPr algn="l">
              <a:lnSpc>
                <a:spcPts val="1306"/>
              </a:lnSpc>
            </a:pPr>
            <a:r>
              <a:rPr lang="en-US" b="true" sz="1062">
                <a:solidFill>
                  <a:srgbClr val="000000"/>
                </a:solidFill>
                <a:latin typeface="Avenir Medium"/>
                <a:ea typeface="Avenir Medium"/>
                <a:cs typeface="Avenir Medium"/>
                <a:sym typeface="Avenir Medium"/>
              </a:rPr>
              <a:t>Mediterranean cuisine by the beach</a:t>
            </a:r>
          </a:p>
          <a:p>
            <a:pPr algn="l">
              <a:lnSpc>
                <a:spcPts val="1306"/>
              </a:lnSpc>
            </a:pPr>
            <a:r>
              <a:rPr lang="en-US" b="true" sz="1062">
                <a:solidFill>
                  <a:srgbClr val="000000"/>
                </a:solidFill>
                <a:latin typeface="Avenir Medium"/>
                <a:ea typeface="Avenir Medium"/>
                <a:cs typeface="Avenir Medium"/>
                <a:sym typeface="Avenir Medium"/>
              </a:rPr>
              <a:t>Opening Hours: 10:00-23:00</a:t>
            </a:r>
          </a:p>
        </p:txBody>
      </p:sp>
      <p:sp>
        <p:nvSpPr>
          <p:cNvPr name="TextBox 30" id="30"/>
          <p:cNvSpPr txBox="true"/>
          <p:nvPr/>
        </p:nvSpPr>
        <p:spPr>
          <a:xfrm rot="0">
            <a:off x="7030953" y="3093057"/>
            <a:ext cx="2703012" cy="518982"/>
          </a:xfrm>
          <a:prstGeom prst="rect">
            <a:avLst/>
          </a:prstGeom>
        </p:spPr>
        <p:txBody>
          <a:bodyPr anchor="t" rtlCol="false" tIns="0" lIns="0" bIns="0" rIns="0">
            <a:spAutoFit/>
          </a:bodyPr>
          <a:lstStyle/>
          <a:p>
            <a:pPr algn="l">
              <a:lnSpc>
                <a:spcPts val="1470"/>
              </a:lnSpc>
            </a:pPr>
            <a:r>
              <a:rPr lang="en-US" sz="1195" b="true">
                <a:solidFill>
                  <a:srgbClr val="000000"/>
                </a:solidFill>
                <a:latin typeface="Avenir Bold"/>
                <a:ea typeface="Avenir Bold"/>
                <a:cs typeface="Avenir Bold"/>
                <a:sym typeface="Avenir Bold"/>
              </a:rPr>
              <a:t>NORA Beach Club </a:t>
            </a:r>
          </a:p>
          <a:p>
            <a:pPr algn="l">
              <a:lnSpc>
                <a:spcPts val="1306"/>
              </a:lnSpc>
            </a:pPr>
            <a:r>
              <a:rPr lang="en-US" b="true" sz="1062">
                <a:solidFill>
                  <a:srgbClr val="000000"/>
                </a:solidFill>
                <a:latin typeface="Avenir Medium"/>
                <a:ea typeface="Avenir Medium"/>
                <a:cs typeface="Avenir Medium"/>
                <a:sym typeface="Avenir Medium"/>
              </a:rPr>
              <a:t>DJ sessions and entertainments</a:t>
            </a:r>
          </a:p>
          <a:p>
            <a:pPr algn="l">
              <a:lnSpc>
                <a:spcPts val="1306"/>
              </a:lnSpc>
            </a:pPr>
            <a:r>
              <a:rPr lang="en-US" b="true" sz="1062">
                <a:solidFill>
                  <a:srgbClr val="000000"/>
                </a:solidFill>
                <a:latin typeface="Avenir Medium"/>
                <a:ea typeface="Avenir Medium"/>
                <a:cs typeface="Avenir Medium"/>
                <a:sym typeface="Avenir Medium"/>
              </a:rPr>
              <a:t>Opening Hours: 10:00-23:00</a:t>
            </a:r>
          </a:p>
        </p:txBody>
      </p:sp>
      <p:sp>
        <p:nvSpPr>
          <p:cNvPr name="TextBox 31" id="31"/>
          <p:cNvSpPr txBox="true"/>
          <p:nvPr/>
        </p:nvSpPr>
        <p:spPr>
          <a:xfrm rot="0">
            <a:off x="10225798" y="3093057"/>
            <a:ext cx="2703012" cy="518982"/>
          </a:xfrm>
          <a:prstGeom prst="rect">
            <a:avLst/>
          </a:prstGeom>
        </p:spPr>
        <p:txBody>
          <a:bodyPr anchor="t" rtlCol="false" tIns="0" lIns="0" bIns="0" rIns="0">
            <a:spAutoFit/>
          </a:bodyPr>
          <a:lstStyle/>
          <a:p>
            <a:pPr algn="l">
              <a:lnSpc>
                <a:spcPts val="1470"/>
              </a:lnSpc>
            </a:pPr>
            <a:r>
              <a:rPr lang="en-US" sz="1195" b="true">
                <a:solidFill>
                  <a:srgbClr val="000000"/>
                </a:solidFill>
                <a:latin typeface="Avenir Bold"/>
                <a:ea typeface="Avenir Bold"/>
                <a:cs typeface="Avenir Bold"/>
                <a:sym typeface="Avenir Bold"/>
              </a:rPr>
              <a:t>ASTRA Rooftop</a:t>
            </a:r>
            <a:r>
              <a:rPr lang="en-US" b="true" sz="1195">
                <a:solidFill>
                  <a:srgbClr val="000000"/>
                </a:solidFill>
                <a:latin typeface="Avenir Bold"/>
                <a:ea typeface="Avenir Bold"/>
                <a:cs typeface="Avenir Bold"/>
                <a:sym typeface="Avenir Bold"/>
              </a:rPr>
              <a:t> </a:t>
            </a:r>
          </a:p>
          <a:p>
            <a:pPr algn="l">
              <a:lnSpc>
                <a:spcPts val="1306"/>
              </a:lnSpc>
            </a:pPr>
            <a:r>
              <a:rPr lang="en-US" b="true" sz="1062">
                <a:solidFill>
                  <a:srgbClr val="000000"/>
                </a:solidFill>
                <a:latin typeface="Avenir Medium"/>
                <a:ea typeface="Avenir Medium"/>
                <a:cs typeface="Avenir Medium"/>
                <a:sym typeface="Avenir Medium"/>
              </a:rPr>
              <a:t>Unwind and indulge in sea view </a:t>
            </a:r>
          </a:p>
          <a:p>
            <a:pPr algn="l">
              <a:lnSpc>
                <a:spcPts val="1306"/>
              </a:lnSpc>
            </a:pPr>
            <a:r>
              <a:rPr lang="en-US" b="true" sz="1062">
                <a:solidFill>
                  <a:srgbClr val="000000"/>
                </a:solidFill>
                <a:latin typeface="Avenir Medium"/>
                <a:ea typeface="Avenir Medium"/>
                <a:cs typeface="Avenir Medium"/>
                <a:sym typeface="Avenir Medium"/>
              </a:rPr>
              <a:t>Opening Hours: 17:00-21:00</a:t>
            </a:r>
          </a:p>
        </p:txBody>
      </p:sp>
      <p:sp>
        <p:nvSpPr>
          <p:cNvPr name="TextBox 32" id="32"/>
          <p:cNvSpPr txBox="true"/>
          <p:nvPr/>
        </p:nvSpPr>
        <p:spPr>
          <a:xfrm rot="0">
            <a:off x="699112" y="5916018"/>
            <a:ext cx="2703012" cy="518982"/>
          </a:xfrm>
          <a:prstGeom prst="rect">
            <a:avLst/>
          </a:prstGeom>
        </p:spPr>
        <p:txBody>
          <a:bodyPr anchor="t" rtlCol="false" tIns="0" lIns="0" bIns="0" rIns="0">
            <a:spAutoFit/>
          </a:bodyPr>
          <a:lstStyle/>
          <a:p>
            <a:pPr algn="l">
              <a:lnSpc>
                <a:spcPts val="1470"/>
              </a:lnSpc>
            </a:pPr>
            <a:r>
              <a:rPr lang="en-US" sz="1195" b="true">
                <a:solidFill>
                  <a:srgbClr val="000000"/>
                </a:solidFill>
                <a:latin typeface="Avenir Bold"/>
                <a:ea typeface="Avenir Bold"/>
                <a:cs typeface="Avenir Bold"/>
                <a:sym typeface="Avenir Bold"/>
              </a:rPr>
              <a:t>Lobby Lounge</a:t>
            </a:r>
          </a:p>
          <a:p>
            <a:pPr algn="l">
              <a:lnSpc>
                <a:spcPts val="1306"/>
              </a:lnSpc>
            </a:pPr>
            <a:r>
              <a:rPr lang="en-US" b="true" sz="1062" spc="-32">
                <a:solidFill>
                  <a:srgbClr val="000000"/>
                </a:solidFill>
                <a:latin typeface="Avenir Medium"/>
                <a:ea typeface="Avenir Medium"/>
                <a:cs typeface="Avenir Medium"/>
                <a:sym typeface="Avenir Medium"/>
              </a:rPr>
              <a:t>Elegant venue serves small bites &amp; drinks</a:t>
            </a:r>
          </a:p>
          <a:p>
            <a:pPr algn="l">
              <a:lnSpc>
                <a:spcPts val="1306"/>
              </a:lnSpc>
            </a:pPr>
            <a:r>
              <a:rPr lang="en-US" b="true" sz="1062">
                <a:solidFill>
                  <a:srgbClr val="000000"/>
                </a:solidFill>
                <a:latin typeface="Avenir Medium"/>
                <a:ea typeface="Avenir Medium"/>
                <a:cs typeface="Avenir Medium"/>
                <a:sym typeface="Avenir Medium"/>
              </a:rPr>
              <a:t>Opening Hours: 09:00-21:00</a:t>
            </a:r>
          </a:p>
        </p:txBody>
      </p:sp>
      <p:sp>
        <p:nvSpPr>
          <p:cNvPr name="TextBox 33" id="33"/>
          <p:cNvSpPr txBox="true"/>
          <p:nvPr/>
        </p:nvSpPr>
        <p:spPr>
          <a:xfrm rot="0">
            <a:off x="3865032" y="5916018"/>
            <a:ext cx="2703012" cy="518982"/>
          </a:xfrm>
          <a:prstGeom prst="rect">
            <a:avLst/>
          </a:prstGeom>
        </p:spPr>
        <p:txBody>
          <a:bodyPr anchor="t" rtlCol="false" tIns="0" lIns="0" bIns="0" rIns="0">
            <a:spAutoFit/>
          </a:bodyPr>
          <a:lstStyle/>
          <a:p>
            <a:pPr algn="l">
              <a:lnSpc>
                <a:spcPts val="1470"/>
              </a:lnSpc>
            </a:pPr>
            <a:r>
              <a:rPr lang="en-US" sz="1195" spc="-39" b="true">
                <a:solidFill>
                  <a:srgbClr val="000000"/>
                </a:solidFill>
                <a:latin typeface="Avenir Bold"/>
                <a:ea typeface="Avenir Bold"/>
                <a:cs typeface="Avenir Bold"/>
                <a:sym typeface="Avenir Bold"/>
              </a:rPr>
              <a:t>Pool Bar | Andaman &amp; Garden Pool</a:t>
            </a:r>
          </a:p>
          <a:p>
            <a:pPr algn="l">
              <a:lnSpc>
                <a:spcPts val="1306"/>
              </a:lnSpc>
            </a:pPr>
            <a:r>
              <a:rPr lang="en-US" b="true" sz="1062">
                <a:solidFill>
                  <a:srgbClr val="000000"/>
                </a:solidFill>
                <a:latin typeface="Avenir Medium"/>
                <a:ea typeface="Avenir Medium"/>
                <a:cs typeface="Avenir Medium"/>
                <a:sym typeface="Avenir Medium"/>
              </a:rPr>
              <a:t>Sip your favorite drinks by the pool</a:t>
            </a:r>
          </a:p>
          <a:p>
            <a:pPr algn="l">
              <a:lnSpc>
                <a:spcPts val="1306"/>
              </a:lnSpc>
            </a:pPr>
            <a:r>
              <a:rPr lang="en-US" b="true" sz="1062">
                <a:solidFill>
                  <a:srgbClr val="000000"/>
                </a:solidFill>
                <a:latin typeface="Avenir Medium"/>
                <a:ea typeface="Avenir Medium"/>
                <a:cs typeface="Avenir Medium"/>
                <a:sym typeface="Avenir Medium"/>
              </a:rPr>
              <a:t>Opening Hours: 10:00-18:00</a:t>
            </a:r>
          </a:p>
        </p:txBody>
      </p:sp>
      <p:sp>
        <p:nvSpPr>
          <p:cNvPr name="TextBox 34" id="34"/>
          <p:cNvSpPr txBox="true"/>
          <p:nvPr/>
        </p:nvSpPr>
        <p:spPr>
          <a:xfrm rot="0">
            <a:off x="699112" y="8822696"/>
            <a:ext cx="2703012" cy="518982"/>
          </a:xfrm>
          <a:prstGeom prst="rect">
            <a:avLst/>
          </a:prstGeom>
        </p:spPr>
        <p:txBody>
          <a:bodyPr anchor="t" rtlCol="false" tIns="0" lIns="0" bIns="0" rIns="0">
            <a:spAutoFit/>
          </a:bodyPr>
          <a:lstStyle/>
          <a:p>
            <a:pPr algn="l">
              <a:lnSpc>
                <a:spcPts val="1470"/>
              </a:lnSpc>
            </a:pPr>
            <a:r>
              <a:rPr lang="en-US" sz="1195" b="true">
                <a:solidFill>
                  <a:srgbClr val="000000"/>
                </a:solidFill>
                <a:latin typeface="Avenir Bold"/>
                <a:ea typeface="Avenir Bold"/>
                <a:cs typeface="Avenir Bold"/>
                <a:sym typeface="Avenir Bold"/>
              </a:rPr>
              <a:t>AQUA Kids Club</a:t>
            </a:r>
          </a:p>
          <a:p>
            <a:pPr algn="l">
              <a:lnSpc>
                <a:spcPts val="1306"/>
              </a:lnSpc>
            </a:pPr>
            <a:r>
              <a:rPr lang="en-US" b="true" sz="1062">
                <a:solidFill>
                  <a:srgbClr val="000000"/>
                </a:solidFill>
                <a:latin typeface="Avenir Medium"/>
                <a:ea typeface="Avenir Medium"/>
                <a:cs typeface="Avenir Medium"/>
                <a:sym typeface="Avenir Medium"/>
              </a:rPr>
              <a:t>Special fun place for your little ones</a:t>
            </a:r>
          </a:p>
          <a:p>
            <a:pPr algn="l">
              <a:lnSpc>
                <a:spcPts val="1306"/>
              </a:lnSpc>
            </a:pPr>
            <a:r>
              <a:rPr lang="en-US" b="true" sz="1062">
                <a:solidFill>
                  <a:srgbClr val="000000"/>
                </a:solidFill>
                <a:latin typeface="Avenir Medium"/>
                <a:ea typeface="Avenir Medium"/>
                <a:cs typeface="Avenir Medium"/>
                <a:sym typeface="Avenir Medium"/>
              </a:rPr>
              <a:t>Opening Hours: 08:00-18:00</a:t>
            </a:r>
          </a:p>
        </p:txBody>
      </p:sp>
      <p:sp>
        <p:nvSpPr>
          <p:cNvPr name="TextBox 35" id="35"/>
          <p:cNvSpPr txBox="true"/>
          <p:nvPr/>
        </p:nvSpPr>
        <p:spPr>
          <a:xfrm rot="0">
            <a:off x="10225798" y="5891752"/>
            <a:ext cx="2703012" cy="518982"/>
          </a:xfrm>
          <a:prstGeom prst="rect">
            <a:avLst/>
          </a:prstGeom>
        </p:spPr>
        <p:txBody>
          <a:bodyPr anchor="t" rtlCol="false" tIns="0" lIns="0" bIns="0" rIns="0">
            <a:spAutoFit/>
          </a:bodyPr>
          <a:lstStyle/>
          <a:p>
            <a:pPr algn="l">
              <a:lnSpc>
                <a:spcPts val="1470"/>
              </a:lnSpc>
            </a:pPr>
            <a:r>
              <a:rPr lang="en-US" sz="1195" b="true">
                <a:solidFill>
                  <a:srgbClr val="000000"/>
                </a:solidFill>
                <a:latin typeface="Avenir Bold"/>
                <a:ea typeface="Avenir Bold"/>
                <a:cs typeface="Avenir Bold"/>
                <a:sym typeface="Avenir Bold"/>
              </a:rPr>
              <a:t>Andaman Pool</a:t>
            </a:r>
          </a:p>
          <a:p>
            <a:pPr algn="l">
              <a:lnSpc>
                <a:spcPts val="1306"/>
              </a:lnSpc>
            </a:pPr>
            <a:r>
              <a:rPr lang="en-US" b="true" sz="1062">
                <a:solidFill>
                  <a:srgbClr val="000000"/>
                </a:solidFill>
                <a:latin typeface="Avenir Medium"/>
                <a:ea typeface="Avenir Medium"/>
                <a:cs typeface="Avenir Medium"/>
                <a:sym typeface="Avenir Medium"/>
              </a:rPr>
              <a:t>The biggest pool featured water park</a:t>
            </a:r>
          </a:p>
          <a:p>
            <a:pPr algn="l">
              <a:lnSpc>
                <a:spcPts val="1306"/>
              </a:lnSpc>
            </a:pPr>
            <a:r>
              <a:rPr lang="en-US" b="true" sz="1062">
                <a:solidFill>
                  <a:srgbClr val="000000"/>
                </a:solidFill>
                <a:latin typeface="Avenir Medium"/>
                <a:ea typeface="Avenir Medium"/>
                <a:cs typeface="Avenir Medium"/>
                <a:sym typeface="Avenir Medium"/>
              </a:rPr>
              <a:t>Opening Hours: 07:00-19:00</a:t>
            </a:r>
          </a:p>
        </p:txBody>
      </p:sp>
      <p:sp>
        <p:nvSpPr>
          <p:cNvPr name="TextBox 36" id="36"/>
          <p:cNvSpPr txBox="true"/>
          <p:nvPr/>
        </p:nvSpPr>
        <p:spPr>
          <a:xfrm rot="0">
            <a:off x="7030953" y="5920159"/>
            <a:ext cx="2703012" cy="518982"/>
          </a:xfrm>
          <a:prstGeom prst="rect">
            <a:avLst/>
          </a:prstGeom>
        </p:spPr>
        <p:txBody>
          <a:bodyPr anchor="t" rtlCol="false" tIns="0" lIns="0" bIns="0" rIns="0">
            <a:spAutoFit/>
          </a:bodyPr>
          <a:lstStyle/>
          <a:p>
            <a:pPr algn="l">
              <a:lnSpc>
                <a:spcPts val="1470"/>
              </a:lnSpc>
            </a:pPr>
            <a:r>
              <a:rPr lang="en-US" sz="1195" b="true">
                <a:solidFill>
                  <a:srgbClr val="000000"/>
                </a:solidFill>
                <a:latin typeface="Avenir Bold"/>
                <a:ea typeface="Avenir Bold"/>
                <a:cs typeface="Avenir Bold"/>
                <a:sym typeface="Avenir Bold"/>
              </a:rPr>
              <a:t>Garden Pool</a:t>
            </a:r>
          </a:p>
          <a:p>
            <a:pPr algn="l">
              <a:lnSpc>
                <a:spcPts val="1306"/>
              </a:lnSpc>
            </a:pPr>
            <a:r>
              <a:rPr lang="en-US" b="true" sz="1062">
                <a:solidFill>
                  <a:srgbClr val="000000"/>
                </a:solidFill>
                <a:latin typeface="Avenir Medium"/>
                <a:ea typeface="Avenir Medium"/>
                <a:cs typeface="Avenir Medium"/>
                <a:sym typeface="Avenir Medium"/>
              </a:rPr>
              <a:t>Enjoy the lush &amp; sea view on sunbeds</a:t>
            </a:r>
          </a:p>
          <a:p>
            <a:pPr algn="l">
              <a:lnSpc>
                <a:spcPts val="1306"/>
              </a:lnSpc>
            </a:pPr>
            <a:r>
              <a:rPr lang="en-US" b="true" sz="1062">
                <a:solidFill>
                  <a:srgbClr val="000000"/>
                </a:solidFill>
                <a:latin typeface="Avenir Medium"/>
                <a:ea typeface="Avenir Medium"/>
                <a:cs typeface="Avenir Medium"/>
                <a:sym typeface="Avenir Medium"/>
              </a:rPr>
              <a:t>Opening Hours: 07:00-19:00</a:t>
            </a:r>
          </a:p>
        </p:txBody>
      </p:sp>
      <p:sp>
        <p:nvSpPr>
          <p:cNvPr name="TextBox 37" id="37"/>
          <p:cNvSpPr txBox="true"/>
          <p:nvPr/>
        </p:nvSpPr>
        <p:spPr>
          <a:xfrm rot="0">
            <a:off x="3865032" y="8822696"/>
            <a:ext cx="2703012" cy="518982"/>
          </a:xfrm>
          <a:prstGeom prst="rect">
            <a:avLst/>
          </a:prstGeom>
        </p:spPr>
        <p:txBody>
          <a:bodyPr anchor="t" rtlCol="false" tIns="0" lIns="0" bIns="0" rIns="0">
            <a:spAutoFit/>
          </a:bodyPr>
          <a:lstStyle/>
          <a:p>
            <a:pPr algn="l">
              <a:lnSpc>
                <a:spcPts val="1470"/>
              </a:lnSpc>
            </a:pPr>
            <a:r>
              <a:rPr lang="en-US" sz="1195" b="true">
                <a:solidFill>
                  <a:srgbClr val="000000"/>
                </a:solidFill>
                <a:latin typeface="Avenir Bold"/>
                <a:ea typeface="Avenir Bold"/>
                <a:cs typeface="Avenir Bold"/>
                <a:sym typeface="Avenir Bold"/>
              </a:rPr>
              <a:t>Fitness Center</a:t>
            </a:r>
          </a:p>
          <a:p>
            <a:pPr algn="l">
              <a:lnSpc>
                <a:spcPts val="1306"/>
              </a:lnSpc>
            </a:pPr>
            <a:r>
              <a:rPr lang="en-US" b="true" sz="1062">
                <a:solidFill>
                  <a:srgbClr val="000000"/>
                </a:solidFill>
                <a:latin typeface="Avenir Medium"/>
                <a:ea typeface="Avenir Medium"/>
                <a:cs typeface="Avenir Medium"/>
                <a:sym typeface="Avenir Medium"/>
              </a:rPr>
              <a:t>Maintain your fitness with the scenery</a:t>
            </a:r>
          </a:p>
          <a:p>
            <a:pPr algn="l">
              <a:lnSpc>
                <a:spcPts val="1306"/>
              </a:lnSpc>
            </a:pPr>
            <a:r>
              <a:rPr lang="en-US" b="true" sz="1062">
                <a:solidFill>
                  <a:srgbClr val="000000"/>
                </a:solidFill>
                <a:latin typeface="Avenir Medium"/>
                <a:ea typeface="Avenir Medium"/>
                <a:cs typeface="Avenir Medium"/>
                <a:sym typeface="Avenir Medium"/>
              </a:rPr>
              <a:t>Opening Hours: 06:00-22:00</a:t>
            </a:r>
          </a:p>
        </p:txBody>
      </p:sp>
      <p:sp>
        <p:nvSpPr>
          <p:cNvPr name="TextBox 38" id="38"/>
          <p:cNvSpPr txBox="true"/>
          <p:nvPr/>
        </p:nvSpPr>
        <p:spPr>
          <a:xfrm rot="0">
            <a:off x="7030953" y="8822696"/>
            <a:ext cx="2703012" cy="518982"/>
          </a:xfrm>
          <a:prstGeom prst="rect">
            <a:avLst/>
          </a:prstGeom>
        </p:spPr>
        <p:txBody>
          <a:bodyPr anchor="t" rtlCol="false" tIns="0" lIns="0" bIns="0" rIns="0">
            <a:spAutoFit/>
          </a:bodyPr>
          <a:lstStyle/>
          <a:p>
            <a:pPr algn="l">
              <a:lnSpc>
                <a:spcPts val="1470"/>
              </a:lnSpc>
            </a:pPr>
            <a:r>
              <a:rPr lang="en-US" sz="1195" b="true">
                <a:solidFill>
                  <a:srgbClr val="000000"/>
                </a:solidFill>
                <a:latin typeface="Avenir Bold"/>
                <a:ea typeface="Avenir Bold"/>
                <a:cs typeface="Avenir Bold"/>
                <a:sym typeface="Avenir Bold"/>
              </a:rPr>
              <a:t>LomTalay Spa</a:t>
            </a:r>
          </a:p>
          <a:p>
            <a:pPr algn="l">
              <a:lnSpc>
                <a:spcPts val="1306"/>
              </a:lnSpc>
            </a:pPr>
            <a:r>
              <a:rPr lang="en-US" b="true" sz="1062" spc="-26">
                <a:solidFill>
                  <a:srgbClr val="000000"/>
                </a:solidFill>
                <a:latin typeface="Avenir Medium"/>
                <a:ea typeface="Avenir Medium"/>
                <a:cs typeface="Avenir Medium"/>
                <a:sym typeface="Avenir Medium"/>
              </a:rPr>
              <a:t>Ultimate relaxation for your body &amp; mind </a:t>
            </a:r>
          </a:p>
          <a:p>
            <a:pPr algn="l">
              <a:lnSpc>
                <a:spcPts val="1306"/>
              </a:lnSpc>
            </a:pPr>
            <a:r>
              <a:rPr lang="en-US" b="true" sz="1062">
                <a:solidFill>
                  <a:srgbClr val="000000"/>
                </a:solidFill>
                <a:latin typeface="Avenir Medium"/>
                <a:ea typeface="Avenir Medium"/>
                <a:cs typeface="Avenir Medium"/>
                <a:sym typeface="Avenir Medium"/>
              </a:rPr>
              <a:t>Opening Hours: 10:00-20:00</a:t>
            </a:r>
          </a:p>
        </p:txBody>
      </p:sp>
      <p:sp>
        <p:nvSpPr>
          <p:cNvPr name="TextBox 39" id="39"/>
          <p:cNvSpPr txBox="true"/>
          <p:nvPr/>
        </p:nvSpPr>
        <p:spPr>
          <a:xfrm rot="0">
            <a:off x="10225798" y="8822696"/>
            <a:ext cx="2703012" cy="518982"/>
          </a:xfrm>
          <a:prstGeom prst="rect">
            <a:avLst/>
          </a:prstGeom>
        </p:spPr>
        <p:txBody>
          <a:bodyPr anchor="t" rtlCol="false" tIns="0" lIns="0" bIns="0" rIns="0">
            <a:spAutoFit/>
          </a:bodyPr>
          <a:lstStyle/>
          <a:p>
            <a:pPr algn="l">
              <a:lnSpc>
                <a:spcPts val="1470"/>
              </a:lnSpc>
            </a:pPr>
            <a:r>
              <a:rPr lang="en-US" sz="1195" b="true">
                <a:solidFill>
                  <a:srgbClr val="000000"/>
                </a:solidFill>
                <a:latin typeface="Avenir Bold"/>
                <a:ea typeface="Avenir Bold"/>
                <a:cs typeface="Avenir Bold"/>
                <a:sym typeface="Avenir Bold"/>
              </a:rPr>
              <a:t>Beach</a:t>
            </a:r>
          </a:p>
          <a:p>
            <a:pPr algn="l">
              <a:lnSpc>
                <a:spcPts val="1306"/>
              </a:lnSpc>
            </a:pPr>
            <a:r>
              <a:rPr lang="en-US" b="true" sz="1062" spc="-11">
                <a:solidFill>
                  <a:srgbClr val="000000"/>
                </a:solidFill>
                <a:latin typeface="Avenir Medium"/>
                <a:ea typeface="Avenir Medium"/>
                <a:cs typeface="Avenir Medium"/>
                <a:sym typeface="Avenir Medium"/>
              </a:rPr>
              <a:t>Steps into the ocean with private access     </a:t>
            </a:r>
          </a:p>
          <a:p>
            <a:pPr algn="l">
              <a:lnSpc>
                <a:spcPts val="1306"/>
              </a:lnSpc>
            </a:pPr>
            <a:r>
              <a:rPr lang="en-US" b="true" sz="1062">
                <a:solidFill>
                  <a:srgbClr val="000000"/>
                </a:solidFill>
                <a:latin typeface="Avenir Medium"/>
                <a:ea typeface="Avenir Medium"/>
                <a:cs typeface="Avenir Medium"/>
                <a:sym typeface="Avenir Medium"/>
              </a:rPr>
              <a:t>Opening Hours: 07:00-19:00</a:t>
            </a:r>
          </a:p>
        </p:txBody>
      </p:sp>
      <p:grpSp>
        <p:nvGrpSpPr>
          <p:cNvPr name="Group 40" id="40"/>
          <p:cNvGrpSpPr/>
          <p:nvPr/>
        </p:nvGrpSpPr>
        <p:grpSpPr>
          <a:xfrm rot="0">
            <a:off x="14118044" y="8936737"/>
            <a:ext cx="3938850" cy="404942"/>
            <a:chOff x="0" y="0"/>
            <a:chExt cx="5251801" cy="539922"/>
          </a:xfrm>
        </p:grpSpPr>
        <p:sp>
          <p:nvSpPr>
            <p:cNvPr name="TextBox 41" id="41"/>
            <p:cNvSpPr txBox="true"/>
            <p:nvPr/>
          </p:nvSpPr>
          <p:spPr>
            <a:xfrm rot="0">
              <a:off x="316472" y="-57150"/>
              <a:ext cx="4935329" cy="597072"/>
            </a:xfrm>
            <a:prstGeom prst="rect">
              <a:avLst/>
            </a:prstGeom>
          </p:spPr>
          <p:txBody>
            <a:bodyPr anchor="t" rtlCol="false" tIns="0" lIns="0" bIns="0" rIns="0">
              <a:spAutoFit/>
            </a:bodyPr>
            <a:lstStyle/>
            <a:p>
              <a:pPr algn="just">
                <a:lnSpc>
                  <a:spcPts val="1809"/>
                </a:lnSpc>
              </a:pPr>
              <a:r>
                <a:rPr lang="en-US" sz="1292" spc="16">
                  <a:solidFill>
                    <a:srgbClr val="000000"/>
                  </a:solidFill>
                  <a:latin typeface="Avenir"/>
                  <a:ea typeface="Avenir"/>
                  <a:cs typeface="Avenir"/>
                  <a:sym typeface="Avenir"/>
                </a:rPr>
                <a:t>Amora Beach Resort Phuket</a:t>
              </a:r>
            </a:p>
            <a:p>
              <a:pPr algn="just">
                <a:lnSpc>
                  <a:spcPts val="1809"/>
                </a:lnSpc>
              </a:pPr>
              <a:r>
                <a:rPr lang="en-US" sz="1292" spc="16">
                  <a:solidFill>
                    <a:srgbClr val="000000"/>
                  </a:solidFill>
                  <a:latin typeface="Avenir"/>
                  <a:ea typeface="Avenir"/>
                  <a:cs typeface="Avenir"/>
                  <a:sym typeface="Avenir"/>
                </a:rPr>
                <a:t>amoraphuket</a:t>
              </a:r>
            </a:p>
          </p:txBody>
        </p:sp>
        <p:sp>
          <p:nvSpPr>
            <p:cNvPr name="Freeform 42" id="42"/>
            <p:cNvSpPr/>
            <p:nvPr/>
          </p:nvSpPr>
          <p:spPr>
            <a:xfrm flipH="false" flipV="false" rot="0">
              <a:off x="3719" y="30692"/>
              <a:ext cx="171271" cy="170649"/>
            </a:xfrm>
            <a:custGeom>
              <a:avLst/>
              <a:gdLst/>
              <a:ahLst/>
              <a:cxnLst/>
              <a:rect r="r" b="b" t="t" l="l"/>
              <a:pathLst>
                <a:path h="170649" w="171271">
                  <a:moveTo>
                    <a:pt x="0" y="0"/>
                  </a:moveTo>
                  <a:lnTo>
                    <a:pt x="171272" y="0"/>
                  </a:lnTo>
                  <a:lnTo>
                    <a:pt x="171272" y="170648"/>
                  </a:lnTo>
                  <a:lnTo>
                    <a:pt x="0" y="17064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3" id="43"/>
            <p:cNvSpPr/>
            <p:nvPr/>
          </p:nvSpPr>
          <p:spPr>
            <a:xfrm flipH="false" flipV="false" rot="0">
              <a:off x="0" y="308903"/>
              <a:ext cx="178710" cy="178710"/>
            </a:xfrm>
            <a:custGeom>
              <a:avLst/>
              <a:gdLst/>
              <a:ahLst/>
              <a:cxnLst/>
              <a:rect r="r" b="b" t="t" l="l"/>
              <a:pathLst>
                <a:path h="178710" w="178710">
                  <a:moveTo>
                    <a:pt x="0" y="0"/>
                  </a:moveTo>
                  <a:lnTo>
                    <a:pt x="178710" y="0"/>
                  </a:lnTo>
                  <a:lnTo>
                    <a:pt x="178710" y="178710"/>
                  </a:lnTo>
                  <a:lnTo>
                    <a:pt x="0" y="17871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grpSp>
        <p:nvGrpSpPr>
          <p:cNvPr name="Group 44" id="44"/>
          <p:cNvGrpSpPr/>
          <p:nvPr/>
        </p:nvGrpSpPr>
        <p:grpSpPr>
          <a:xfrm rot="0">
            <a:off x="14853552" y="1160100"/>
            <a:ext cx="2405748" cy="2405748"/>
            <a:chOff x="0" y="0"/>
            <a:chExt cx="3207664" cy="3207664"/>
          </a:xfrm>
        </p:grpSpPr>
        <p:sp>
          <p:nvSpPr>
            <p:cNvPr name="Freeform 45" id="45"/>
            <p:cNvSpPr/>
            <p:nvPr/>
          </p:nvSpPr>
          <p:spPr>
            <a:xfrm flipH="false" flipV="false" rot="0">
              <a:off x="0" y="0"/>
              <a:ext cx="3207664" cy="3207664"/>
            </a:xfrm>
            <a:custGeom>
              <a:avLst/>
              <a:gdLst/>
              <a:ahLst/>
              <a:cxnLst/>
              <a:rect r="r" b="b" t="t" l="l"/>
              <a:pathLst>
                <a:path h="3207664" w="3207664">
                  <a:moveTo>
                    <a:pt x="0" y="0"/>
                  </a:moveTo>
                  <a:lnTo>
                    <a:pt x="3207664" y="0"/>
                  </a:lnTo>
                  <a:lnTo>
                    <a:pt x="3207664" y="3207664"/>
                  </a:lnTo>
                  <a:lnTo>
                    <a:pt x="0" y="3207664"/>
                  </a:lnTo>
                  <a:lnTo>
                    <a:pt x="0" y="0"/>
                  </a:lnTo>
                  <a:close/>
                </a:path>
              </a:pathLst>
            </a:custGeom>
            <a:blipFill>
              <a:blip r:embed="rId18"/>
              <a:stretch>
                <a:fillRect l="0" t="0" r="0" b="0"/>
              </a:stretch>
            </a:blipFill>
          </p:spPr>
        </p:sp>
        <p:grpSp>
          <p:nvGrpSpPr>
            <p:cNvPr name="Group 46" id="46"/>
            <p:cNvGrpSpPr/>
            <p:nvPr/>
          </p:nvGrpSpPr>
          <p:grpSpPr>
            <a:xfrm rot="0">
              <a:off x="1165633" y="1353770"/>
              <a:ext cx="864815" cy="576077"/>
              <a:chOff x="0" y="0"/>
              <a:chExt cx="93011" cy="61957"/>
            </a:xfrm>
          </p:grpSpPr>
          <p:sp>
            <p:nvSpPr>
              <p:cNvPr name="Freeform 47" id="47"/>
              <p:cNvSpPr/>
              <p:nvPr/>
            </p:nvSpPr>
            <p:spPr>
              <a:xfrm flipH="false" flipV="false" rot="0">
                <a:off x="0" y="0"/>
                <a:ext cx="93011" cy="61957"/>
              </a:xfrm>
              <a:custGeom>
                <a:avLst/>
                <a:gdLst/>
                <a:ahLst/>
                <a:cxnLst/>
                <a:rect r="r" b="b" t="t" l="l"/>
                <a:pathLst>
                  <a:path h="61957" w="93011">
                    <a:moveTo>
                      <a:pt x="0" y="0"/>
                    </a:moveTo>
                    <a:lnTo>
                      <a:pt x="93011" y="0"/>
                    </a:lnTo>
                    <a:lnTo>
                      <a:pt x="93011" y="61957"/>
                    </a:lnTo>
                    <a:lnTo>
                      <a:pt x="0" y="61957"/>
                    </a:lnTo>
                    <a:close/>
                  </a:path>
                </a:pathLst>
              </a:custGeom>
              <a:solidFill>
                <a:srgbClr val="E7E3D0"/>
              </a:solidFill>
            </p:spPr>
          </p:sp>
          <p:sp>
            <p:nvSpPr>
              <p:cNvPr name="TextBox 48" id="48"/>
              <p:cNvSpPr txBox="true"/>
              <p:nvPr/>
            </p:nvSpPr>
            <p:spPr>
              <a:xfrm>
                <a:off x="0" y="-95250"/>
                <a:ext cx="93011" cy="157207"/>
              </a:xfrm>
              <a:prstGeom prst="rect">
                <a:avLst/>
              </a:prstGeom>
            </p:spPr>
            <p:txBody>
              <a:bodyPr anchor="ctr" rtlCol="false" tIns="50800" lIns="50800" bIns="50800" rIns="50800"/>
              <a:lstStyle/>
              <a:p>
                <a:pPr algn="ctr">
                  <a:lnSpc>
                    <a:spcPts val="2100"/>
                  </a:lnSpc>
                </a:pPr>
              </a:p>
            </p:txBody>
          </p:sp>
        </p:grpSp>
        <p:sp>
          <p:nvSpPr>
            <p:cNvPr name="Freeform 49" id="49"/>
            <p:cNvSpPr/>
            <p:nvPr/>
          </p:nvSpPr>
          <p:spPr>
            <a:xfrm flipH="false" flipV="false" rot="0">
              <a:off x="1222744" y="1384572"/>
              <a:ext cx="750592" cy="514472"/>
            </a:xfrm>
            <a:custGeom>
              <a:avLst/>
              <a:gdLst/>
              <a:ahLst/>
              <a:cxnLst/>
              <a:rect r="r" b="b" t="t" l="l"/>
              <a:pathLst>
                <a:path h="514472" w="750592">
                  <a:moveTo>
                    <a:pt x="0" y="0"/>
                  </a:moveTo>
                  <a:lnTo>
                    <a:pt x="750592" y="0"/>
                  </a:lnTo>
                  <a:lnTo>
                    <a:pt x="750592" y="514473"/>
                  </a:lnTo>
                  <a:lnTo>
                    <a:pt x="0" y="514473"/>
                  </a:lnTo>
                  <a:lnTo>
                    <a:pt x="0" y="0"/>
                  </a:lnTo>
                  <a:close/>
                </a:path>
              </a:pathLst>
            </a:custGeom>
            <a:blipFill>
              <a:blip r:embed="rId19"/>
              <a:stretch>
                <a:fillRect l="-10921" t="0" r="-10921" b="0"/>
              </a:stretch>
            </a:blipFill>
          </p:spPr>
        </p:sp>
      </p:grpSp>
      <p:grpSp>
        <p:nvGrpSpPr>
          <p:cNvPr name="Group 50" id="50"/>
          <p:cNvGrpSpPr/>
          <p:nvPr/>
        </p:nvGrpSpPr>
        <p:grpSpPr>
          <a:xfrm rot="0">
            <a:off x="14884595" y="3956373"/>
            <a:ext cx="2405748" cy="2405748"/>
            <a:chOff x="0" y="0"/>
            <a:chExt cx="3207664" cy="3207664"/>
          </a:xfrm>
        </p:grpSpPr>
        <p:sp>
          <p:nvSpPr>
            <p:cNvPr name="Freeform 51" id="51"/>
            <p:cNvSpPr/>
            <p:nvPr/>
          </p:nvSpPr>
          <p:spPr>
            <a:xfrm flipH="false" flipV="false" rot="0">
              <a:off x="0" y="0"/>
              <a:ext cx="3207664" cy="3207664"/>
            </a:xfrm>
            <a:custGeom>
              <a:avLst/>
              <a:gdLst/>
              <a:ahLst/>
              <a:cxnLst/>
              <a:rect r="r" b="b" t="t" l="l"/>
              <a:pathLst>
                <a:path h="3207664" w="3207664">
                  <a:moveTo>
                    <a:pt x="0" y="0"/>
                  </a:moveTo>
                  <a:lnTo>
                    <a:pt x="3207664" y="0"/>
                  </a:lnTo>
                  <a:lnTo>
                    <a:pt x="3207664" y="3207664"/>
                  </a:lnTo>
                  <a:lnTo>
                    <a:pt x="0" y="3207664"/>
                  </a:lnTo>
                  <a:lnTo>
                    <a:pt x="0" y="0"/>
                  </a:lnTo>
                  <a:close/>
                </a:path>
              </a:pathLst>
            </a:custGeom>
            <a:blipFill>
              <a:blip r:embed="rId20"/>
              <a:stretch>
                <a:fillRect l="0" t="0" r="0" b="0"/>
              </a:stretch>
            </a:blipFill>
          </p:spPr>
        </p:sp>
        <p:grpSp>
          <p:nvGrpSpPr>
            <p:cNvPr name="Group 52" id="52"/>
            <p:cNvGrpSpPr/>
            <p:nvPr/>
          </p:nvGrpSpPr>
          <p:grpSpPr>
            <a:xfrm rot="0">
              <a:off x="1246472" y="1336377"/>
              <a:ext cx="727917" cy="568676"/>
              <a:chOff x="0" y="0"/>
              <a:chExt cx="79307" cy="61957"/>
            </a:xfrm>
          </p:grpSpPr>
          <p:sp>
            <p:nvSpPr>
              <p:cNvPr name="Freeform 53" id="53"/>
              <p:cNvSpPr/>
              <p:nvPr/>
            </p:nvSpPr>
            <p:spPr>
              <a:xfrm flipH="false" flipV="false" rot="0">
                <a:off x="0" y="0"/>
                <a:ext cx="79307" cy="61957"/>
              </a:xfrm>
              <a:custGeom>
                <a:avLst/>
                <a:gdLst/>
                <a:ahLst/>
                <a:cxnLst/>
                <a:rect r="r" b="b" t="t" l="l"/>
                <a:pathLst>
                  <a:path h="61957" w="79307">
                    <a:moveTo>
                      <a:pt x="0" y="0"/>
                    </a:moveTo>
                    <a:lnTo>
                      <a:pt x="79307" y="0"/>
                    </a:lnTo>
                    <a:lnTo>
                      <a:pt x="79307" y="61957"/>
                    </a:lnTo>
                    <a:lnTo>
                      <a:pt x="0" y="61957"/>
                    </a:lnTo>
                    <a:close/>
                  </a:path>
                </a:pathLst>
              </a:custGeom>
              <a:solidFill>
                <a:srgbClr val="E7E3D0"/>
              </a:solidFill>
            </p:spPr>
          </p:sp>
          <p:sp>
            <p:nvSpPr>
              <p:cNvPr name="TextBox 54" id="54"/>
              <p:cNvSpPr txBox="true"/>
              <p:nvPr/>
            </p:nvSpPr>
            <p:spPr>
              <a:xfrm>
                <a:off x="0" y="-95250"/>
                <a:ext cx="79307" cy="157207"/>
              </a:xfrm>
              <a:prstGeom prst="rect">
                <a:avLst/>
              </a:prstGeom>
            </p:spPr>
            <p:txBody>
              <a:bodyPr anchor="ctr" rtlCol="false" tIns="55675" lIns="55675" bIns="55675" rIns="55675"/>
              <a:lstStyle/>
              <a:p>
                <a:pPr algn="ctr">
                  <a:lnSpc>
                    <a:spcPts val="2100"/>
                  </a:lnSpc>
                </a:pPr>
              </a:p>
            </p:txBody>
          </p:sp>
        </p:grpSp>
        <p:sp>
          <p:nvSpPr>
            <p:cNvPr name="Freeform 55" id="55"/>
            <p:cNvSpPr/>
            <p:nvPr/>
          </p:nvSpPr>
          <p:spPr>
            <a:xfrm flipH="false" flipV="false" rot="0">
              <a:off x="1347151" y="1395647"/>
              <a:ext cx="509406" cy="509406"/>
            </a:xfrm>
            <a:custGeom>
              <a:avLst/>
              <a:gdLst/>
              <a:ahLst/>
              <a:cxnLst/>
              <a:rect r="r" b="b" t="t" l="l"/>
              <a:pathLst>
                <a:path h="509406" w="509406">
                  <a:moveTo>
                    <a:pt x="0" y="0"/>
                  </a:moveTo>
                  <a:lnTo>
                    <a:pt x="509407" y="0"/>
                  </a:lnTo>
                  <a:lnTo>
                    <a:pt x="509407" y="509406"/>
                  </a:lnTo>
                  <a:lnTo>
                    <a:pt x="0" y="509406"/>
                  </a:lnTo>
                  <a:lnTo>
                    <a:pt x="0" y="0"/>
                  </a:lnTo>
                  <a:close/>
                </a:path>
              </a:pathLst>
            </a:custGeom>
            <a:blipFill>
              <a:blip r:embed="rId21"/>
              <a:stretch>
                <a:fillRect l="0" t="0" r="0" b="0"/>
              </a:stretch>
            </a:blipFill>
          </p:spPr>
        </p:sp>
      </p:grpSp>
      <p:sp>
        <p:nvSpPr>
          <p:cNvPr name="TextBox 56" id="56"/>
          <p:cNvSpPr txBox="true"/>
          <p:nvPr/>
        </p:nvSpPr>
        <p:spPr>
          <a:xfrm rot="0">
            <a:off x="14118044" y="7439609"/>
            <a:ext cx="3846137" cy="645318"/>
          </a:xfrm>
          <a:prstGeom prst="rect">
            <a:avLst/>
          </a:prstGeom>
        </p:spPr>
        <p:txBody>
          <a:bodyPr anchor="t" rtlCol="false" tIns="0" lIns="0" bIns="0" rIns="0">
            <a:spAutoFit/>
          </a:bodyPr>
          <a:lstStyle/>
          <a:p>
            <a:pPr algn="just">
              <a:lnSpc>
                <a:spcPts val="1717"/>
              </a:lnSpc>
            </a:pPr>
          </a:p>
          <a:p>
            <a:pPr algn="just">
              <a:lnSpc>
                <a:spcPts val="1717"/>
              </a:lnSpc>
            </a:pPr>
            <a:r>
              <a:rPr lang="en-US" sz="1262" spc="16">
                <a:solidFill>
                  <a:srgbClr val="000000"/>
                </a:solidFill>
                <a:latin typeface="Avenir"/>
                <a:ea typeface="Avenir"/>
                <a:cs typeface="Avenir"/>
                <a:sym typeface="Avenir"/>
              </a:rPr>
              <a:t>322</a:t>
            </a:r>
            <a:r>
              <a:rPr lang="en-US" sz="1262" spc="16">
                <a:solidFill>
                  <a:srgbClr val="000000"/>
                </a:solidFill>
                <a:latin typeface="Avenir"/>
                <a:ea typeface="Avenir"/>
                <a:cs typeface="Avenir"/>
                <a:sym typeface="Avenir"/>
              </a:rPr>
              <a:t> Moo 2 Bang Tao Beach, Srisoontorn Road,  Cherngtalay, Thalang, Phuket 83110</a:t>
            </a:r>
          </a:p>
        </p:txBody>
      </p:sp>
      <p:sp>
        <p:nvSpPr>
          <p:cNvPr name="TextBox 57" id="57"/>
          <p:cNvSpPr txBox="true"/>
          <p:nvPr/>
        </p:nvSpPr>
        <p:spPr>
          <a:xfrm rot="0">
            <a:off x="14118044" y="8445535"/>
            <a:ext cx="3485420" cy="416553"/>
          </a:xfrm>
          <a:prstGeom prst="rect">
            <a:avLst/>
          </a:prstGeom>
        </p:spPr>
        <p:txBody>
          <a:bodyPr anchor="t" rtlCol="false" tIns="0" lIns="0" bIns="0" rIns="0">
            <a:spAutoFit/>
          </a:bodyPr>
          <a:lstStyle/>
          <a:p>
            <a:pPr algn="just">
              <a:lnSpc>
                <a:spcPts val="1512"/>
              </a:lnSpc>
            </a:pPr>
            <a:r>
              <a:rPr lang="en-US" sz="1292" spc="16">
                <a:solidFill>
                  <a:srgbClr val="000000"/>
                </a:solidFill>
                <a:latin typeface="Avenir"/>
                <a:ea typeface="Avenir"/>
                <a:cs typeface="Avenir"/>
                <a:sym typeface="Avenir"/>
              </a:rPr>
              <a:t>Tel: +66 76 314 236 </a:t>
            </a:r>
          </a:p>
          <a:p>
            <a:pPr algn="just">
              <a:lnSpc>
                <a:spcPts val="1512"/>
              </a:lnSpc>
            </a:pPr>
            <a:r>
              <a:rPr lang="en-US" sz="1292" spc="16">
                <a:solidFill>
                  <a:srgbClr val="000000"/>
                </a:solidFill>
                <a:latin typeface="Avenir"/>
                <a:ea typeface="Avenir"/>
                <a:cs typeface="Avenir"/>
                <a:sym typeface="Avenir"/>
              </a:rPr>
              <a:t>Email: </a:t>
            </a:r>
            <a:r>
              <a:rPr lang="en-US" sz="1292" spc="16">
                <a:solidFill>
                  <a:srgbClr val="000000"/>
                </a:solidFill>
                <a:latin typeface="Avenir"/>
                <a:ea typeface="Avenir"/>
                <a:cs typeface="Avenir"/>
                <a:sym typeface="Avenir"/>
                <a:hlinkClick r:id="rId22" tooltip="mailto:reservation-phuket@amoragroup.com"/>
              </a:rPr>
              <a:t>reservation-phuket@amoragroup.com</a:t>
            </a:r>
          </a:p>
        </p:txBody>
      </p:sp>
      <p:sp>
        <p:nvSpPr>
          <p:cNvPr name="TextBox 58" id="58"/>
          <p:cNvSpPr txBox="true"/>
          <p:nvPr/>
        </p:nvSpPr>
        <p:spPr>
          <a:xfrm rot="0">
            <a:off x="14118044" y="7181271"/>
            <a:ext cx="3666920" cy="380351"/>
          </a:xfrm>
          <a:prstGeom prst="rect">
            <a:avLst/>
          </a:prstGeom>
        </p:spPr>
        <p:txBody>
          <a:bodyPr anchor="t" rtlCol="false" tIns="0" lIns="0" bIns="0" rIns="0">
            <a:spAutoFit/>
          </a:bodyPr>
          <a:lstStyle/>
          <a:p>
            <a:pPr algn="just">
              <a:lnSpc>
                <a:spcPts val="2593"/>
              </a:lnSpc>
            </a:pPr>
            <a:r>
              <a:rPr lang="en-US" sz="1906" spc="24">
                <a:solidFill>
                  <a:srgbClr val="000000"/>
                </a:solidFill>
                <a:latin typeface="Albra Sans"/>
                <a:ea typeface="Albra Sans"/>
                <a:cs typeface="Albra Sans"/>
                <a:sym typeface="Albra Sans"/>
              </a:rPr>
              <a:t>Am</a:t>
            </a:r>
            <a:r>
              <a:rPr lang="en-US" sz="1906" spc="24">
                <a:solidFill>
                  <a:srgbClr val="000000"/>
                </a:solidFill>
                <a:latin typeface="Albra Sans"/>
                <a:ea typeface="Albra Sans"/>
                <a:cs typeface="Albra Sans"/>
                <a:sym typeface="Albra Sans"/>
              </a:rPr>
              <a:t>ora Beach Resort Phuket</a:t>
            </a:r>
          </a:p>
        </p:txBody>
      </p:sp>
      <p:grpSp>
        <p:nvGrpSpPr>
          <p:cNvPr name="Group 59" id="59"/>
          <p:cNvGrpSpPr/>
          <p:nvPr/>
        </p:nvGrpSpPr>
        <p:grpSpPr>
          <a:xfrm rot="0">
            <a:off x="3877026" y="1075103"/>
            <a:ext cx="2934852" cy="1960062"/>
            <a:chOff x="0" y="0"/>
            <a:chExt cx="661664" cy="441897"/>
          </a:xfrm>
        </p:grpSpPr>
        <p:sp>
          <p:nvSpPr>
            <p:cNvPr name="Freeform 60" id="60"/>
            <p:cNvSpPr/>
            <p:nvPr/>
          </p:nvSpPr>
          <p:spPr>
            <a:xfrm flipH="false" flipV="false" rot="0">
              <a:off x="0" y="0"/>
              <a:ext cx="661664" cy="441897"/>
            </a:xfrm>
            <a:custGeom>
              <a:avLst/>
              <a:gdLst/>
              <a:ahLst/>
              <a:cxnLst/>
              <a:rect r="r" b="b" t="t" l="l"/>
              <a:pathLst>
                <a:path h="441897" w="661664">
                  <a:moveTo>
                    <a:pt x="0" y="0"/>
                  </a:moveTo>
                  <a:lnTo>
                    <a:pt x="661664" y="0"/>
                  </a:lnTo>
                  <a:lnTo>
                    <a:pt x="661664" y="441897"/>
                  </a:lnTo>
                  <a:lnTo>
                    <a:pt x="0" y="441897"/>
                  </a:lnTo>
                  <a:close/>
                </a:path>
              </a:pathLst>
            </a:custGeom>
            <a:blipFill>
              <a:blip r:embed="rId23"/>
              <a:stretch>
                <a:fillRect l="0" t="0" r="-18730"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sp>
        <p:nvSpPr>
          <p:cNvPr name="TextBox 2" id="2"/>
          <p:cNvSpPr txBox="true"/>
          <p:nvPr/>
        </p:nvSpPr>
        <p:spPr>
          <a:xfrm rot="0">
            <a:off x="9292542" y="3274816"/>
            <a:ext cx="7446293" cy="1746631"/>
          </a:xfrm>
          <a:prstGeom prst="rect">
            <a:avLst/>
          </a:prstGeom>
        </p:spPr>
        <p:txBody>
          <a:bodyPr anchor="t" rtlCol="false" tIns="0" lIns="0" bIns="0" rIns="0">
            <a:spAutoFit/>
          </a:bodyPr>
          <a:lstStyle/>
          <a:p>
            <a:pPr algn="just">
              <a:lnSpc>
                <a:spcPts val="2312"/>
              </a:lnSpc>
            </a:pPr>
            <a:r>
              <a:rPr lang="en-US" sz="1700" spc="22">
                <a:solidFill>
                  <a:srgbClr val="000000"/>
                </a:solidFill>
                <a:latin typeface="Avenir"/>
                <a:ea typeface="Avenir"/>
                <a:cs typeface="Avenir"/>
                <a:sym typeface="Avenir"/>
              </a:rPr>
              <a:t>Situated in Cherngtalay, one of Phuket’s most upscale neighborhoods, the resort is just minutes from Boat Avenue and Porto de Phuket. Phuket To</a:t>
            </a:r>
            <a:r>
              <a:rPr lang="en-US" sz="1700" spc="22">
                <a:solidFill>
                  <a:srgbClr val="000000"/>
                </a:solidFill>
                <a:latin typeface="Avenir"/>
                <a:ea typeface="Avenir"/>
                <a:cs typeface="Avenir"/>
                <a:sym typeface="Avenir"/>
              </a:rPr>
              <a:t>wn is approximately 17 km away, while Phuket International Airport is 18 km from the property. Easy access by taxi, car, or motorbike ensures seamless connectivity. A dedicated team is available to assist with tours, transportation, and personalized recommendations to enhance every stay.</a:t>
            </a:r>
          </a:p>
        </p:txBody>
      </p:sp>
      <p:sp>
        <p:nvSpPr>
          <p:cNvPr name="TextBox 3" id="3"/>
          <p:cNvSpPr txBox="true"/>
          <p:nvPr/>
        </p:nvSpPr>
        <p:spPr>
          <a:xfrm rot="0">
            <a:off x="9292542" y="2128006"/>
            <a:ext cx="2631542" cy="822588"/>
          </a:xfrm>
          <a:prstGeom prst="rect">
            <a:avLst/>
          </a:prstGeom>
        </p:spPr>
        <p:txBody>
          <a:bodyPr anchor="t" rtlCol="false" tIns="0" lIns="0" bIns="0" rIns="0">
            <a:spAutoFit/>
          </a:bodyPr>
          <a:lstStyle/>
          <a:p>
            <a:pPr algn="l">
              <a:lnSpc>
                <a:spcPts val="5616"/>
              </a:lnSpc>
            </a:pPr>
            <a:r>
              <a:rPr lang="en-US" sz="4012">
                <a:solidFill>
                  <a:srgbClr val="647874"/>
                </a:solidFill>
                <a:latin typeface="Albra Sans"/>
                <a:ea typeface="Albra Sans"/>
                <a:cs typeface="Albra Sans"/>
                <a:sym typeface="Albra Sans"/>
              </a:rPr>
              <a:t>LOCATION</a:t>
            </a:r>
          </a:p>
        </p:txBody>
      </p:sp>
      <p:sp>
        <p:nvSpPr>
          <p:cNvPr name="Freeform 4" id="4"/>
          <p:cNvSpPr/>
          <p:nvPr/>
        </p:nvSpPr>
        <p:spPr>
          <a:xfrm flipH="false" flipV="false" rot="0">
            <a:off x="1149404" y="0"/>
            <a:ext cx="6944774" cy="9858088"/>
          </a:xfrm>
          <a:custGeom>
            <a:avLst/>
            <a:gdLst/>
            <a:ahLst/>
            <a:cxnLst/>
            <a:rect r="r" b="b" t="t" l="l"/>
            <a:pathLst>
              <a:path h="9858088" w="6944774">
                <a:moveTo>
                  <a:pt x="0" y="0"/>
                </a:moveTo>
                <a:lnTo>
                  <a:pt x="6944774" y="0"/>
                </a:lnTo>
                <a:lnTo>
                  <a:pt x="6944774" y="9858088"/>
                </a:lnTo>
                <a:lnTo>
                  <a:pt x="0" y="985808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1149404" y="0"/>
            <a:ext cx="6944774" cy="9858088"/>
            <a:chOff x="0" y="0"/>
            <a:chExt cx="5695632" cy="8084934"/>
          </a:xfrm>
        </p:grpSpPr>
        <p:sp>
          <p:nvSpPr>
            <p:cNvPr name="Freeform 6" id="6"/>
            <p:cNvSpPr/>
            <p:nvPr/>
          </p:nvSpPr>
          <p:spPr>
            <a:xfrm flipH="false" flipV="false" rot="0">
              <a:off x="0" y="0"/>
              <a:ext cx="5695696" cy="8084947"/>
            </a:xfrm>
            <a:custGeom>
              <a:avLst/>
              <a:gdLst/>
              <a:ahLst/>
              <a:cxnLst/>
              <a:rect r="r" b="b" t="t" l="l"/>
              <a:pathLst>
                <a:path h="8084947" w="5695696">
                  <a:moveTo>
                    <a:pt x="0" y="0"/>
                  </a:moveTo>
                  <a:lnTo>
                    <a:pt x="5695696" y="0"/>
                  </a:lnTo>
                  <a:lnTo>
                    <a:pt x="5695696" y="8084947"/>
                  </a:lnTo>
                  <a:lnTo>
                    <a:pt x="0" y="8084947"/>
                  </a:lnTo>
                  <a:lnTo>
                    <a:pt x="0" y="0"/>
                  </a:lnTo>
                  <a:close/>
                </a:path>
              </a:pathLst>
            </a:custGeom>
            <a:blipFill>
              <a:blip r:embed="rId4"/>
              <a:stretch>
                <a:fillRect l="0" t="0" r="-228626" b="-24079"/>
              </a:stretch>
            </a:blipFill>
          </p:spPr>
        </p:sp>
      </p:grpSp>
      <p:sp>
        <p:nvSpPr>
          <p:cNvPr name="Freeform 7" id="7"/>
          <p:cNvSpPr/>
          <p:nvPr/>
        </p:nvSpPr>
        <p:spPr>
          <a:xfrm flipH="false" flipV="false" rot="0">
            <a:off x="881725" y="31497"/>
            <a:ext cx="3046828" cy="1196875"/>
          </a:xfrm>
          <a:custGeom>
            <a:avLst/>
            <a:gdLst/>
            <a:ahLst/>
            <a:cxnLst/>
            <a:rect r="r" b="b" t="t" l="l"/>
            <a:pathLst>
              <a:path h="1196875" w="3046828">
                <a:moveTo>
                  <a:pt x="0" y="0"/>
                </a:moveTo>
                <a:lnTo>
                  <a:pt x="3046828" y="0"/>
                </a:lnTo>
                <a:lnTo>
                  <a:pt x="3046828" y="1196875"/>
                </a:lnTo>
                <a:lnTo>
                  <a:pt x="0" y="11968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4501308" y="3378600"/>
            <a:ext cx="541181" cy="834287"/>
          </a:xfrm>
          <a:custGeom>
            <a:avLst/>
            <a:gdLst/>
            <a:ahLst/>
            <a:cxnLst/>
            <a:rect r="r" b="b" t="t" l="l"/>
            <a:pathLst>
              <a:path h="834287" w="541181">
                <a:moveTo>
                  <a:pt x="0" y="0"/>
                </a:moveTo>
                <a:lnTo>
                  <a:pt x="541180" y="0"/>
                </a:lnTo>
                <a:lnTo>
                  <a:pt x="541180" y="834287"/>
                </a:lnTo>
                <a:lnTo>
                  <a:pt x="0" y="83428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9" id="9"/>
          <p:cNvGrpSpPr/>
          <p:nvPr/>
        </p:nvGrpSpPr>
        <p:grpSpPr>
          <a:xfrm rot="0">
            <a:off x="4501308" y="3378600"/>
            <a:ext cx="541181" cy="834287"/>
            <a:chOff x="0" y="0"/>
            <a:chExt cx="443840" cy="684225"/>
          </a:xfrm>
        </p:grpSpPr>
        <p:sp>
          <p:nvSpPr>
            <p:cNvPr name="Freeform 10" id="10"/>
            <p:cNvSpPr/>
            <p:nvPr/>
          </p:nvSpPr>
          <p:spPr>
            <a:xfrm flipH="false" flipV="false" rot="0">
              <a:off x="0" y="0"/>
              <a:ext cx="443865" cy="684276"/>
            </a:xfrm>
            <a:custGeom>
              <a:avLst/>
              <a:gdLst/>
              <a:ahLst/>
              <a:cxnLst/>
              <a:rect r="r" b="b" t="t" l="l"/>
              <a:pathLst>
                <a:path h="684276" w="443865">
                  <a:moveTo>
                    <a:pt x="0" y="0"/>
                  </a:moveTo>
                  <a:lnTo>
                    <a:pt x="443865" y="0"/>
                  </a:lnTo>
                  <a:lnTo>
                    <a:pt x="443865" y="684276"/>
                  </a:lnTo>
                  <a:lnTo>
                    <a:pt x="0" y="684276"/>
                  </a:lnTo>
                  <a:lnTo>
                    <a:pt x="0" y="0"/>
                  </a:lnTo>
                  <a:close/>
                </a:path>
              </a:pathLst>
            </a:custGeom>
            <a:blipFill>
              <a:blip r:embed="rId9"/>
              <a:stretch>
                <a:fillRect l="0" t="0" r="5" b="7"/>
              </a:stretch>
            </a:blipFill>
          </p:spPr>
        </p:sp>
      </p:grpSp>
      <p:grpSp>
        <p:nvGrpSpPr>
          <p:cNvPr name="Group 11" id="11"/>
          <p:cNvGrpSpPr/>
          <p:nvPr/>
        </p:nvGrpSpPr>
        <p:grpSpPr>
          <a:xfrm rot="0">
            <a:off x="1621706" y="2080002"/>
            <a:ext cx="2061126" cy="1927007"/>
            <a:chOff x="0" y="0"/>
            <a:chExt cx="1690395" cy="1580401"/>
          </a:xfrm>
        </p:grpSpPr>
        <p:sp>
          <p:nvSpPr>
            <p:cNvPr name="Freeform 12" id="12"/>
            <p:cNvSpPr/>
            <p:nvPr/>
          </p:nvSpPr>
          <p:spPr>
            <a:xfrm flipH="false" flipV="false" rot="0">
              <a:off x="0" y="0"/>
              <a:ext cx="1690370" cy="1580388"/>
            </a:xfrm>
            <a:custGeom>
              <a:avLst/>
              <a:gdLst/>
              <a:ahLst/>
              <a:cxnLst/>
              <a:rect r="r" b="b" t="t" l="l"/>
              <a:pathLst>
                <a:path h="1580388" w="1690370">
                  <a:moveTo>
                    <a:pt x="0" y="0"/>
                  </a:moveTo>
                  <a:lnTo>
                    <a:pt x="1690370" y="0"/>
                  </a:lnTo>
                  <a:lnTo>
                    <a:pt x="1690370" y="1580388"/>
                  </a:lnTo>
                  <a:lnTo>
                    <a:pt x="0" y="1580388"/>
                  </a:lnTo>
                  <a:lnTo>
                    <a:pt x="0" y="0"/>
                  </a:lnTo>
                  <a:close/>
                </a:path>
              </a:pathLst>
            </a:custGeom>
            <a:blipFill>
              <a:blip r:embed="rId10"/>
              <a:stretch>
                <a:fillRect l="0" t="0" r="-1" b="0"/>
              </a:stretch>
            </a:blipFill>
          </p:spPr>
        </p:sp>
      </p:grpSp>
      <p:grpSp>
        <p:nvGrpSpPr>
          <p:cNvPr name="Group 13" id="13"/>
          <p:cNvGrpSpPr/>
          <p:nvPr/>
        </p:nvGrpSpPr>
        <p:grpSpPr>
          <a:xfrm rot="0">
            <a:off x="1807530" y="2172914"/>
            <a:ext cx="1689478" cy="1555360"/>
            <a:chOff x="0" y="0"/>
            <a:chExt cx="1039203" cy="956704"/>
          </a:xfrm>
        </p:grpSpPr>
        <p:sp>
          <p:nvSpPr>
            <p:cNvPr name="Freeform 14" id="14"/>
            <p:cNvSpPr/>
            <p:nvPr/>
          </p:nvSpPr>
          <p:spPr>
            <a:xfrm flipH="false" flipV="false" rot="0">
              <a:off x="0" y="0"/>
              <a:ext cx="1038990" cy="956568"/>
            </a:xfrm>
            <a:custGeom>
              <a:avLst/>
              <a:gdLst/>
              <a:ahLst/>
              <a:cxnLst/>
              <a:rect r="r" b="b" t="t" l="l"/>
              <a:pathLst>
                <a:path h="956568" w="1038990">
                  <a:moveTo>
                    <a:pt x="0" y="478411"/>
                  </a:moveTo>
                  <a:cubicBezTo>
                    <a:pt x="0" y="445264"/>
                    <a:pt x="3556" y="413514"/>
                    <a:pt x="10541" y="382271"/>
                  </a:cubicBezTo>
                  <a:cubicBezTo>
                    <a:pt x="17526" y="351029"/>
                    <a:pt x="27432" y="321311"/>
                    <a:pt x="40640" y="292609"/>
                  </a:cubicBezTo>
                  <a:cubicBezTo>
                    <a:pt x="53848" y="263907"/>
                    <a:pt x="69596" y="237110"/>
                    <a:pt x="88392" y="211456"/>
                  </a:cubicBezTo>
                  <a:cubicBezTo>
                    <a:pt x="107188" y="185802"/>
                    <a:pt x="128143" y="162434"/>
                    <a:pt x="151765" y="140590"/>
                  </a:cubicBezTo>
                  <a:cubicBezTo>
                    <a:pt x="175387" y="118745"/>
                    <a:pt x="200788" y="99314"/>
                    <a:pt x="228601" y="81915"/>
                  </a:cubicBezTo>
                  <a:cubicBezTo>
                    <a:pt x="256414" y="64516"/>
                    <a:pt x="285624" y="49911"/>
                    <a:pt x="316866" y="37719"/>
                  </a:cubicBezTo>
                  <a:cubicBezTo>
                    <a:pt x="348108" y="25527"/>
                    <a:pt x="380493" y="16129"/>
                    <a:pt x="414529" y="9779"/>
                  </a:cubicBezTo>
                  <a:cubicBezTo>
                    <a:pt x="448565" y="3429"/>
                    <a:pt x="483363" y="0"/>
                    <a:pt x="519558" y="0"/>
                  </a:cubicBezTo>
                  <a:cubicBezTo>
                    <a:pt x="555754" y="0"/>
                    <a:pt x="590425" y="3302"/>
                    <a:pt x="624461" y="9779"/>
                  </a:cubicBezTo>
                  <a:cubicBezTo>
                    <a:pt x="658497" y="16256"/>
                    <a:pt x="690755" y="25527"/>
                    <a:pt x="722124" y="37719"/>
                  </a:cubicBezTo>
                  <a:cubicBezTo>
                    <a:pt x="753493" y="49911"/>
                    <a:pt x="782576" y="64643"/>
                    <a:pt x="810389" y="81915"/>
                  </a:cubicBezTo>
                  <a:cubicBezTo>
                    <a:pt x="838202" y="99187"/>
                    <a:pt x="863602" y="118618"/>
                    <a:pt x="887224" y="140463"/>
                  </a:cubicBezTo>
                  <a:cubicBezTo>
                    <a:pt x="910847" y="162307"/>
                    <a:pt x="931802" y="185675"/>
                    <a:pt x="950598" y="211329"/>
                  </a:cubicBezTo>
                  <a:cubicBezTo>
                    <a:pt x="969394" y="236983"/>
                    <a:pt x="985142" y="263780"/>
                    <a:pt x="998350" y="292482"/>
                  </a:cubicBezTo>
                  <a:cubicBezTo>
                    <a:pt x="1011558" y="321184"/>
                    <a:pt x="1021591" y="350775"/>
                    <a:pt x="1028449" y="382144"/>
                  </a:cubicBezTo>
                  <a:cubicBezTo>
                    <a:pt x="1035307" y="413514"/>
                    <a:pt x="1038990" y="445137"/>
                    <a:pt x="1038990" y="478284"/>
                  </a:cubicBezTo>
                  <a:cubicBezTo>
                    <a:pt x="1038990" y="511431"/>
                    <a:pt x="1035434" y="543181"/>
                    <a:pt x="1028449" y="574423"/>
                  </a:cubicBezTo>
                  <a:cubicBezTo>
                    <a:pt x="1021464" y="605665"/>
                    <a:pt x="1011558" y="635256"/>
                    <a:pt x="998350" y="664085"/>
                  </a:cubicBezTo>
                  <a:cubicBezTo>
                    <a:pt x="985142" y="692915"/>
                    <a:pt x="969394" y="719585"/>
                    <a:pt x="950598" y="745239"/>
                  </a:cubicBezTo>
                  <a:cubicBezTo>
                    <a:pt x="931802" y="770893"/>
                    <a:pt x="910847" y="794261"/>
                    <a:pt x="887224" y="816105"/>
                  </a:cubicBezTo>
                  <a:cubicBezTo>
                    <a:pt x="863602" y="837949"/>
                    <a:pt x="838202" y="857253"/>
                    <a:pt x="810389" y="874652"/>
                  </a:cubicBezTo>
                  <a:cubicBezTo>
                    <a:pt x="782576" y="892051"/>
                    <a:pt x="753366" y="906656"/>
                    <a:pt x="722124" y="918848"/>
                  </a:cubicBezTo>
                  <a:cubicBezTo>
                    <a:pt x="690882" y="931040"/>
                    <a:pt x="658497" y="940439"/>
                    <a:pt x="624461" y="946789"/>
                  </a:cubicBezTo>
                  <a:cubicBezTo>
                    <a:pt x="590425" y="953139"/>
                    <a:pt x="555627" y="956568"/>
                    <a:pt x="519558" y="956568"/>
                  </a:cubicBezTo>
                  <a:cubicBezTo>
                    <a:pt x="483490" y="956568"/>
                    <a:pt x="448692" y="953266"/>
                    <a:pt x="414656" y="946789"/>
                  </a:cubicBezTo>
                  <a:cubicBezTo>
                    <a:pt x="380620" y="940311"/>
                    <a:pt x="348362" y="931040"/>
                    <a:pt x="316993" y="918848"/>
                  </a:cubicBezTo>
                  <a:cubicBezTo>
                    <a:pt x="285624" y="906656"/>
                    <a:pt x="256541" y="892051"/>
                    <a:pt x="228601" y="874779"/>
                  </a:cubicBezTo>
                  <a:cubicBezTo>
                    <a:pt x="200661" y="857507"/>
                    <a:pt x="175387" y="838076"/>
                    <a:pt x="151765" y="816232"/>
                  </a:cubicBezTo>
                  <a:cubicBezTo>
                    <a:pt x="128143" y="794388"/>
                    <a:pt x="107188" y="771020"/>
                    <a:pt x="88392" y="745366"/>
                  </a:cubicBezTo>
                  <a:cubicBezTo>
                    <a:pt x="69596" y="719712"/>
                    <a:pt x="53848" y="692915"/>
                    <a:pt x="40640" y="664212"/>
                  </a:cubicBezTo>
                  <a:cubicBezTo>
                    <a:pt x="27432" y="635510"/>
                    <a:pt x="17399" y="605792"/>
                    <a:pt x="10541" y="574550"/>
                  </a:cubicBezTo>
                  <a:cubicBezTo>
                    <a:pt x="3683" y="543308"/>
                    <a:pt x="0" y="511558"/>
                    <a:pt x="0" y="478411"/>
                  </a:cubicBezTo>
                  <a:close/>
                </a:path>
              </a:pathLst>
            </a:custGeom>
            <a:solidFill>
              <a:srgbClr val="000000">
                <a:alpha val="0"/>
              </a:srgbClr>
            </a:solidFill>
          </p:spPr>
        </p:sp>
      </p:grpSp>
      <p:grpSp>
        <p:nvGrpSpPr>
          <p:cNvPr name="Group 15" id="15"/>
          <p:cNvGrpSpPr/>
          <p:nvPr/>
        </p:nvGrpSpPr>
        <p:grpSpPr>
          <a:xfrm rot="0">
            <a:off x="1807530" y="2172914"/>
            <a:ext cx="1689478" cy="1555360"/>
            <a:chOff x="0" y="0"/>
            <a:chExt cx="1385595" cy="1275601"/>
          </a:xfrm>
        </p:grpSpPr>
        <p:sp>
          <p:nvSpPr>
            <p:cNvPr name="Freeform 16" id="16"/>
            <p:cNvSpPr/>
            <p:nvPr/>
          </p:nvSpPr>
          <p:spPr>
            <a:xfrm flipH="false" flipV="false" rot="0">
              <a:off x="0" y="0"/>
              <a:ext cx="1385316" cy="1275461"/>
            </a:xfrm>
            <a:custGeom>
              <a:avLst/>
              <a:gdLst/>
              <a:ahLst/>
              <a:cxnLst/>
              <a:rect r="r" b="b" t="t" l="l"/>
              <a:pathLst>
                <a:path h="1275461" w="1385316">
                  <a:moveTo>
                    <a:pt x="692404" y="0"/>
                  </a:moveTo>
                  <a:cubicBezTo>
                    <a:pt x="644271" y="0"/>
                    <a:pt x="598170" y="4445"/>
                    <a:pt x="552831" y="12954"/>
                  </a:cubicBezTo>
                  <a:cubicBezTo>
                    <a:pt x="507492" y="21463"/>
                    <a:pt x="464439" y="34036"/>
                    <a:pt x="422656" y="50292"/>
                  </a:cubicBezTo>
                  <a:cubicBezTo>
                    <a:pt x="380873" y="66548"/>
                    <a:pt x="342011" y="86106"/>
                    <a:pt x="304927" y="109220"/>
                  </a:cubicBezTo>
                  <a:cubicBezTo>
                    <a:pt x="267843" y="132334"/>
                    <a:pt x="233934" y="158115"/>
                    <a:pt x="202438" y="187325"/>
                  </a:cubicBezTo>
                  <a:cubicBezTo>
                    <a:pt x="170942" y="216535"/>
                    <a:pt x="143002" y="247650"/>
                    <a:pt x="117983" y="281813"/>
                  </a:cubicBezTo>
                  <a:cubicBezTo>
                    <a:pt x="92964" y="315976"/>
                    <a:pt x="71882" y="351663"/>
                    <a:pt x="54356" y="390017"/>
                  </a:cubicBezTo>
                  <a:cubicBezTo>
                    <a:pt x="36830" y="428371"/>
                    <a:pt x="23368" y="467741"/>
                    <a:pt x="14097" y="509524"/>
                  </a:cubicBezTo>
                  <a:cubicBezTo>
                    <a:pt x="4826" y="551307"/>
                    <a:pt x="0" y="593471"/>
                    <a:pt x="0" y="637794"/>
                  </a:cubicBezTo>
                  <a:cubicBezTo>
                    <a:pt x="0" y="682117"/>
                    <a:pt x="4699" y="724281"/>
                    <a:pt x="13970" y="766064"/>
                  </a:cubicBezTo>
                  <a:cubicBezTo>
                    <a:pt x="23241" y="807847"/>
                    <a:pt x="36576" y="847090"/>
                    <a:pt x="54229" y="885571"/>
                  </a:cubicBezTo>
                  <a:cubicBezTo>
                    <a:pt x="71882" y="924052"/>
                    <a:pt x="92837" y="959612"/>
                    <a:pt x="117856" y="993775"/>
                  </a:cubicBezTo>
                  <a:cubicBezTo>
                    <a:pt x="142875" y="1027938"/>
                    <a:pt x="170815" y="1059180"/>
                    <a:pt x="202311" y="1088263"/>
                  </a:cubicBezTo>
                  <a:cubicBezTo>
                    <a:pt x="233807" y="1117346"/>
                    <a:pt x="267716" y="1143127"/>
                    <a:pt x="304800" y="1166241"/>
                  </a:cubicBezTo>
                  <a:cubicBezTo>
                    <a:pt x="341884" y="1189355"/>
                    <a:pt x="380873" y="1208913"/>
                    <a:pt x="422529" y="1225169"/>
                  </a:cubicBezTo>
                  <a:cubicBezTo>
                    <a:pt x="464185" y="1241425"/>
                    <a:pt x="507365" y="1253871"/>
                    <a:pt x="552704" y="1262507"/>
                  </a:cubicBezTo>
                  <a:cubicBezTo>
                    <a:pt x="598043" y="1271143"/>
                    <a:pt x="644398" y="1275461"/>
                    <a:pt x="692658" y="1275461"/>
                  </a:cubicBezTo>
                  <a:cubicBezTo>
                    <a:pt x="740918" y="1275461"/>
                    <a:pt x="787146" y="1271016"/>
                    <a:pt x="832612" y="1262507"/>
                  </a:cubicBezTo>
                  <a:cubicBezTo>
                    <a:pt x="878078" y="1253998"/>
                    <a:pt x="921131" y="1241552"/>
                    <a:pt x="962787" y="1225169"/>
                  </a:cubicBezTo>
                  <a:cubicBezTo>
                    <a:pt x="1004443" y="1208786"/>
                    <a:pt x="1043432" y="1189355"/>
                    <a:pt x="1080516" y="1166241"/>
                  </a:cubicBezTo>
                  <a:cubicBezTo>
                    <a:pt x="1117600" y="1143127"/>
                    <a:pt x="1151509" y="1117346"/>
                    <a:pt x="1183005" y="1088263"/>
                  </a:cubicBezTo>
                  <a:cubicBezTo>
                    <a:pt x="1214501" y="1059180"/>
                    <a:pt x="1242441" y="1027938"/>
                    <a:pt x="1267460" y="993775"/>
                  </a:cubicBezTo>
                  <a:cubicBezTo>
                    <a:pt x="1292479" y="959612"/>
                    <a:pt x="1313561" y="923925"/>
                    <a:pt x="1331087" y="885571"/>
                  </a:cubicBezTo>
                  <a:cubicBezTo>
                    <a:pt x="1348613" y="847217"/>
                    <a:pt x="1362075" y="807847"/>
                    <a:pt x="1371346" y="766064"/>
                  </a:cubicBezTo>
                  <a:cubicBezTo>
                    <a:pt x="1380617" y="724281"/>
                    <a:pt x="1385316" y="682117"/>
                    <a:pt x="1385316" y="637794"/>
                  </a:cubicBezTo>
                  <a:cubicBezTo>
                    <a:pt x="1385316" y="593471"/>
                    <a:pt x="1380617" y="551307"/>
                    <a:pt x="1371346" y="509524"/>
                  </a:cubicBezTo>
                  <a:cubicBezTo>
                    <a:pt x="1362075" y="467741"/>
                    <a:pt x="1348740" y="428498"/>
                    <a:pt x="1331087" y="390017"/>
                  </a:cubicBezTo>
                  <a:cubicBezTo>
                    <a:pt x="1313434" y="351536"/>
                    <a:pt x="1292479" y="315976"/>
                    <a:pt x="1267460" y="281813"/>
                  </a:cubicBezTo>
                  <a:cubicBezTo>
                    <a:pt x="1242441" y="247650"/>
                    <a:pt x="1214501" y="216408"/>
                    <a:pt x="1183005" y="187325"/>
                  </a:cubicBezTo>
                  <a:cubicBezTo>
                    <a:pt x="1151509" y="158242"/>
                    <a:pt x="1117600" y="132461"/>
                    <a:pt x="1080516" y="109220"/>
                  </a:cubicBezTo>
                  <a:cubicBezTo>
                    <a:pt x="1043432" y="85979"/>
                    <a:pt x="1004443" y="66548"/>
                    <a:pt x="962787" y="50292"/>
                  </a:cubicBezTo>
                  <a:cubicBezTo>
                    <a:pt x="921131" y="34036"/>
                    <a:pt x="878205" y="21590"/>
                    <a:pt x="832739" y="12954"/>
                  </a:cubicBezTo>
                  <a:cubicBezTo>
                    <a:pt x="787273" y="4318"/>
                    <a:pt x="741299" y="0"/>
                    <a:pt x="693293" y="0"/>
                  </a:cubicBezTo>
                  <a:close/>
                </a:path>
              </a:pathLst>
            </a:custGeom>
            <a:blipFill>
              <a:blip r:embed="rId11"/>
              <a:stretch>
                <a:fillRect l="-11492" t="0" r="-11512" b="-10"/>
              </a:stretch>
            </a:blipFill>
          </p:spPr>
        </p:sp>
      </p:grpSp>
      <p:grpSp>
        <p:nvGrpSpPr>
          <p:cNvPr name="Group 17" id="17"/>
          <p:cNvGrpSpPr/>
          <p:nvPr/>
        </p:nvGrpSpPr>
        <p:grpSpPr>
          <a:xfrm rot="0">
            <a:off x="1761074" y="2126458"/>
            <a:ext cx="1782390" cy="1648272"/>
            <a:chOff x="0" y="0"/>
            <a:chExt cx="1096353" cy="1013854"/>
          </a:xfrm>
        </p:grpSpPr>
        <p:sp>
          <p:nvSpPr>
            <p:cNvPr name="Freeform 18" id="18"/>
            <p:cNvSpPr/>
            <p:nvPr/>
          </p:nvSpPr>
          <p:spPr>
            <a:xfrm flipH="false" flipV="false" rot="0">
              <a:off x="0" y="0"/>
              <a:ext cx="1096394" cy="1013972"/>
            </a:xfrm>
            <a:custGeom>
              <a:avLst/>
              <a:gdLst/>
              <a:ahLst/>
              <a:cxnLst/>
              <a:rect r="r" b="b" t="t" l="l"/>
              <a:pathLst>
                <a:path h="1013972" w="1096394">
                  <a:moveTo>
                    <a:pt x="14224" y="492635"/>
                  </a:moveTo>
                  <a:lnTo>
                    <a:pt x="14224" y="506859"/>
                  </a:lnTo>
                  <a:lnTo>
                    <a:pt x="0" y="506859"/>
                  </a:lnTo>
                  <a:cubicBezTo>
                    <a:pt x="0" y="225934"/>
                    <a:pt x="246508" y="0"/>
                    <a:pt x="548133" y="0"/>
                  </a:cubicBezTo>
                  <a:lnTo>
                    <a:pt x="548133" y="14224"/>
                  </a:lnTo>
                  <a:lnTo>
                    <a:pt x="548133" y="0"/>
                  </a:lnTo>
                  <a:cubicBezTo>
                    <a:pt x="849759" y="0"/>
                    <a:pt x="1096394" y="225934"/>
                    <a:pt x="1096394" y="506986"/>
                  </a:cubicBezTo>
                  <a:lnTo>
                    <a:pt x="1082043" y="506986"/>
                  </a:lnTo>
                  <a:lnTo>
                    <a:pt x="1096267" y="506986"/>
                  </a:lnTo>
                  <a:cubicBezTo>
                    <a:pt x="1096267" y="788038"/>
                    <a:pt x="849759" y="1013972"/>
                    <a:pt x="548133" y="1013972"/>
                  </a:cubicBezTo>
                  <a:lnTo>
                    <a:pt x="548133" y="999620"/>
                  </a:lnTo>
                  <a:lnTo>
                    <a:pt x="548133" y="1013845"/>
                  </a:lnTo>
                  <a:cubicBezTo>
                    <a:pt x="246508" y="1013845"/>
                    <a:pt x="0" y="787911"/>
                    <a:pt x="0" y="506986"/>
                  </a:cubicBezTo>
                  <a:cubicBezTo>
                    <a:pt x="0" y="499112"/>
                    <a:pt x="6350" y="492762"/>
                    <a:pt x="14224" y="492762"/>
                  </a:cubicBezTo>
                  <a:moveTo>
                    <a:pt x="14224" y="521337"/>
                  </a:moveTo>
                  <a:lnTo>
                    <a:pt x="14224" y="506986"/>
                  </a:lnTo>
                  <a:lnTo>
                    <a:pt x="28575" y="506986"/>
                  </a:lnTo>
                  <a:cubicBezTo>
                    <a:pt x="28575" y="770131"/>
                    <a:pt x="260097" y="985396"/>
                    <a:pt x="548133" y="985396"/>
                  </a:cubicBezTo>
                  <a:cubicBezTo>
                    <a:pt x="836170" y="985396"/>
                    <a:pt x="1067819" y="770004"/>
                    <a:pt x="1067819" y="506986"/>
                  </a:cubicBezTo>
                  <a:cubicBezTo>
                    <a:pt x="1067819" y="243968"/>
                    <a:pt x="836297" y="28575"/>
                    <a:pt x="548133" y="28575"/>
                  </a:cubicBezTo>
                  <a:cubicBezTo>
                    <a:pt x="259970" y="28575"/>
                    <a:pt x="28575" y="243841"/>
                    <a:pt x="28575" y="506986"/>
                  </a:cubicBezTo>
                  <a:cubicBezTo>
                    <a:pt x="28575" y="514860"/>
                    <a:pt x="22225" y="521210"/>
                    <a:pt x="14351" y="521210"/>
                  </a:cubicBezTo>
                  <a:close/>
                </a:path>
              </a:pathLst>
            </a:custGeom>
            <a:solidFill>
              <a:srgbClr val="FFFFFF"/>
            </a:solidFill>
          </p:spPr>
        </p:sp>
      </p:grpSp>
      <p:sp>
        <p:nvSpPr>
          <p:cNvPr name="Freeform 19" id="19"/>
          <p:cNvSpPr/>
          <p:nvPr/>
        </p:nvSpPr>
        <p:spPr>
          <a:xfrm flipH="false" flipV="false" rot="0">
            <a:off x="3928444" y="1348678"/>
            <a:ext cx="645149" cy="588860"/>
          </a:xfrm>
          <a:custGeom>
            <a:avLst/>
            <a:gdLst/>
            <a:ahLst/>
            <a:cxnLst/>
            <a:rect r="r" b="b" t="t" l="l"/>
            <a:pathLst>
              <a:path h="588860" w="645149">
                <a:moveTo>
                  <a:pt x="0" y="0"/>
                </a:moveTo>
                <a:lnTo>
                  <a:pt x="645149" y="0"/>
                </a:lnTo>
                <a:lnTo>
                  <a:pt x="645149" y="588859"/>
                </a:lnTo>
                <a:lnTo>
                  <a:pt x="0" y="58885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0" id="20"/>
          <p:cNvSpPr/>
          <p:nvPr/>
        </p:nvSpPr>
        <p:spPr>
          <a:xfrm flipH="false" flipV="false" rot="0">
            <a:off x="4501308" y="1892305"/>
            <a:ext cx="541181" cy="834287"/>
          </a:xfrm>
          <a:custGeom>
            <a:avLst/>
            <a:gdLst/>
            <a:ahLst/>
            <a:cxnLst/>
            <a:rect r="r" b="b" t="t" l="l"/>
            <a:pathLst>
              <a:path h="834287" w="541181">
                <a:moveTo>
                  <a:pt x="0" y="0"/>
                </a:moveTo>
                <a:lnTo>
                  <a:pt x="541180" y="0"/>
                </a:lnTo>
                <a:lnTo>
                  <a:pt x="541180" y="834286"/>
                </a:lnTo>
                <a:lnTo>
                  <a:pt x="0" y="834286"/>
                </a:lnTo>
                <a:lnTo>
                  <a:pt x="0" y="0"/>
                </a:lnTo>
                <a:close/>
              </a:path>
            </a:pathLst>
          </a:custGeom>
          <a:blipFill>
            <a:blip r:embed="rId7">
              <a:extLst>
                <a:ext uri="{96DAC541-7B7A-43D3-8B79-37D633B846F1}">
                  <asvg:svgBlip xmlns:asvg="http://schemas.microsoft.com/office/drawing/2016/SVG/main" r:embed="rId14"/>
                </a:ext>
              </a:extLst>
            </a:blip>
            <a:stretch>
              <a:fillRect l="0" t="0" r="0" b="0"/>
            </a:stretch>
          </a:blipFill>
        </p:spPr>
      </p:sp>
      <p:grpSp>
        <p:nvGrpSpPr>
          <p:cNvPr name="Group 21" id="21"/>
          <p:cNvGrpSpPr/>
          <p:nvPr/>
        </p:nvGrpSpPr>
        <p:grpSpPr>
          <a:xfrm rot="0">
            <a:off x="3928444" y="1274870"/>
            <a:ext cx="645149" cy="588860"/>
            <a:chOff x="0" y="0"/>
            <a:chExt cx="529107" cy="482943"/>
          </a:xfrm>
        </p:grpSpPr>
        <p:sp>
          <p:nvSpPr>
            <p:cNvPr name="Freeform 22" id="22"/>
            <p:cNvSpPr/>
            <p:nvPr/>
          </p:nvSpPr>
          <p:spPr>
            <a:xfrm flipH="false" flipV="false" rot="0">
              <a:off x="0" y="0"/>
              <a:ext cx="529082" cy="482981"/>
            </a:xfrm>
            <a:custGeom>
              <a:avLst/>
              <a:gdLst/>
              <a:ahLst/>
              <a:cxnLst/>
              <a:rect r="r" b="b" t="t" l="l"/>
              <a:pathLst>
                <a:path h="482981" w="529082">
                  <a:moveTo>
                    <a:pt x="0" y="0"/>
                  </a:moveTo>
                  <a:lnTo>
                    <a:pt x="529082" y="0"/>
                  </a:lnTo>
                  <a:lnTo>
                    <a:pt x="529082" y="482981"/>
                  </a:lnTo>
                  <a:lnTo>
                    <a:pt x="0" y="482981"/>
                  </a:lnTo>
                  <a:lnTo>
                    <a:pt x="0" y="0"/>
                  </a:lnTo>
                  <a:close/>
                </a:path>
              </a:pathLst>
            </a:custGeom>
            <a:blipFill>
              <a:blip r:embed="rId15"/>
              <a:stretch>
                <a:fillRect l="0" t="0" r="-4" b="7"/>
              </a:stretch>
            </a:blipFill>
          </p:spPr>
        </p:sp>
      </p:grpSp>
      <p:grpSp>
        <p:nvGrpSpPr>
          <p:cNvPr name="Group 23" id="23"/>
          <p:cNvGrpSpPr/>
          <p:nvPr/>
        </p:nvGrpSpPr>
        <p:grpSpPr>
          <a:xfrm rot="0">
            <a:off x="4501308" y="1892305"/>
            <a:ext cx="541181" cy="834287"/>
            <a:chOff x="0" y="0"/>
            <a:chExt cx="443840" cy="684225"/>
          </a:xfrm>
        </p:grpSpPr>
        <p:sp>
          <p:nvSpPr>
            <p:cNvPr name="Freeform 24" id="24"/>
            <p:cNvSpPr/>
            <p:nvPr/>
          </p:nvSpPr>
          <p:spPr>
            <a:xfrm flipH="false" flipV="false" rot="0">
              <a:off x="0" y="0"/>
              <a:ext cx="443865" cy="684276"/>
            </a:xfrm>
            <a:custGeom>
              <a:avLst/>
              <a:gdLst/>
              <a:ahLst/>
              <a:cxnLst/>
              <a:rect r="r" b="b" t="t" l="l"/>
              <a:pathLst>
                <a:path h="684276" w="443865">
                  <a:moveTo>
                    <a:pt x="0" y="0"/>
                  </a:moveTo>
                  <a:lnTo>
                    <a:pt x="443865" y="0"/>
                  </a:lnTo>
                  <a:lnTo>
                    <a:pt x="443865" y="684276"/>
                  </a:lnTo>
                  <a:lnTo>
                    <a:pt x="0" y="684276"/>
                  </a:lnTo>
                  <a:lnTo>
                    <a:pt x="0" y="0"/>
                  </a:lnTo>
                  <a:close/>
                </a:path>
              </a:pathLst>
            </a:custGeom>
            <a:blipFill>
              <a:blip r:embed="rId9"/>
              <a:stretch>
                <a:fillRect l="0" t="0" r="5" b="7"/>
              </a:stretch>
            </a:blipFill>
          </p:spPr>
        </p:sp>
      </p:grpSp>
      <p:sp>
        <p:nvSpPr>
          <p:cNvPr name="Freeform 25" id="25"/>
          <p:cNvSpPr/>
          <p:nvPr/>
        </p:nvSpPr>
        <p:spPr>
          <a:xfrm flipH="false" flipV="false" rot="0">
            <a:off x="4832848" y="2198233"/>
            <a:ext cx="1951397" cy="1020807"/>
          </a:xfrm>
          <a:custGeom>
            <a:avLst/>
            <a:gdLst/>
            <a:ahLst/>
            <a:cxnLst/>
            <a:rect r="r" b="b" t="t" l="l"/>
            <a:pathLst>
              <a:path h="1020807" w="1951397">
                <a:moveTo>
                  <a:pt x="0" y="0"/>
                </a:moveTo>
                <a:lnTo>
                  <a:pt x="1951397" y="0"/>
                </a:lnTo>
                <a:lnTo>
                  <a:pt x="1951397" y="1020807"/>
                </a:lnTo>
                <a:lnTo>
                  <a:pt x="0" y="102080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6" id="26"/>
          <p:cNvSpPr/>
          <p:nvPr/>
        </p:nvSpPr>
        <p:spPr>
          <a:xfrm flipH="false" flipV="false" rot="0">
            <a:off x="6994148" y="5653934"/>
            <a:ext cx="541181" cy="834287"/>
          </a:xfrm>
          <a:custGeom>
            <a:avLst/>
            <a:gdLst/>
            <a:ahLst/>
            <a:cxnLst/>
            <a:rect r="r" b="b" t="t" l="l"/>
            <a:pathLst>
              <a:path h="834287" w="541181">
                <a:moveTo>
                  <a:pt x="0" y="0"/>
                </a:moveTo>
                <a:lnTo>
                  <a:pt x="541181" y="0"/>
                </a:lnTo>
                <a:lnTo>
                  <a:pt x="541181" y="834287"/>
                </a:lnTo>
                <a:lnTo>
                  <a:pt x="0" y="834287"/>
                </a:lnTo>
                <a:lnTo>
                  <a:pt x="0" y="0"/>
                </a:lnTo>
                <a:close/>
              </a:path>
            </a:pathLst>
          </a:custGeom>
          <a:blipFill>
            <a:blip r:embed="rId7">
              <a:extLst>
                <a:ext uri="{96DAC541-7B7A-43D3-8B79-37D633B846F1}">
                  <asvg:svgBlip xmlns:asvg="http://schemas.microsoft.com/office/drawing/2016/SVG/main" r:embed="rId18"/>
                </a:ext>
              </a:extLst>
            </a:blip>
            <a:stretch>
              <a:fillRect l="0" t="0" r="0" b="0"/>
            </a:stretch>
          </a:blipFill>
        </p:spPr>
      </p:sp>
      <p:grpSp>
        <p:nvGrpSpPr>
          <p:cNvPr name="Group 27" id="27"/>
          <p:cNvGrpSpPr/>
          <p:nvPr/>
        </p:nvGrpSpPr>
        <p:grpSpPr>
          <a:xfrm rot="0">
            <a:off x="6994148" y="5653950"/>
            <a:ext cx="541181" cy="834287"/>
            <a:chOff x="0" y="0"/>
            <a:chExt cx="443840" cy="684225"/>
          </a:xfrm>
        </p:grpSpPr>
        <p:sp>
          <p:nvSpPr>
            <p:cNvPr name="Freeform 28" id="28"/>
            <p:cNvSpPr/>
            <p:nvPr/>
          </p:nvSpPr>
          <p:spPr>
            <a:xfrm flipH="false" flipV="false" rot="0">
              <a:off x="0" y="0"/>
              <a:ext cx="443865" cy="684276"/>
            </a:xfrm>
            <a:custGeom>
              <a:avLst/>
              <a:gdLst/>
              <a:ahLst/>
              <a:cxnLst/>
              <a:rect r="r" b="b" t="t" l="l"/>
              <a:pathLst>
                <a:path h="684276" w="443865">
                  <a:moveTo>
                    <a:pt x="0" y="0"/>
                  </a:moveTo>
                  <a:lnTo>
                    <a:pt x="443865" y="0"/>
                  </a:lnTo>
                  <a:lnTo>
                    <a:pt x="443865" y="684276"/>
                  </a:lnTo>
                  <a:lnTo>
                    <a:pt x="0" y="684276"/>
                  </a:lnTo>
                  <a:lnTo>
                    <a:pt x="0" y="0"/>
                  </a:lnTo>
                  <a:close/>
                </a:path>
              </a:pathLst>
            </a:custGeom>
            <a:blipFill>
              <a:blip r:embed="rId9"/>
              <a:stretch>
                <a:fillRect l="0" t="0" r="5" b="7"/>
              </a:stretch>
            </a:blipFill>
          </p:spPr>
        </p:sp>
      </p:grpSp>
      <p:sp>
        <p:nvSpPr>
          <p:cNvPr name="Freeform 29" id="29"/>
          <p:cNvSpPr/>
          <p:nvPr/>
        </p:nvSpPr>
        <p:spPr>
          <a:xfrm flipH="false" flipV="false" rot="0">
            <a:off x="4410161" y="5653934"/>
            <a:ext cx="541181" cy="834287"/>
          </a:xfrm>
          <a:custGeom>
            <a:avLst/>
            <a:gdLst/>
            <a:ahLst/>
            <a:cxnLst/>
            <a:rect r="r" b="b" t="t" l="l"/>
            <a:pathLst>
              <a:path h="834287" w="541181">
                <a:moveTo>
                  <a:pt x="0" y="0"/>
                </a:moveTo>
                <a:lnTo>
                  <a:pt x="541181" y="0"/>
                </a:lnTo>
                <a:lnTo>
                  <a:pt x="541181" y="834287"/>
                </a:lnTo>
                <a:lnTo>
                  <a:pt x="0" y="834287"/>
                </a:lnTo>
                <a:lnTo>
                  <a:pt x="0" y="0"/>
                </a:lnTo>
                <a:close/>
              </a:path>
            </a:pathLst>
          </a:custGeom>
          <a:blipFill>
            <a:blip r:embed="rId7">
              <a:extLst>
                <a:ext uri="{96DAC541-7B7A-43D3-8B79-37D633B846F1}">
                  <asvg:svgBlip xmlns:asvg="http://schemas.microsoft.com/office/drawing/2016/SVG/main" r:embed="rId19"/>
                </a:ext>
              </a:extLst>
            </a:blip>
            <a:stretch>
              <a:fillRect l="0" t="0" r="0" b="0"/>
            </a:stretch>
          </a:blipFill>
        </p:spPr>
      </p:sp>
      <p:grpSp>
        <p:nvGrpSpPr>
          <p:cNvPr name="Group 30" id="30"/>
          <p:cNvGrpSpPr/>
          <p:nvPr/>
        </p:nvGrpSpPr>
        <p:grpSpPr>
          <a:xfrm rot="0">
            <a:off x="4410161" y="5653950"/>
            <a:ext cx="541181" cy="834287"/>
            <a:chOff x="0" y="0"/>
            <a:chExt cx="443840" cy="684225"/>
          </a:xfrm>
        </p:grpSpPr>
        <p:sp>
          <p:nvSpPr>
            <p:cNvPr name="Freeform 31" id="31"/>
            <p:cNvSpPr/>
            <p:nvPr/>
          </p:nvSpPr>
          <p:spPr>
            <a:xfrm flipH="false" flipV="false" rot="0">
              <a:off x="0" y="0"/>
              <a:ext cx="443865" cy="684276"/>
            </a:xfrm>
            <a:custGeom>
              <a:avLst/>
              <a:gdLst/>
              <a:ahLst/>
              <a:cxnLst/>
              <a:rect r="r" b="b" t="t" l="l"/>
              <a:pathLst>
                <a:path h="684276" w="443865">
                  <a:moveTo>
                    <a:pt x="0" y="0"/>
                  </a:moveTo>
                  <a:lnTo>
                    <a:pt x="443865" y="0"/>
                  </a:lnTo>
                  <a:lnTo>
                    <a:pt x="443865" y="684276"/>
                  </a:lnTo>
                  <a:lnTo>
                    <a:pt x="0" y="684276"/>
                  </a:lnTo>
                  <a:lnTo>
                    <a:pt x="0" y="0"/>
                  </a:lnTo>
                  <a:close/>
                </a:path>
              </a:pathLst>
            </a:custGeom>
            <a:blipFill>
              <a:blip r:embed="rId9"/>
              <a:stretch>
                <a:fillRect l="0" t="0" r="5" b="7"/>
              </a:stretch>
            </a:blipFill>
          </p:spPr>
        </p:sp>
      </p:grpSp>
      <p:grpSp>
        <p:nvGrpSpPr>
          <p:cNvPr name="Group 32" id="32"/>
          <p:cNvGrpSpPr/>
          <p:nvPr/>
        </p:nvGrpSpPr>
        <p:grpSpPr>
          <a:xfrm rot="0">
            <a:off x="3133459" y="3415332"/>
            <a:ext cx="1754470" cy="944852"/>
            <a:chOff x="0" y="0"/>
            <a:chExt cx="1438897" cy="774903"/>
          </a:xfrm>
        </p:grpSpPr>
        <p:sp>
          <p:nvSpPr>
            <p:cNvPr name="Freeform 33" id="33"/>
            <p:cNvSpPr/>
            <p:nvPr/>
          </p:nvSpPr>
          <p:spPr>
            <a:xfrm flipH="false" flipV="false" rot="0">
              <a:off x="0" y="0"/>
              <a:ext cx="1438910" cy="774954"/>
            </a:xfrm>
            <a:custGeom>
              <a:avLst/>
              <a:gdLst/>
              <a:ahLst/>
              <a:cxnLst/>
              <a:rect r="r" b="b" t="t" l="l"/>
              <a:pathLst>
                <a:path h="774954" w="1438910">
                  <a:moveTo>
                    <a:pt x="0" y="0"/>
                  </a:moveTo>
                  <a:lnTo>
                    <a:pt x="1438910" y="0"/>
                  </a:lnTo>
                  <a:lnTo>
                    <a:pt x="1438910" y="774954"/>
                  </a:lnTo>
                  <a:lnTo>
                    <a:pt x="0" y="774954"/>
                  </a:lnTo>
                  <a:lnTo>
                    <a:pt x="0" y="0"/>
                  </a:lnTo>
                  <a:close/>
                </a:path>
              </a:pathLst>
            </a:custGeom>
            <a:blipFill>
              <a:blip r:embed="rId20"/>
              <a:stretch>
                <a:fillRect l="0" t="0" r="0" b="6"/>
              </a:stretch>
            </a:blipFill>
          </p:spPr>
        </p:sp>
      </p:grpSp>
      <p:sp>
        <p:nvSpPr>
          <p:cNvPr name="Freeform 34" id="34"/>
          <p:cNvSpPr/>
          <p:nvPr/>
        </p:nvSpPr>
        <p:spPr>
          <a:xfrm flipH="false" flipV="false" rot="0">
            <a:off x="377771" y="3500485"/>
            <a:ext cx="2567681" cy="1444315"/>
          </a:xfrm>
          <a:custGeom>
            <a:avLst/>
            <a:gdLst/>
            <a:ahLst/>
            <a:cxnLst/>
            <a:rect r="r" b="b" t="t" l="l"/>
            <a:pathLst>
              <a:path h="1444315" w="2567681">
                <a:moveTo>
                  <a:pt x="0" y="0"/>
                </a:moveTo>
                <a:lnTo>
                  <a:pt x="2567681" y="0"/>
                </a:lnTo>
                <a:lnTo>
                  <a:pt x="2567681" y="1444315"/>
                </a:lnTo>
                <a:lnTo>
                  <a:pt x="0" y="144431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35" id="35"/>
          <p:cNvSpPr/>
          <p:nvPr/>
        </p:nvSpPr>
        <p:spPr>
          <a:xfrm flipH="false" flipV="false" rot="0">
            <a:off x="3136525" y="3376216"/>
            <a:ext cx="1747935" cy="997502"/>
          </a:xfrm>
          <a:custGeom>
            <a:avLst/>
            <a:gdLst/>
            <a:ahLst/>
            <a:cxnLst/>
            <a:rect r="r" b="b" t="t" l="l"/>
            <a:pathLst>
              <a:path h="997502" w="1747935">
                <a:moveTo>
                  <a:pt x="0" y="0"/>
                </a:moveTo>
                <a:lnTo>
                  <a:pt x="1747936" y="0"/>
                </a:lnTo>
                <a:lnTo>
                  <a:pt x="1747936" y="997501"/>
                </a:lnTo>
                <a:lnTo>
                  <a:pt x="0" y="997501"/>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grpSp>
        <p:nvGrpSpPr>
          <p:cNvPr name="Group 36" id="36"/>
          <p:cNvGrpSpPr/>
          <p:nvPr/>
        </p:nvGrpSpPr>
        <p:grpSpPr>
          <a:xfrm rot="0">
            <a:off x="984864" y="3776271"/>
            <a:ext cx="1552419" cy="873232"/>
            <a:chOff x="0" y="0"/>
            <a:chExt cx="2105838" cy="1184529"/>
          </a:xfrm>
        </p:grpSpPr>
        <p:sp>
          <p:nvSpPr>
            <p:cNvPr name="Freeform 37" id="37"/>
            <p:cNvSpPr/>
            <p:nvPr/>
          </p:nvSpPr>
          <p:spPr>
            <a:xfrm flipH="false" flipV="false" rot="0">
              <a:off x="0" y="0"/>
              <a:ext cx="2105787" cy="1184529"/>
            </a:xfrm>
            <a:custGeom>
              <a:avLst/>
              <a:gdLst/>
              <a:ahLst/>
              <a:cxnLst/>
              <a:rect r="r" b="b" t="t" l="l"/>
              <a:pathLst>
                <a:path h="1184529" w="2105787">
                  <a:moveTo>
                    <a:pt x="0" y="0"/>
                  </a:moveTo>
                  <a:lnTo>
                    <a:pt x="2105787" y="0"/>
                  </a:lnTo>
                  <a:lnTo>
                    <a:pt x="2105787" y="1184529"/>
                  </a:lnTo>
                  <a:lnTo>
                    <a:pt x="0" y="1184529"/>
                  </a:lnTo>
                  <a:lnTo>
                    <a:pt x="0" y="0"/>
                  </a:lnTo>
                  <a:close/>
                </a:path>
              </a:pathLst>
            </a:custGeom>
            <a:blipFill>
              <a:blip r:embed="rId25"/>
              <a:stretch>
                <a:fillRect l="0" t="0" r="-2" b="0"/>
              </a:stretch>
            </a:blipFill>
          </p:spPr>
        </p:sp>
      </p:grpSp>
      <p:sp>
        <p:nvSpPr>
          <p:cNvPr name="TextBox 38" id="38"/>
          <p:cNvSpPr txBox="true"/>
          <p:nvPr/>
        </p:nvSpPr>
        <p:spPr>
          <a:xfrm rot="0">
            <a:off x="4972216" y="2309355"/>
            <a:ext cx="1384913" cy="760638"/>
          </a:xfrm>
          <a:prstGeom prst="rect">
            <a:avLst/>
          </a:prstGeom>
        </p:spPr>
        <p:txBody>
          <a:bodyPr anchor="t" rtlCol="false" tIns="0" lIns="0" bIns="0" rIns="0">
            <a:spAutoFit/>
          </a:bodyPr>
          <a:lstStyle/>
          <a:p>
            <a:pPr algn="l">
              <a:lnSpc>
                <a:spcPts val="1872"/>
              </a:lnSpc>
            </a:pPr>
            <a:r>
              <a:rPr lang="en-US" sz="1950">
                <a:solidFill>
                  <a:srgbClr val="FFFFFF"/>
                </a:solidFill>
                <a:latin typeface="Calibri (MS)"/>
                <a:ea typeface="Calibri (MS)"/>
                <a:cs typeface="Calibri (MS)"/>
                <a:sym typeface="Calibri (MS)"/>
              </a:rPr>
              <a:t>Phuket International Airport</a:t>
            </a:r>
          </a:p>
        </p:txBody>
      </p:sp>
      <p:sp>
        <p:nvSpPr>
          <p:cNvPr name="TextBox 39" id="39"/>
          <p:cNvSpPr txBox="true"/>
          <p:nvPr/>
        </p:nvSpPr>
        <p:spPr>
          <a:xfrm rot="0">
            <a:off x="9003981" y="6504260"/>
            <a:ext cx="3454712" cy="1409319"/>
          </a:xfrm>
          <a:prstGeom prst="rect">
            <a:avLst/>
          </a:prstGeom>
        </p:spPr>
        <p:txBody>
          <a:bodyPr anchor="t" rtlCol="false" tIns="0" lIns="0" bIns="0" rIns="0">
            <a:spAutoFit/>
          </a:bodyPr>
          <a:lstStyle/>
          <a:p>
            <a:pPr algn="l" marL="367031" indent="-183515" lvl="1">
              <a:lnSpc>
                <a:spcPts val="2193"/>
              </a:lnSpc>
              <a:buFont typeface="Arial"/>
              <a:buChar char="•"/>
            </a:pPr>
            <a:r>
              <a:rPr lang="en-US" sz="1700">
                <a:solidFill>
                  <a:srgbClr val="000000"/>
                </a:solidFill>
                <a:latin typeface="Avenir"/>
                <a:ea typeface="Avenir"/>
                <a:cs typeface="Avenir"/>
                <a:sym typeface="Avenir"/>
              </a:rPr>
              <a:t>Phuket International Airport</a:t>
            </a:r>
          </a:p>
          <a:p>
            <a:pPr algn="l" marL="367031" indent="-183515" lvl="1">
              <a:lnSpc>
                <a:spcPts val="2193"/>
              </a:lnSpc>
              <a:buFont typeface="Arial"/>
              <a:buChar char="•"/>
            </a:pPr>
            <a:r>
              <a:rPr lang="en-US" sz="1700">
                <a:solidFill>
                  <a:srgbClr val="000000"/>
                </a:solidFill>
                <a:latin typeface="Avenir"/>
                <a:ea typeface="Avenir"/>
                <a:cs typeface="Avenir"/>
                <a:sym typeface="Avenir"/>
              </a:rPr>
              <a:t>Phuket Old Town </a:t>
            </a:r>
          </a:p>
          <a:p>
            <a:pPr algn="l" marL="367031" indent="-183515" lvl="1">
              <a:lnSpc>
                <a:spcPts val="2193"/>
              </a:lnSpc>
              <a:buFont typeface="Arial"/>
              <a:buChar char="•"/>
            </a:pPr>
            <a:r>
              <a:rPr lang="en-US" sz="1700">
                <a:solidFill>
                  <a:srgbClr val="000000"/>
                </a:solidFill>
                <a:latin typeface="Avenir"/>
                <a:ea typeface="Avenir"/>
                <a:cs typeface="Avenir"/>
                <a:sym typeface="Avenir"/>
              </a:rPr>
              <a:t>Patong Beach </a:t>
            </a:r>
          </a:p>
          <a:p>
            <a:pPr algn="l" marL="367031" indent="-183515" lvl="1">
              <a:lnSpc>
                <a:spcPts val="2193"/>
              </a:lnSpc>
              <a:buFont typeface="Arial"/>
              <a:buChar char="•"/>
            </a:pPr>
            <a:r>
              <a:rPr lang="en-US" sz="1700">
                <a:solidFill>
                  <a:srgbClr val="000000"/>
                </a:solidFill>
                <a:latin typeface="Avenir"/>
                <a:ea typeface="Avenir"/>
                <a:cs typeface="Avenir"/>
                <a:sym typeface="Avenir"/>
              </a:rPr>
              <a:t>Boat Avenue </a:t>
            </a:r>
          </a:p>
          <a:p>
            <a:pPr algn="l" marL="367031" indent="-183515" lvl="1">
              <a:lnSpc>
                <a:spcPts val="2193"/>
              </a:lnSpc>
              <a:buFont typeface="Arial"/>
              <a:buChar char="•"/>
            </a:pPr>
            <a:r>
              <a:rPr lang="en-US" sz="1700">
                <a:solidFill>
                  <a:srgbClr val="000000"/>
                </a:solidFill>
                <a:latin typeface="Avenir"/>
                <a:ea typeface="Avenir"/>
                <a:cs typeface="Avenir"/>
                <a:sym typeface="Avenir"/>
              </a:rPr>
              <a:t>Porto de Phuket</a:t>
            </a:r>
          </a:p>
        </p:txBody>
      </p:sp>
      <p:sp>
        <p:nvSpPr>
          <p:cNvPr name="TextBox 40" id="40"/>
          <p:cNvSpPr txBox="true"/>
          <p:nvPr/>
        </p:nvSpPr>
        <p:spPr>
          <a:xfrm rot="0">
            <a:off x="12639045" y="6504260"/>
            <a:ext cx="4252163" cy="1409319"/>
          </a:xfrm>
          <a:prstGeom prst="rect">
            <a:avLst/>
          </a:prstGeom>
        </p:spPr>
        <p:txBody>
          <a:bodyPr anchor="t" rtlCol="false" tIns="0" lIns="0" bIns="0" rIns="0">
            <a:spAutoFit/>
          </a:bodyPr>
          <a:lstStyle/>
          <a:p>
            <a:pPr algn="just">
              <a:lnSpc>
                <a:spcPts val="2193"/>
              </a:lnSpc>
            </a:pPr>
            <a:r>
              <a:rPr lang="en-US" sz="1700">
                <a:solidFill>
                  <a:srgbClr val="000000"/>
                </a:solidFill>
                <a:latin typeface="Avenir"/>
                <a:ea typeface="Avenir"/>
                <a:cs typeface="Avenir"/>
                <a:sym typeface="Avenir"/>
              </a:rPr>
              <a:t>20 mins / 18 km</a:t>
            </a:r>
          </a:p>
          <a:p>
            <a:pPr algn="just">
              <a:lnSpc>
                <a:spcPts val="2193"/>
              </a:lnSpc>
            </a:pPr>
            <a:r>
              <a:rPr lang="en-US" sz="1700">
                <a:solidFill>
                  <a:srgbClr val="000000"/>
                </a:solidFill>
                <a:latin typeface="Avenir"/>
                <a:ea typeface="Avenir"/>
                <a:cs typeface="Avenir"/>
                <a:sym typeface="Avenir"/>
              </a:rPr>
              <a:t>30 mins / 23 km - Shuttle for guests</a:t>
            </a:r>
          </a:p>
          <a:p>
            <a:pPr algn="just">
              <a:lnSpc>
                <a:spcPts val="2193"/>
              </a:lnSpc>
            </a:pPr>
            <a:r>
              <a:rPr lang="en-US" sz="1700">
                <a:solidFill>
                  <a:srgbClr val="000000"/>
                </a:solidFill>
                <a:latin typeface="Avenir"/>
                <a:ea typeface="Avenir"/>
                <a:cs typeface="Avenir"/>
                <a:sym typeface="Avenir"/>
              </a:rPr>
              <a:t>25 mins / 17 km - Shuttle for guests</a:t>
            </a:r>
          </a:p>
          <a:p>
            <a:pPr algn="just">
              <a:lnSpc>
                <a:spcPts val="2193"/>
              </a:lnSpc>
            </a:pPr>
            <a:r>
              <a:rPr lang="en-US" sz="1700">
                <a:solidFill>
                  <a:srgbClr val="000000"/>
                </a:solidFill>
                <a:latin typeface="Avenir"/>
                <a:ea typeface="Avenir"/>
                <a:cs typeface="Avenir"/>
                <a:sym typeface="Avenir"/>
              </a:rPr>
              <a:t>5 mins   / 1.4 km</a:t>
            </a:r>
          </a:p>
          <a:p>
            <a:pPr algn="just">
              <a:lnSpc>
                <a:spcPts val="2193"/>
              </a:lnSpc>
            </a:pPr>
            <a:r>
              <a:rPr lang="en-US" sz="1700">
                <a:solidFill>
                  <a:srgbClr val="000000"/>
                </a:solidFill>
                <a:latin typeface="Avenir"/>
                <a:ea typeface="Avenir"/>
                <a:cs typeface="Avenir"/>
                <a:sym typeface="Avenir"/>
              </a:rPr>
              <a:t>7 mins   / 2.6 km </a:t>
            </a:r>
          </a:p>
        </p:txBody>
      </p:sp>
      <p:sp>
        <p:nvSpPr>
          <p:cNvPr name="TextBox 41" id="41"/>
          <p:cNvSpPr txBox="true"/>
          <p:nvPr/>
        </p:nvSpPr>
        <p:spPr>
          <a:xfrm rot="0">
            <a:off x="9292542" y="6001081"/>
            <a:ext cx="5640214" cy="304419"/>
          </a:xfrm>
          <a:prstGeom prst="rect">
            <a:avLst/>
          </a:prstGeom>
        </p:spPr>
        <p:txBody>
          <a:bodyPr anchor="t" rtlCol="false" tIns="0" lIns="0" bIns="0" rIns="0">
            <a:spAutoFit/>
          </a:bodyPr>
          <a:lstStyle/>
          <a:p>
            <a:pPr algn="ctr">
              <a:lnSpc>
                <a:spcPts val="2193"/>
              </a:lnSpc>
              <a:spcBef>
                <a:spcPct val="0"/>
              </a:spcBef>
            </a:pPr>
            <a:r>
              <a:rPr lang="en-US" sz="1700">
                <a:solidFill>
                  <a:srgbClr val="000000"/>
                </a:solidFill>
                <a:latin typeface="Avenir"/>
                <a:ea typeface="Avenir"/>
                <a:cs typeface="Avenir"/>
                <a:sym typeface="Avenir"/>
              </a:rPr>
              <a:t>The Amora Beach Resort is centrally located on the island:</a:t>
            </a:r>
          </a:p>
        </p:txBody>
      </p:sp>
      <p:sp>
        <p:nvSpPr>
          <p:cNvPr name="Freeform 42" id="42"/>
          <p:cNvSpPr/>
          <p:nvPr/>
        </p:nvSpPr>
        <p:spPr>
          <a:xfrm flipH="false" flipV="false" rot="-676458">
            <a:off x="6711558" y="-1918151"/>
            <a:ext cx="14251433" cy="14583437"/>
          </a:xfrm>
          <a:custGeom>
            <a:avLst/>
            <a:gdLst/>
            <a:ahLst/>
            <a:cxnLst/>
            <a:rect r="r" b="b" t="t" l="l"/>
            <a:pathLst>
              <a:path h="14583437" w="14251433">
                <a:moveTo>
                  <a:pt x="0" y="0"/>
                </a:moveTo>
                <a:lnTo>
                  <a:pt x="14251433" y="0"/>
                </a:lnTo>
                <a:lnTo>
                  <a:pt x="14251433" y="14583437"/>
                </a:lnTo>
                <a:lnTo>
                  <a:pt x="0" y="14583437"/>
                </a:lnTo>
                <a:lnTo>
                  <a:pt x="0" y="0"/>
                </a:lnTo>
                <a:close/>
              </a:path>
            </a:pathLst>
          </a:custGeom>
          <a:blipFill>
            <a:blip r:embed="rId26">
              <a:alphaModFix amt="14000"/>
            </a:blip>
            <a:stretch>
              <a:fillRect l="-3971"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sp>
        <p:nvSpPr>
          <p:cNvPr name="Freeform 2" id="2"/>
          <p:cNvSpPr/>
          <p:nvPr/>
        </p:nvSpPr>
        <p:spPr>
          <a:xfrm flipH="false" flipV="false" rot="790614">
            <a:off x="-3110547" y="-3391083"/>
            <a:ext cx="16052670" cy="15799206"/>
          </a:xfrm>
          <a:custGeom>
            <a:avLst/>
            <a:gdLst/>
            <a:ahLst/>
            <a:cxnLst/>
            <a:rect r="r" b="b" t="t" l="l"/>
            <a:pathLst>
              <a:path h="15799206" w="16052670">
                <a:moveTo>
                  <a:pt x="0" y="0"/>
                </a:moveTo>
                <a:lnTo>
                  <a:pt x="16052670" y="0"/>
                </a:lnTo>
                <a:lnTo>
                  <a:pt x="16052670" y="15799206"/>
                </a:lnTo>
                <a:lnTo>
                  <a:pt x="0" y="15799206"/>
                </a:lnTo>
                <a:lnTo>
                  <a:pt x="0" y="0"/>
                </a:lnTo>
                <a:close/>
              </a:path>
            </a:pathLst>
          </a:custGeom>
          <a:blipFill>
            <a:blip r:embed="rId2">
              <a:alphaModFix amt="16000"/>
            </a:blip>
            <a:stretch>
              <a:fillRect l="0" t="0" r="0" b="0"/>
            </a:stretch>
          </a:blipFill>
        </p:spPr>
      </p:sp>
      <p:sp>
        <p:nvSpPr>
          <p:cNvPr name="Freeform 3" id="3"/>
          <p:cNvSpPr/>
          <p:nvPr/>
        </p:nvSpPr>
        <p:spPr>
          <a:xfrm flipH="false" flipV="false" rot="0">
            <a:off x="914400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3"/>
            <a:stretch>
              <a:fillRect l="0" t="-534" r="-420" b="-33391"/>
            </a:stretch>
          </a:blipFill>
        </p:spPr>
      </p:sp>
      <p:sp>
        <p:nvSpPr>
          <p:cNvPr name="TextBox 4" id="4"/>
          <p:cNvSpPr txBox="true"/>
          <p:nvPr/>
        </p:nvSpPr>
        <p:spPr>
          <a:xfrm rot="0">
            <a:off x="1028700" y="5164890"/>
            <a:ext cx="6873803" cy="4468368"/>
          </a:xfrm>
          <a:prstGeom prst="rect">
            <a:avLst/>
          </a:prstGeom>
        </p:spPr>
        <p:txBody>
          <a:bodyPr anchor="t" rtlCol="false" tIns="0" lIns="0" bIns="0" rIns="0">
            <a:spAutoFit/>
          </a:bodyPr>
          <a:lstStyle/>
          <a:p>
            <a:pPr algn="l" marL="345441" indent="-172721" lvl="1">
              <a:lnSpc>
                <a:spcPts val="2736"/>
              </a:lnSpc>
              <a:buFont typeface="Arial"/>
              <a:buChar char="•"/>
            </a:pPr>
            <a:r>
              <a:rPr lang="en-US" sz="1600" spc="20">
                <a:solidFill>
                  <a:srgbClr val="000000"/>
                </a:solidFill>
                <a:latin typeface="Avenir"/>
                <a:ea typeface="Avenir"/>
                <a:cs typeface="Avenir"/>
                <a:sym typeface="Avenir"/>
              </a:rPr>
              <a:t>Beachfront access at Prime Location on Bangtao Beach, Phuket</a:t>
            </a:r>
          </a:p>
          <a:p>
            <a:pPr algn="l" marL="345441" indent="-172721" lvl="1">
              <a:lnSpc>
                <a:spcPts val="2736"/>
              </a:lnSpc>
              <a:buFont typeface="Arial"/>
              <a:buChar char="•"/>
            </a:pPr>
            <a:r>
              <a:rPr lang="en-US" sz="1600" spc="20">
                <a:solidFill>
                  <a:srgbClr val="000000"/>
                </a:solidFill>
                <a:latin typeface="Avenir"/>
                <a:ea typeface="Avenir"/>
                <a:cs typeface="Avenir"/>
                <a:sym typeface="Avenir"/>
              </a:rPr>
              <a:t>265 contemporarily designed rooms and Suites</a:t>
            </a:r>
          </a:p>
          <a:p>
            <a:pPr algn="l" marL="345441" indent="-172721" lvl="1">
              <a:lnSpc>
                <a:spcPts val="2736"/>
              </a:lnSpc>
              <a:buFont typeface="Arial"/>
              <a:buChar char="•"/>
            </a:pPr>
            <a:r>
              <a:rPr lang="en-US" sz="1600" spc="20">
                <a:solidFill>
                  <a:srgbClr val="000000"/>
                </a:solidFill>
                <a:latin typeface="Avenir"/>
                <a:ea typeface="Avenir"/>
                <a:cs typeface="Avenir"/>
                <a:sym typeface="Avenir"/>
              </a:rPr>
              <a:t>Smart TV with Netflix &amp; Youtube </a:t>
            </a:r>
          </a:p>
          <a:p>
            <a:pPr algn="l" marL="345441" indent="-172721" lvl="1">
              <a:lnSpc>
                <a:spcPts val="2736"/>
              </a:lnSpc>
              <a:buFont typeface="Arial"/>
              <a:buChar char="•"/>
            </a:pPr>
            <a:r>
              <a:rPr lang="en-US" sz="1600" spc="20">
                <a:solidFill>
                  <a:srgbClr val="000000"/>
                </a:solidFill>
                <a:latin typeface="Avenir"/>
                <a:ea typeface="Avenir"/>
                <a:cs typeface="Avenir"/>
                <a:sym typeface="Avenir"/>
              </a:rPr>
              <a:t>Beach Club &amp; Restaurant, All-Day Dining Restaurant, </a:t>
            </a:r>
          </a:p>
          <a:p>
            <a:pPr algn="l">
              <a:lnSpc>
                <a:spcPts val="2736"/>
              </a:lnSpc>
            </a:pPr>
            <a:r>
              <a:rPr lang="en-US" sz="1600" spc="20">
                <a:solidFill>
                  <a:srgbClr val="000000"/>
                </a:solidFill>
                <a:latin typeface="Avenir"/>
                <a:ea typeface="Avenir"/>
                <a:cs typeface="Avenir"/>
                <a:sym typeface="Avenir"/>
              </a:rPr>
              <a:t>      Rooftop, Lobby lounge</a:t>
            </a:r>
          </a:p>
          <a:p>
            <a:pPr algn="l" marL="345441" indent="-172721" lvl="1">
              <a:lnSpc>
                <a:spcPts val="2736"/>
              </a:lnSpc>
              <a:buFont typeface="Arial"/>
              <a:buChar char="•"/>
            </a:pPr>
            <a:r>
              <a:rPr lang="en-US" sz="1600" spc="20">
                <a:solidFill>
                  <a:srgbClr val="000000"/>
                </a:solidFill>
                <a:latin typeface="Avenir"/>
                <a:ea typeface="Avenir"/>
                <a:cs typeface="Avenir"/>
                <a:sym typeface="Avenir"/>
              </a:rPr>
              <a:t>Lomtalay Spa and Fitness Center</a:t>
            </a:r>
          </a:p>
          <a:p>
            <a:pPr algn="l" marL="345441" indent="-172721" lvl="1">
              <a:lnSpc>
                <a:spcPts val="2736"/>
              </a:lnSpc>
              <a:buFont typeface="Arial"/>
              <a:buChar char="•"/>
            </a:pPr>
            <a:r>
              <a:rPr lang="en-US" sz="1600" spc="20">
                <a:solidFill>
                  <a:srgbClr val="000000"/>
                </a:solidFill>
                <a:latin typeface="Avenir"/>
                <a:ea typeface="Avenir"/>
                <a:cs typeface="Avenir"/>
                <a:sym typeface="Avenir"/>
              </a:rPr>
              <a:t>3 Swimming pools</a:t>
            </a:r>
          </a:p>
          <a:p>
            <a:pPr algn="l" marL="345441" indent="-172721" lvl="1">
              <a:lnSpc>
                <a:spcPts val="2736"/>
              </a:lnSpc>
              <a:buFont typeface="Arial"/>
              <a:buChar char="•"/>
            </a:pPr>
            <a:r>
              <a:rPr lang="en-US" sz="1600" spc="20">
                <a:solidFill>
                  <a:srgbClr val="000000"/>
                </a:solidFill>
                <a:latin typeface="Avenir"/>
                <a:ea typeface="Avenir"/>
                <a:cs typeface="Avenir"/>
                <a:sym typeface="Avenir"/>
              </a:rPr>
              <a:t>Family friendly resorts with Water parks, Kids ‘club</a:t>
            </a:r>
          </a:p>
          <a:p>
            <a:pPr algn="l">
              <a:lnSpc>
                <a:spcPts val="2736"/>
              </a:lnSpc>
            </a:pPr>
            <a:r>
              <a:rPr lang="en-US" sz="1600" spc="20">
                <a:solidFill>
                  <a:srgbClr val="000000"/>
                </a:solidFill>
                <a:latin typeface="Avenir"/>
                <a:ea typeface="Avenir"/>
                <a:cs typeface="Avenir"/>
                <a:sym typeface="Avenir"/>
              </a:rPr>
              <a:t>      and family room.</a:t>
            </a:r>
          </a:p>
          <a:p>
            <a:pPr algn="l" marL="345441" indent="-172721" lvl="1">
              <a:lnSpc>
                <a:spcPts val="2736"/>
              </a:lnSpc>
              <a:buFont typeface="Arial"/>
              <a:buChar char="•"/>
            </a:pPr>
            <a:r>
              <a:rPr lang="en-US" sz="1600" spc="20">
                <a:solidFill>
                  <a:srgbClr val="000000"/>
                </a:solidFill>
                <a:latin typeface="Avenir"/>
                <a:ea typeface="Avenir"/>
                <a:cs typeface="Avenir"/>
                <a:sym typeface="Avenir"/>
              </a:rPr>
              <a:t>1 Grand ballroom (360sqm with LED</a:t>
            </a:r>
            <a:r>
              <a:rPr lang="en-US" sz="1600" spc="20">
                <a:solidFill>
                  <a:srgbClr val="000000"/>
                </a:solidFill>
                <a:latin typeface="Avenir"/>
                <a:ea typeface="Avenir"/>
                <a:cs typeface="Avenir"/>
                <a:sym typeface="Avenir"/>
              </a:rPr>
              <a:t> screen), 4 Flexible meeting space with fully equipped meeting facilities.</a:t>
            </a:r>
          </a:p>
          <a:p>
            <a:pPr algn="l" marL="345441" indent="-172721" lvl="1">
              <a:lnSpc>
                <a:spcPts val="2736"/>
              </a:lnSpc>
              <a:buFont typeface="Arial"/>
              <a:buChar char="•"/>
            </a:pPr>
            <a:r>
              <a:rPr lang="en-US" sz="1600" spc="20">
                <a:solidFill>
                  <a:srgbClr val="000000"/>
                </a:solidFill>
                <a:latin typeface="Avenir"/>
                <a:ea typeface="Avenir"/>
                <a:cs typeface="Avenir"/>
                <a:sym typeface="Avenir"/>
              </a:rPr>
              <a:t>Event and activities lawn (2,200 sqm), ideal for weddings, corporate events, and team building</a:t>
            </a:r>
          </a:p>
        </p:txBody>
      </p:sp>
      <p:sp>
        <p:nvSpPr>
          <p:cNvPr name="TextBox 5" id="5"/>
          <p:cNvSpPr txBox="true"/>
          <p:nvPr/>
        </p:nvSpPr>
        <p:spPr>
          <a:xfrm rot="0">
            <a:off x="1245770" y="4327545"/>
            <a:ext cx="4468733" cy="678180"/>
          </a:xfrm>
          <a:prstGeom prst="rect">
            <a:avLst/>
          </a:prstGeom>
        </p:spPr>
        <p:txBody>
          <a:bodyPr anchor="t" rtlCol="false" tIns="0" lIns="0" bIns="0" rIns="0">
            <a:spAutoFit/>
          </a:bodyPr>
          <a:lstStyle/>
          <a:p>
            <a:pPr algn="l">
              <a:lnSpc>
                <a:spcPts val="4619"/>
              </a:lnSpc>
            </a:pPr>
            <a:r>
              <a:rPr lang="en-US" sz="3299">
                <a:solidFill>
                  <a:srgbClr val="647874"/>
                </a:solidFill>
                <a:latin typeface="Albra Sans"/>
                <a:ea typeface="Albra Sans"/>
                <a:cs typeface="Albra Sans"/>
                <a:sym typeface="Albra Sans"/>
              </a:rPr>
              <a:t>AT A GLANCE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sp>
        <p:nvSpPr>
          <p:cNvPr name="Freeform 2" id="2"/>
          <p:cNvSpPr/>
          <p:nvPr/>
        </p:nvSpPr>
        <p:spPr>
          <a:xfrm flipH="false" flipV="false" rot="-676458">
            <a:off x="6068865" y="-2700043"/>
            <a:ext cx="15755429" cy="16122471"/>
          </a:xfrm>
          <a:custGeom>
            <a:avLst/>
            <a:gdLst/>
            <a:ahLst/>
            <a:cxnLst/>
            <a:rect r="r" b="b" t="t" l="l"/>
            <a:pathLst>
              <a:path h="16122471" w="15755429">
                <a:moveTo>
                  <a:pt x="0" y="0"/>
                </a:moveTo>
                <a:lnTo>
                  <a:pt x="15755430" y="0"/>
                </a:lnTo>
                <a:lnTo>
                  <a:pt x="15755430" y="16122471"/>
                </a:lnTo>
                <a:lnTo>
                  <a:pt x="0" y="16122471"/>
                </a:lnTo>
                <a:lnTo>
                  <a:pt x="0" y="0"/>
                </a:lnTo>
                <a:close/>
              </a:path>
            </a:pathLst>
          </a:custGeom>
          <a:blipFill>
            <a:blip r:embed="rId2">
              <a:alphaModFix amt="16000"/>
            </a:blip>
            <a:stretch>
              <a:fillRect l="-3820" t="0" r="-150" b="0"/>
            </a:stretch>
          </a:blipFill>
        </p:spPr>
      </p:sp>
      <p:sp>
        <p:nvSpPr>
          <p:cNvPr name="TextBox 3" id="3"/>
          <p:cNvSpPr txBox="true"/>
          <p:nvPr/>
        </p:nvSpPr>
        <p:spPr>
          <a:xfrm rot="0">
            <a:off x="9677791" y="2311545"/>
            <a:ext cx="3300785" cy="7230087"/>
          </a:xfrm>
          <a:prstGeom prst="rect">
            <a:avLst/>
          </a:prstGeom>
        </p:spPr>
        <p:txBody>
          <a:bodyPr anchor="t" rtlCol="false" tIns="0" lIns="0" bIns="0" rIns="0">
            <a:spAutoFit/>
          </a:bodyPr>
          <a:lstStyle/>
          <a:p>
            <a:pPr algn="l" marL="348275" indent="-174137" lvl="1">
              <a:lnSpc>
                <a:spcPts val="2080"/>
              </a:lnSpc>
              <a:buFont typeface="Arial"/>
              <a:buChar char="•"/>
            </a:pPr>
            <a:r>
              <a:rPr lang="en-US" sz="1613">
                <a:solidFill>
                  <a:srgbClr val="000000"/>
                </a:solidFill>
                <a:latin typeface="Avenir"/>
                <a:ea typeface="Avenir"/>
                <a:cs typeface="Avenir"/>
                <a:sym typeface="Avenir"/>
              </a:rPr>
              <a:t>265 guest rooms</a:t>
            </a:r>
          </a:p>
          <a:p>
            <a:pPr algn="l" marL="348275" indent="-174137" lvl="1">
              <a:lnSpc>
                <a:spcPts val="2080"/>
              </a:lnSpc>
              <a:buFont typeface="Arial"/>
              <a:buChar char="•"/>
            </a:pPr>
            <a:r>
              <a:rPr lang="en-US" sz="1613">
                <a:solidFill>
                  <a:srgbClr val="000000"/>
                </a:solidFill>
                <a:latin typeface="Avenir"/>
                <a:ea typeface="Avenir"/>
                <a:cs typeface="Avenir"/>
                <a:sym typeface="Avenir"/>
              </a:rPr>
              <a:t>Lobby Lounge</a:t>
            </a:r>
          </a:p>
          <a:p>
            <a:pPr algn="l" marL="348275" indent="-174137" lvl="1">
              <a:lnSpc>
                <a:spcPts val="2080"/>
              </a:lnSpc>
              <a:buFont typeface="Arial"/>
              <a:buChar char="•"/>
            </a:pPr>
            <a:r>
              <a:rPr lang="en-US" sz="1613">
                <a:solidFill>
                  <a:srgbClr val="000000"/>
                </a:solidFill>
                <a:latin typeface="Avenir"/>
                <a:ea typeface="Avenir"/>
                <a:cs typeface="Avenir"/>
                <a:sym typeface="Avenir"/>
              </a:rPr>
              <a:t>ISLA All-day Dining Restaurant</a:t>
            </a:r>
          </a:p>
          <a:p>
            <a:pPr algn="l" marL="348275" indent="-174137" lvl="1">
              <a:lnSpc>
                <a:spcPts val="2080"/>
              </a:lnSpc>
              <a:buFont typeface="Arial"/>
              <a:buChar char="•"/>
            </a:pPr>
            <a:r>
              <a:rPr lang="en-US" sz="1613">
                <a:solidFill>
                  <a:srgbClr val="000000"/>
                </a:solidFill>
                <a:latin typeface="Avenir"/>
                <a:ea typeface="Avenir"/>
                <a:cs typeface="Avenir"/>
                <a:sym typeface="Avenir"/>
              </a:rPr>
              <a:t>ASTRA Rooftop Bar</a:t>
            </a:r>
          </a:p>
          <a:p>
            <a:pPr algn="l" marL="348275" indent="-174137" lvl="1">
              <a:lnSpc>
                <a:spcPts val="2080"/>
              </a:lnSpc>
              <a:buFont typeface="Arial"/>
              <a:buChar char="•"/>
            </a:pPr>
            <a:r>
              <a:rPr lang="en-US" sz="1613">
                <a:solidFill>
                  <a:srgbClr val="000000"/>
                </a:solidFill>
                <a:latin typeface="Avenir"/>
                <a:ea typeface="Avenir"/>
                <a:cs typeface="Avenir"/>
                <a:sym typeface="Avenir"/>
              </a:rPr>
              <a:t>NORA Beach Club &amp; Restaurant</a:t>
            </a:r>
          </a:p>
          <a:p>
            <a:pPr algn="l" marL="348275" indent="-174137" lvl="1">
              <a:lnSpc>
                <a:spcPts val="2080"/>
              </a:lnSpc>
              <a:buFont typeface="Arial"/>
              <a:buChar char="•"/>
            </a:pPr>
            <a:r>
              <a:rPr lang="en-US" sz="1613">
                <a:solidFill>
                  <a:srgbClr val="000000"/>
                </a:solidFill>
                <a:latin typeface="Avenir"/>
                <a:ea typeface="Avenir"/>
                <a:cs typeface="Avenir"/>
                <a:sym typeface="Avenir"/>
              </a:rPr>
              <a:t>In-room Dining</a:t>
            </a:r>
          </a:p>
          <a:p>
            <a:pPr algn="l">
              <a:lnSpc>
                <a:spcPts val="2080"/>
              </a:lnSpc>
            </a:pPr>
          </a:p>
          <a:p>
            <a:pPr algn="l" marL="348275" indent="-174137" lvl="1">
              <a:lnSpc>
                <a:spcPts val="2080"/>
              </a:lnSpc>
              <a:buFont typeface="Arial"/>
              <a:buChar char="•"/>
            </a:pPr>
            <a:r>
              <a:rPr lang="en-US" sz="1613">
                <a:solidFill>
                  <a:srgbClr val="000000"/>
                </a:solidFill>
                <a:latin typeface="Avenir"/>
                <a:ea typeface="Avenir"/>
                <a:cs typeface="Avenir"/>
                <a:sym typeface="Avenir"/>
              </a:rPr>
              <a:t>Lomtalay Spa</a:t>
            </a:r>
          </a:p>
          <a:p>
            <a:pPr algn="l" marL="348275" indent="-174137" lvl="1">
              <a:lnSpc>
                <a:spcPts val="2080"/>
              </a:lnSpc>
              <a:buFont typeface="Arial"/>
              <a:buChar char="•"/>
            </a:pPr>
            <a:r>
              <a:rPr lang="en-US" sz="1613">
                <a:solidFill>
                  <a:srgbClr val="000000"/>
                </a:solidFill>
                <a:latin typeface="Avenir"/>
                <a:ea typeface="Avenir"/>
                <a:cs typeface="Avenir"/>
                <a:sym typeface="Avenir"/>
              </a:rPr>
              <a:t>AQUA Kids Club</a:t>
            </a:r>
          </a:p>
          <a:p>
            <a:pPr algn="l" marL="348275" indent="-174137" lvl="1">
              <a:lnSpc>
                <a:spcPts val="2080"/>
              </a:lnSpc>
              <a:buFont typeface="Arial"/>
              <a:buChar char="•"/>
            </a:pPr>
            <a:r>
              <a:rPr lang="en-US" sz="1613">
                <a:solidFill>
                  <a:srgbClr val="000000"/>
                </a:solidFill>
                <a:latin typeface="Avenir"/>
                <a:ea typeface="Avenir"/>
                <a:cs typeface="Avenir"/>
                <a:sym typeface="Avenir"/>
              </a:rPr>
              <a:t>Waterpark</a:t>
            </a:r>
          </a:p>
          <a:p>
            <a:pPr algn="l" marL="348275" indent="-174137" lvl="1">
              <a:lnSpc>
                <a:spcPts val="2080"/>
              </a:lnSpc>
              <a:buFont typeface="Arial"/>
              <a:buChar char="•"/>
            </a:pPr>
            <a:r>
              <a:rPr lang="en-US" sz="1613">
                <a:solidFill>
                  <a:srgbClr val="000000"/>
                </a:solidFill>
                <a:latin typeface="Avenir"/>
                <a:ea typeface="Avenir"/>
                <a:cs typeface="Avenir"/>
                <a:sym typeface="Avenir"/>
              </a:rPr>
              <a:t>Activities Lawn</a:t>
            </a:r>
          </a:p>
          <a:p>
            <a:pPr algn="l" marL="348275" indent="-174137" lvl="1">
              <a:lnSpc>
                <a:spcPts val="2080"/>
              </a:lnSpc>
              <a:buFont typeface="Arial"/>
              <a:buChar char="•"/>
            </a:pPr>
            <a:r>
              <a:rPr lang="en-US" sz="1613">
                <a:solidFill>
                  <a:srgbClr val="000000"/>
                </a:solidFill>
                <a:latin typeface="Avenir"/>
                <a:ea typeface="Avenir"/>
                <a:cs typeface="Avenir"/>
                <a:sym typeface="Avenir"/>
              </a:rPr>
              <a:t>Massage &amp; Treatment rooms</a:t>
            </a:r>
          </a:p>
          <a:p>
            <a:pPr algn="l" marL="348275" indent="-174137" lvl="1">
              <a:lnSpc>
                <a:spcPts val="2080"/>
              </a:lnSpc>
              <a:buFont typeface="Arial"/>
              <a:buChar char="•"/>
            </a:pPr>
            <a:r>
              <a:rPr lang="en-US" sz="1613">
                <a:solidFill>
                  <a:srgbClr val="000000"/>
                </a:solidFill>
                <a:latin typeface="Avenir"/>
                <a:ea typeface="Avenir"/>
                <a:cs typeface="Avenir"/>
                <a:sym typeface="Avenir"/>
              </a:rPr>
              <a:t>Fitness</a:t>
            </a:r>
          </a:p>
          <a:p>
            <a:pPr algn="l" marL="348275" indent="-174137" lvl="1">
              <a:lnSpc>
                <a:spcPts val="2080"/>
              </a:lnSpc>
              <a:buFont typeface="Arial"/>
              <a:buChar char="•"/>
            </a:pPr>
            <a:r>
              <a:rPr lang="en-US" sz="1613">
                <a:solidFill>
                  <a:srgbClr val="000000"/>
                </a:solidFill>
                <a:latin typeface="Avenir"/>
                <a:ea typeface="Avenir"/>
                <a:cs typeface="Avenir"/>
                <a:sym typeface="Avenir"/>
              </a:rPr>
              <a:t>Andaman Pool</a:t>
            </a:r>
          </a:p>
          <a:p>
            <a:pPr algn="l" marL="348275" indent="-174137" lvl="1">
              <a:lnSpc>
                <a:spcPts val="2080"/>
              </a:lnSpc>
              <a:buFont typeface="Arial"/>
              <a:buChar char="•"/>
            </a:pPr>
            <a:r>
              <a:rPr lang="en-US" sz="1613">
                <a:solidFill>
                  <a:srgbClr val="000000"/>
                </a:solidFill>
                <a:latin typeface="Avenir"/>
                <a:ea typeface="Avenir"/>
                <a:cs typeface="Avenir"/>
                <a:sym typeface="Avenir"/>
              </a:rPr>
              <a:t>Garden Pool</a:t>
            </a:r>
          </a:p>
          <a:p>
            <a:pPr algn="l" marL="348275" indent="-174137" lvl="1">
              <a:lnSpc>
                <a:spcPts val="2080"/>
              </a:lnSpc>
              <a:buFont typeface="Arial"/>
              <a:buChar char="•"/>
            </a:pPr>
            <a:r>
              <a:rPr lang="en-US" sz="1613">
                <a:solidFill>
                  <a:srgbClr val="000000"/>
                </a:solidFill>
                <a:latin typeface="Avenir"/>
                <a:ea typeface="Avenir"/>
                <a:cs typeface="Avenir"/>
                <a:sym typeface="Avenir"/>
              </a:rPr>
              <a:t>ISLA Pool</a:t>
            </a:r>
          </a:p>
          <a:p>
            <a:pPr algn="l" marL="348275" indent="-174137" lvl="1">
              <a:lnSpc>
                <a:spcPts val="2080"/>
              </a:lnSpc>
              <a:buFont typeface="Arial"/>
              <a:buChar char="•"/>
            </a:pPr>
            <a:r>
              <a:rPr lang="en-US" sz="1613">
                <a:solidFill>
                  <a:srgbClr val="000000"/>
                </a:solidFill>
                <a:latin typeface="Avenir"/>
                <a:ea typeface="Avenir"/>
                <a:cs typeface="Avenir"/>
                <a:sym typeface="Avenir"/>
              </a:rPr>
              <a:t>80 m. Private Beachfront</a:t>
            </a:r>
          </a:p>
          <a:p>
            <a:pPr algn="l">
              <a:lnSpc>
                <a:spcPts val="2080"/>
              </a:lnSpc>
            </a:pPr>
          </a:p>
          <a:p>
            <a:pPr algn="l" marL="348275" indent="-174137" lvl="1">
              <a:lnSpc>
                <a:spcPts val="2080"/>
              </a:lnSpc>
              <a:buFont typeface="Arial"/>
              <a:buChar char="•"/>
            </a:pPr>
            <a:r>
              <a:rPr lang="en-US" sz="1613">
                <a:solidFill>
                  <a:srgbClr val="000000"/>
                </a:solidFill>
                <a:latin typeface="Avenir"/>
                <a:ea typeface="Avenir"/>
                <a:cs typeface="Avenir"/>
                <a:sym typeface="Avenir"/>
              </a:rPr>
              <a:t>Ballroom</a:t>
            </a:r>
          </a:p>
          <a:p>
            <a:pPr algn="l" marL="348275" indent="-174137" lvl="1">
              <a:lnSpc>
                <a:spcPts val="2080"/>
              </a:lnSpc>
              <a:buFont typeface="Arial"/>
              <a:buChar char="•"/>
            </a:pPr>
            <a:r>
              <a:rPr lang="en-US" sz="1613">
                <a:solidFill>
                  <a:srgbClr val="000000"/>
                </a:solidFill>
                <a:latin typeface="Avenir"/>
                <a:ea typeface="Avenir"/>
                <a:cs typeface="Avenir"/>
                <a:sym typeface="Avenir"/>
              </a:rPr>
              <a:t>Event Lawn</a:t>
            </a:r>
          </a:p>
          <a:p>
            <a:pPr algn="l" marL="348275" indent="-174137" lvl="1">
              <a:lnSpc>
                <a:spcPts val="2080"/>
              </a:lnSpc>
              <a:buFont typeface="Arial"/>
              <a:buChar char="•"/>
            </a:pPr>
            <a:r>
              <a:rPr lang="en-US" sz="1613">
                <a:solidFill>
                  <a:srgbClr val="000000"/>
                </a:solidFill>
                <a:latin typeface="Avenir"/>
                <a:ea typeface="Avenir"/>
                <a:cs typeface="Avenir"/>
                <a:sym typeface="Avenir"/>
              </a:rPr>
              <a:t>Meeting Room</a:t>
            </a:r>
          </a:p>
          <a:p>
            <a:pPr algn="l">
              <a:lnSpc>
                <a:spcPts val="2080"/>
              </a:lnSpc>
            </a:pPr>
          </a:p>
          <a:p>
            <a:pPr algn="l" marL="348275" indent="-174137" lvl="1">
              <a:lnSpc>
                <a:spcPts val="2080"/>
              </a:lnSpc>
              <a:buFont typeface="Arial"/>
              <a:buChar char="•"/>
            </a:pPr>
            <a:r>
              <a:rPr lang="en-US" sz="1613">
                <a:solidFill>
                  <a:srgbClr val="000000"/>
                </a:solidFill>
                <a:latin typeface="Avenir"/>
                <a:ea typeface="Avenir"/>
                <a:cs typeface="Avenir"/>
                <a:sym typeface="Avenir"/>
              </a:rPr>
              <a:t>24-hour Reception</a:t>
            </a:r>
          </a:p>
          <a:p>
            <a:pPr algn="l" marL="348275" indent="-174137" lvl="1">
              <a:lnSpc>
                <a:spcPts val="2080"/>
              </a:lnSpc>
              <a:buFont typeface="Arial"/>
              <a:buChar char="•"/>
            </a:pPr>
            <a:r>
              <a:rPr lang="en-US" sz="1613">
                <a:solidFill>
                  <a:srgbClr val="000000"/>
                </a:solidFill>
                <a:latin typeface="Avenir"/>
                <a:ea typeface="Avenir"/>
                <a:cs typeface="Avenir"/>
                <a:sym typeface="Avenir"/>
              </a:rPr>
              <a:t>24-hour Security</a:t>
            </a:r>
          </a:p>
          <a:p>
            <a:pPr algn="l" marL="348275" indent="-174137" lvl="1">
              <a:lnSpc>
                <a:spcPts val="2080"/>
              </a:lnSpc>
              <a:buFont typeface="Arial"/>
              <a:buChar char="•"/>
            </a:pPr>
            <a:r>
              <a:rPr lang="en-US" sz="1613">
                <a:solidFill>
                  <a:srgbClr val="000000"/>
                </a:solidFill>
                <a:latin typeface="Avenir"/>
                <a:ea typeface="Avenir"/>
                <a:cs typeface="Avenir"/>
                <a:sym typeface="Avenir"/>
              </a:rPr>
              <a:t>Parking</a:t>
            </a:r>
          </a:p>
          <a:p>
            <a:pPr algn="l" marL="348275" indent="-174137" lvl="1">
              <a:lnSpc>
                <a:spcPts val="2080"/>
              </a:lnSpc>
              <a:buFont typeface="Arial"/>
              <a:buChar char="•"/>
            </a:pPr>
            <a:r>
              <a:rPr lang="en-US" sz="1613">
                <a:solidFill>
                  <a:srgbClr val="000000"/>
                </a:solidFill>
                <a:latin typeface="Avenir"/>
                <a:ea typeface="Avenir"/>
                <a:cs typeface="Avenir"/>
                <a:sym typeface="Avenir"/>
              </a:rPr>
              <a:t>First Aid Trained Staff</a:t>
            </a:r>
          </a:p>
          <a:p>
            <a:pPr algn="l" marL="348275" indent="-174137" lvl="1">
              <a:lnSpc>
                <a:spcPts val="2080"/>
              </a:lnSpc>
              <a:buFont typeface="Arial"/>
              <a:buChar char="•"/>
            </a:pPr>
            <a:r>
              <a:rPr lang="en-US" sz="1613">
                <a:solidFill>
                  <a:srgbClr val="000000"/>
                </a:solidFill>
                <a:latin typeface="Avenir"/>
                <a:ea typeface="Avenir"/>
                <a:cs typeface="Avenir"/>
                <a:sym typeface="Avenir"/>
              </a:rPr>
              <a:t>Ambulance on Call</a:t>
            </a:r>
          </a:p>
          <a:p>
            <a:pPr algn="l" marL="348275" indent="-174137" lvl="1">
              <a:lnSpc>
                <a:spcPts val="2080"/>
              </a:lnSpc>
              <a:buFont typeface="Arial"/>
              <a:buChar char="•"/>
            </a:pPr>
            <a:r>
              <a:rPr lang="en-US" sz="1613">
                <a:solidFill>
                  <a:srgbClr val="000000"/>
                </a:solidFill>
                <a:latin typeface="Avenir"/>
                <a:ea typeface="Avenir"/>
                <a:cs typeface="Avenir"/>
                <a:sym typeface="Avenir"/>
              </a:rPr>
              <a:t>Complimentary Wi-Fi</a:t>
            </a:r>
          </a:p>
        </p:txBody>
      </p:sp>
      <p:sp>
        <p:nvSpPr>
          <p:cNvPr name="TextBox 4" id="4"/>
          <p:cNvSpPr txBox="true"/>
          <p:nvPr/>
        </p:nvSpPr>
        <p:spPr>
          <a:xfrm rot="0">
            <a:off x="11444647" y="570925"/>
            <a:ext cx="4074646" cy="725051"/>
          </a:xfrm>
          <a:prstGeom prst="rect">
            <a:avLst/>
          </a:prstGeom>
        </p:spPr>
        <p:txBody>
          <a:bodyPr anchor="t" rtlCol="false" tIns="0" lIns="0" bIns="0" rIns="0">
            <a:spAutoFit/>
          </a:bodyPr>
          <a:lstStyle/>
          <a:p>
            <a:pPr algn="l">
              <a:lnSpc>
                <a:spcPts val="4919"/>
              </a:lnSpc>
            </a:pPr>
            <a:r>
              <a:rPr lang="en-US" sz="3514">
                <a:solidFill>
                  <a:srgbClr val="647874"/>
                </a:solidFill>
                <a:latin typeface="Albra Sans"/>
                <a:ea typeface="Albra Sans"/>
                <a:cs typeface="Albra Sans"/>
                <a:sym typeface="Albra Sans"/>
              </a:rPr>
              <a:t>RESORT OVERVIEW</a:t>
            </a:r>
          </a:p>
        </p:txBody>
      </p:sp>
      <p:sp>
        <p:nvSpPr>
          <p:cNvPr name="TextBox 5" id="5"/>
          <p:cNvSpPr txBox="true"/>
          <p:nvPr/>
        </p:nvSpPr>
        <p:spPr>
          <a:xfrm rot="0">
            <a:off x="9927416" y="1788971"/>
            <a:ext cx="1238941" cy="448465"/>
          </a:xfrm>
          <a:prstGeom prst="rect">
            <a:avLst/>
          </a:prstGeom>
        </p:spPr>
        <p:txBody>
          <a:bodyPr anchor="t" rtlCol="false" tIns="0" lIns="0" bIns="0" rIns="0">
            <a:spAutoFit/>
          </a:bodyPr>
          <a:lstStyle/>
          <a:p>
            <a:pPr algn="l">
              <a:lnSpc>
                <a:spcPts val="3075"/>
              </a:lnSpc>
            </a:pPr>
            <a:r>
              <a:rPr lang="en-US" sz="2196">
                <a:solidFill>
                  <a:srgbClr val="647874"/>
                </a:solidFill>
                <a:latin typeface="Albra Sans"/>
                <a:ea typeface="Albra Sans"/>
                <a:cs typeface="Albra Sans"/>
                <a:sym typeface="Albra Sans"/>
              </a:rPr>
              <a:t>RESORT</a:t>
            </a:r>
          </a:p>
        </p:txBody>
      </p:sp>
      <p:sp>
        <p:nvSpPr>
          <p:cNvPr name="TextBox 6" id="6"/>
          <p:cNvSpPr txBox="true"/>
          <p:nvPr/>
        </p:nvSpPr>
        <p:spPr>
          <a:xfrm rot="0">
            <a:off x="14099084" y="1788971"/>
            <a:ext cx="2840418" cy="448465"/>
          </a:xfrm>
          <a:prstGeom prst="rect">
            <a:avLst/>
          </a:prstGeom>
        </p:spPr>
        <p:txBody>
          <a:bodyPr anchor="t" rtlCol="false" tIns="0" lIns="0" bIns="0" rIns="0">
            <a:spAutoFit/>
          </a:bodyPr>
          <a:lstStyle/>
          <a:p>
            <a:pPr algn="l">
              <a:lnSpc>
                <a:spcPts val="3075"/>
              </a:lnSpc>
            </a:pPr>
            <a:r>
              <a:rPr lang="en-US" sz="2196">
                <a:solidFill>
                  <a:srgbClr val="647874"/>
                </a:solidFill>
                <a:latin typeface="Albra Sans"/>
                <a:ea typeface="Albra Sans"/>
                <a:cs typeface="Albra Sans"/>
                <a:sym typeface="Albra Sans"/>
              </a:rPr>
              <a:t>ACCOMMODATION</a:t>
            </a:r>
          </a:p>
        </p:txBody>
      </p:sp>
      <p:grpSp>
        <p:nvGrpSpPr>
          <p:cNvPr name="Group 7" id="7"/>
          <p:cNvGrpSpPr/>
          <p:nvPr/>
        </p:nvGrpSpPr>
        <p:grpSpPr>
          <a:xfrm rot="0">
            <a:off x="0" y="-96112"/>
            <a:ext cx="9046640" cy="10479224"/>
            <a:chOff x="0" y="0"/>
            <a:chExt cx="6910024" cy="8004264"/>
          </a:xfrm>
        </p:grpSpPr>
        <p:sp>
          <p:nvSpPr>
            <p:cNvPr name="Freeform 8" id="8"/>
            <p:cNvSpPr/>
            <p:nvPr/>
          </p:nvSpPr>
          <p:spPr>
            <a:xfrm flipH="false" flipV="false" rot="0">
              <a:off x="0" y="0"/>
              <a:ext cx="6910063" cy="8004302"/>
            </a:xfrm>
            <a:custGeom>
              <a:avLst/>
              <a:gdLst/>
              <a:ahLst/>
              <a:cxnLst/>
              <a:rect r="r" b="b" t="t" l="l"/>
              <a:pathLst>
                <a:path h="8004302" w="6910063">
                  <a:moveTo>
                    <a:pt x="0" y="0"/>
                  </a:moveTo>
                  <a:lnTo>
                    <a:pt x="6910063" y="0"/>
                  </a:lnTo>
                  <a:lnTo>
                    <a:pt x="6910063" y="8004302"/>
                  </a:lnTo>
                  <a:lnTo>
                    <a:pt x="0" y="8004302"/>
                  </a:lnTo>
                  <a:lnTo>
                    <a:pt x="0" y="0"/>
                  </a:lnTo>
                  <a:close/>
                </a:path>
              </a:pathLst>
            </a:custGeom>
            <a:blipFill>
              <a:blip r:embed="rId3"/>
              <a:stretch>
                <a:fillRect l="-20790" t="0" r="-57696" b="-2695"/>
              </a:stretch>
            </a:blipFill>
          </p:spPr>
        </p:sp>
      </p:grpSp>
      <p:sp>
        <p:nvSpPr>
          <p:cNvPr name="TextBox 9" id="9"/>
          <p:cNvSpPr txBox="true"/>
          <p:nvPr/>
        </p:nvSpPr>
        <p:spPr>
          <a:xfrm rot="0">
            <a:off x="13932915" y="2311545"/>
            <a:ext cx="3414275" cy="5429862"/>
          </a:xfrm>
          <a:prstGeom prst="rect">
            <a:avLst/>
          </a:prstGeom>
        </p:spPr>
        <p:txBody>
          <a:bodyPr anchor="t" rtlCol="false" tIns="0" lIns="0" bIns="0" rIns="0">
            <a:spAutoFit/>
          </a:bodyPr>
          <a:lstStyle/>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Tea &amp; Coffee Making Facilities</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Coffee Machine*</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In-room safe</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Complimentary wi-fi</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Mini-bar</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Telephone</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Smart TV with international channels, YouTube &amp; Netflix</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Live Chat with reception</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Individual A/C</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Bathrobes</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Terry slippers</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Beach slippers</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Laundry list &amp; bag</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Bathroom amenities</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Hairdryer</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Shower</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Bathtub*</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Kettle</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Glass bottle water</a:t>
            </a:r>
          </a:p>
          <a:p>
            <a:pPr algn="l" marL="348275" indent="-174137" lvl="1">
              <a:lnSpc>
                <a:spcPts val="2080"/>
              </a:lnSpc>
              <a:spcBef>
                <a:spcPct val="0"/>
              </a:spcBef>
              <a:buFont typeface="Arial"/>
              <a:buChar char="•"/>
            </a:pPr>
            <a:r>
              <a:rPr lang="en-US" sz="1613" strike="noStrike" u="none">
                <a:solidFill>
                  <a:srgbClr val="000000"/>
                </a:solidFill>
                <a:latin typeface="Avenir"/>
                <a:ea typeface="Avenir"/>
                <a:cs typeface="Avenir"/>
                <a:sym typeface="Avenir"/>
              </a:rPr>
              <a:t>On request: iron &amp; iron board</a:t>
            </a:r>
          </a:p>
        </p:txBody>
      </p:sp>
      <p:sp>
        <p:nvSpPr>
          <p:cNvPr name="TextBox 10" id="10"/>
          <p:cNvSpPr txBox="true"/>
          <p:nvPr/>
        </p:nvSpPr>
        <p:spPr>
          <a:xfrm rot="0">
            <a:off x="14286847" y="7848239"/>
            <a:ext cx="2464891" cy="195783"/>
          </a:xfrm>
          <a:prstGeom prst="rect">
            <a:avLst/>
          </a:prstGeom>
        </p:spPr>
        <p:txBody>
          <a:bodyPr anchor="t" rtlCol="false" tIns="0" lIns="0" bIns="0" rIns="0">
            <a:spAutoFit/>
          </a:bodyPr>
          <a:lstStyle/>
          <a:p>
            <a:pPr algn="l">
              <a:lnSpc>
                <a:spcPts val="1369"/>
              </a:lnSpc>
              <a:spcBef>
                <a:spcPct val="0"/>
              </a:spcBef>
            </a:pPr>
            <a:r>
              <a:rPr lang="en-US" b="true" sz="1113">
                <a:solidFill>
                  <a:srgbClr val="000000"/>
                </a:solidFill>
                <a:latin typeface="Avenir Medium"/>
                <a:ea typeface="Avenir Medium"/>
                <a:cs typeface="Avenir Medium"/>
                <a:sym typeface="Avenir Medium"/>
              </a:rPr>
              <a:t>*</a:t>
            </a:r>
            <a:r>
              <a:rPr lang="en-US" b="true" sz="1113">
                <a:solidFill>
                  <a:srgbClr val="000000"/>
                </a:solidFill>
                <a:latin typeface="Avenir Medium"/>
                <a:ea typeface="Avenir Medium"/>
                <a:cs typeface="Avenir Medium"/>
                <a:sym typeface="Avenir Medium"/>
              </a:rPr>
              <a:t>Available in selected room categories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8729857" cy="10287000"/>
          </a:xfrm>
          <a:custGeom>
            <a:avLst/>
            <a:gdLst/>
            <a:ahLst/>
            <a:cxnLst/>
            <a:rect r="r" b="b" t="t" l="l"/>
            <a:pathLst>
              <a:path h="10287000" w="8729857">
                <a:moveTo>
                  <a:pt x="0" y="0"/>
                </a:moveTo>
                <a:lnTo>
                  <a:pt x="8729857" y="0"/>
                </a:lnTo>
                <a:lnTo>
                  <a:pt x="8729857" y="10287000"/>
                </a:lnTo>
                <a:lnTo>
                  <a:pt x="0" y="10287000"/>
                </a:lnTo>
                <a:lnTo>
                  <a:pt x="0" y="0"/>
                </a:lnTo>
                <a:close/>
              </a:path>
            </a:pathLst>
          </a:custGeom>
          <a:blipFill>
            <a:blip r:embed="rId2"/>
            <a:stretch>
              <a:fillRect l="0" t="-14111" r="0" b="-5907"/>
            </a:stretch>
          </a:blipFill>
        </p:spPr>
      </p:sp>
      <p:sp>
        <p:nvSpPr>
          <p:cNvPr name="Freeform 3" id="3"/>
          <p:cNvSpPr/>
          <p:nvPr/>
        </p:nvSpPr>
        <p:spPr>
          <a:xfrm flipH="false" flipV="false" rot="0">
            <a:off x="11561926" y="1748754"/>
            <a:ext cx="2384654" cy="7977621"/>
          </a:xfrm>
          <a:custGeom>
            <a:avLst/>
            <a:gdLst/>
            <a:ahLst/>
            <a:cxnLst/>
            <a:rect r="r" b="b" t="t" l="l"/>
            <a:pathLst>
              <a:path h="7977621" w="2384654">
                <a:moveTo>
                  <a:pt x="0" y="0"/>
                </a:moveTo>
                <a:lnTo>
                  <a:pt x="2384654" y="0"/>
                </a:lnTo>
                <a:lnTo>
                  <a:pt x="2384654" y="7977621"/>
                </a:lnTo>
                <a:lnTo>
                  <a:pt x="0" y="7977621"/>
                </a:lnTo>
                <a:lnTo>
                  <a:pt x="0" y="0"/>
                </a:lnTo>
                <a:close/>
              </a:path>
            </a:pathLst>
          </a:custGeom>
          <a:blipFill>
            <a:blip r:embed="rId3"/>
            <a:stretch>
              <a:fillRect l="-42349" t="-5063" r="0" b="0"/>
            </a:stretch>
          </a:blipFill>
        </p:spPr>
      </p:sp>
      <p:sp>
        <p:nvSpPr>
          <p:cNvPr name="Freeform 4" id="4"/>
          <p:cNvSpPr/>
          <p:nvPr/>
        </p:nvSpPr>
        <p:spPr>
          <a:xfrm flipH="false" flipV="false" rot="0">
            <a:off x="9719590" y="1748754"/>
            <a:ext cx="1023501" cy="7977621"/>
          </a:xfrm>
          <a:custGeom>
            <a:avLst/>
            <a:gdLst/>
            <a:ahLst/>
            <a:cxnLst/>
            <a:rect r="r" b="b" t="t" l="l"/>
            <a:pathLst>
              <a:path h="7977621" w="1023501">
                <a:moveTo>
                  <a:pt x="0" y="0"/>
                </a:moveTo>
                <a:lnTo>
                  <a:pt x="1023501" y="0"/>
                </a:lnTo>
                <a:lnTo>
                  <a:pt x="1023501" y="7977621"/>
                </a:lnTo>
                <a:lnTo>
                  <a:pt x="0" y="7977621"/>
                </a:lnTo>
                <a:lnTo>
                  <a:pt x="0" y="0"/>
                </a:lnTo>
                <a:close/>
              </a:path>
            </a:pathLst>
          </a:custGeom>
          <a:blipFill>
            <a:blip r:embed="rId3"/>
            <a:stretch>
              <a:fillRect l="0" t="-5063" r="-231659" b="0"/>
            </a:stretch>
          </a:blipFill>
        </p:spPr>
      </p:sp>
      <p:sp>
        <p:nvSpPr>
          <p:cNvPr name="TextBox 5" id="5"/>
          <p:cNvSpPr txBox="true"/>
          <p:nvPr/>
        </p:nvSpPr>
        <p:spPr>
          <a:xfrm rot="0">
            <a:off x="9719590" y="601807"/>
            <a:ext cx="3749581" cy="864206"/>
          </a:xfrm>
          <a:prstGeom prst="rect">
            <a:avLst/>
          </a:prstGeom>
        </p:spPr>
        <p:txBody>
          <a:bodyPr anchor="t" rtlCol="false" tIns="0" lIns="0" bIns="0" rIns="0">
            <a:spAutoFit/>
          </a:bodyPr>
          <a:lstStyle/>
          <a:p>
            <a:pPr algn="l">
              <a:lnSpc>
                <a:spcPts val="5916"/>
              </a:lnSpc>
            </a:pPr>
            <a:r>
              <a:rPr lang="en-US" sz="4226">
                <a:solidFill>
                  <a:srgbClr val="647874"/>
                </a:solidFill>
                <a:latin typeface="Albra Sans"/>
                <a:ea typeface="Albra Sans"/>
                <a:cs typeface="Albra Sans"/>
                <a:sym typeface="Albra Sans"/>
              </a:rPr>
              <a:t>HOTEL MAP</a:t>
            </a:r>
          </a:p>
        </p:txBody>
      </p:sp>
      <p:sp>
        <p:nvSpPr>
          <p:cNvPr name="Freeform 6" id="6"/>
          <p:cNvSpPr/>
          <p:nvPr/>
        </p:nvSpPr>
        <p:spPr>
          <a:xfrm flipH="false" flipV="false" rot="-676458">
            <a:off x="6068865" y="-2700043"/>
            <a:ext cx="15755429" cy="16122471"/>
          </a:xfrm>
          <a:custGeom>
            <a:avLst/>
            <a:gdLst/>
            <a:ahLst/>
            <a:cxnLst/>
            <a:rect r="r" b="b" t="t" l="l"/>
            <a:pathLst>
              <a:path h="16122471" w="15755429">
                <a:moveTo>
                  <a:pt x="0" y="0"/>
                </a:moveTo>
                <a:lnTo>
                  <a:pt x="15755430" y="0"/>
                </a:lnTo>
                <a:lnTo>
                  <a:pt x="15755430" y="16122471"/>
                </a:lnTo>
                <a:lnTo>
                  <a:pt x="0" y="16122471"/>
                </a:lnTo>
                <a:lnTo>
                  <a:pt x="0" y="0"/>
                </a:lnTo>
                <a:close/>
              </a:path>
            </a:pathLst>
          </a:custGeom>
          <a:blipFill>
            <a:blip r:embed="rId4">
              <a:alphaModFix amt="14000"/>
            </a:blip>
            <a:stretch>
              <a:fillRect l="-3971"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sp>
        <p:nvSpPr>
          <p:cNvPr name="TextBox 2" id="2"/>
          <p:cNvSpPr txBox="true"/>
          <p:nvPr/>
        </p:nvSpPr>
        <p:spPr>
          <a:xfrm rot="0">
            <a:off x="404099" y="1799626"/>
            <a:ext cx="4519262" cy="688377"/>
          </a:xfrm>
          <a:prstGeom prst="rect">
            <a:avLst/>
          </a:prstGeom>
        </p:spPr>
        <p:txBody>
          <a:bodyPr anchor="t" rtlCol="false" tIns="0" lIns="0" bIns="0" rIns="0">
            <a:spAutoFit/>
          </a:bodyPr>
          <a:lstStyle/>
          <a:p>
            <a:pPr algn="l">
              <a:lnSpc>
                <a:spcPts val="4753"/>
              </a:lnSpc>
            </a:pPr>
            <a:r>
              <a:rPr lang="en-US" sz="3395">
                <a:solidFill>
                  <a:srgbClr val="647874"/>
                </a:solidFill>
                <a:latin typeface="Albra Sans"/>
                <a:ea typeface="Albra Sans"/>
                <a:cs typeface="Albra Sans"/>
                <a:sym typeface="Albra Sans"/>
              </a:rPr>
              <a:t>ACCOMMODATION</a:t>
            </a:r>
          </a:p>
        </p:txBody>
      </p:sp>
      <p:grpSp>
        <p:nvGrpSpPr>
          <p:cNvPr name="Group 3" id="3"/>
          <p:cNvGrpSpPr/>
          <p:nvPr/>
        </p:nvGrpSpPr>
        <p:grpSpPr>
          <a:xfrm rot="0">
            <a:off x="11026728" y="-96112"/>
            <a:ext cx="7261272" cy="10383112"/>
            <a:chOff x="0" y="0"/>
            <a:chExt cx="5546321" cy="7930852"/>
          </a:xfrm>
        </p:grpSpPr>
        <p:sp>
          <p:nvSpPr>
            <p:cNvPr name="Freeform 4" id="4"/>
            <p:cNvSpPr/>
            <p:nvPr/>
          </p:nvSpPr>
          <p:spPr>
            <a:xfrm flipH="false" flipV="false" rot="0">
              <a:off x="0" y="0"/>
              <a:ext cx="5546359" cy="7930890"/>
            </a:xfrm>
            <a:custGeom>
              <a:avLst/>
              <a:gdLst/>
              <a:ahLst/>
              <a:cxnLst/>
              <a:rect r="r" b="b" t="t" l="l"/>
              <a:pathLst>
                <a:path h="7930890" w="5546359">
                  <a:moveTo>
                    <a:pt x="0" y="0"/>
                  </a:moveTo>
                  <a:lnTo>
                    <a:pt x="5546359" y="0"/>
                  </a:lnTo>
                  <a:lnTo>
                    <a:pt x="5546359" y="7930890"/>
                  </a:lnTo>
                  <a:lnTo>
                    <a:pt x="0" y="7930890"/>
                  </a:lnTo>
                  <a:lnTo>
                    <a:pt x="0" y="0"/>
                  </a:lnTo>
                  <a:close/>
                </a:path>
              </a:pathLst>
            </a:custGeom>
            <a:blipFill>
              <a:blip r:embed="rId2"/>
              <a:stretch>
                <a:fillRect l="-63870" t="-10279" r="-72666" b="0"/>
              </a:stretch>
            </a:blipFill>
          </p:spPr>
        </p:sp>
      </p:grpSp>
      <p:grpSp>
        <p:nvGrpSpPr>
          <p:cNvPr name="Group 5" id="5"/>
          <p:cNvGrpSpPr/>
          <p:nvPr/>
        </p:nvGrpSpPr>
        <p:grpSpPr>
          <a:xfrm rot="0">
            <a:off x="275305" y="2913038"/>
            <a:ext cx="10337744" cy="6453975"/>
            <a:chOff x="0" y="0"/>
            <a:chExt cx="13783658" cy="8605300"/>
          </a:xfrm>
        </p:grpSpPr>
        <p:sp>
          <p:nvSpPr>
            <p:cNvPr name="AutoShape 6" id="6"/>
            <p:cNvSpPr/>
            <p:nvPr/>
          </p:nvSpPr>
          <p:spPr>
            <a:xfrm>
              <a:off x="428160" y="1250928"/>
              <a:ext cx="13192675" cy="0"/>
            </a:xfrm>
            <a:prstGeom prst="line">
              <a:avLst/>
            </a:prstGeom>
            <a:ln cap="flat" w="18707">
              <a:solidFill>
                <a:srgbClr val="E7E3D0"/>
              </a:solidFill>
              <a:prstDash val="solid"/>
              <a:headEnd type="none" len="sm" w="sm"/>
              <a:tailEnd type="none" len="sm" w="sm"/>
            </a:ln>
          </p:spPr>
        </p:sp>
        <p:sp>
          <p:nvSpPr>
            <p:cNvPr name="AutoShape 7" id="7"/>
            <p:cNvSpPr/>
            <p:nvPr/>
          </p:nvSpPr>
          <p:spPr>
            <a:xfrm>
              <a:off x="428160" y="1793427"/>
              <a:ext cx="13192675" cy="0"/>
            </a:xfrm>
            <a:prstGeom prst="line">
              <a:avLst/>
            </a:prstGeom>
            <a:ln cap="flat" w="18707">
              <a:solidFill>
                <a:srgbClr val="E7E3D0"/>
              </a:solidFill>
              <a:prstDash val="solid"/>
              <a:headEnd type="none" len="sm" w="sm"/>
              <a:tailEnd type="none" len="sm" w="sm"/>
            </a:ln>
          </p:spPr>
        </p:sp>
        <p:sp>
          <p:nvSpPr>
            <p:cNvPr name="AutoShape 8" id="8"/>
            <p:cNvSpPr/>
            <p:nvPr/>
          </p:nvSpPr>
          <p:spPr>
            <a:xfrm>
              <a:off x="428160" y="2335925"/>
              <a:ext cx="13192675" cy="0"/>
            </a:xfrm>
            <a:prstGeom prst="line">
              <a:avLst/>
            </a:prstGeom>
            <a:ln cap="flat" w="18707">
              <a:solidFill>
                <a:srgbClr val="E7E3D0"/>
              </a:solidFill>
              <a:prstDash val="solid"/>
              <a:headEnd type="none" len="sm" w="sm"/>
              <a:tailEnd type="none" len="sm" w="sm"/>
            </a:ln>
          </p:spPr>
        </p:sp>
        <p:sp>
          <p:nvSpPr>
            <p:cNvPr name="AutoShape 9" id="9"/>
            <p:cNvSpPr/>
            <p:nvPr/>
          </p:nvSpPr>
          <p:spPr>
            <a:xfrm>
              <a:off x="428160" y="2822303"/>
              <a:ext cx="13192675" cy="0"/>
            </a:xfrm>
            <a:prstGeom prst="line">
              <a:avLst/>
            </a:prstGeom>
            <a:ln cap="flat" w="18707">
              <a:solidFill>
                <a:srgbClr val="E7E3D0"/>
              </a:solidFill>
              <a:prstDash val="solid"/>
              <a:headEnd type="none" len="sm" w="sm"/>
              <a:tailEnd type="none" len="sm" w="sm"/>
            </a:ln>
          </p:spPr>
        </p:sp>
        <p:sp>
          <p:nvSpPr>
            <p:cNvPr name="AutoShape 10" id="10"/>
            <p:cNvSpPr/>
            <p:nvPr/>
          </p:nvSpPr>
          <p:spPr>
            <a:xfrm>
              <a:off x="428160" y="3308681"/>
              <a:ext cx="13192675" cy="0"/>
            </a:xfrm>
            <a:prstGeom prst="line">
              <a:avLst/>
            </a:prstGeom>
            <a:ln cap="flat" w="18707">
              <a:solidFill>
                <a:srgbClr val="E7E3D0"/>
              </a:solidFill>
              <a:prstDash val="solid"/>
              <a:headEnd type="none" len="sm" w="sm"/>
              <a:tailEnd type="none" len="sm" w="sm"/>
            </a:ln>
          </p:spPr>
        </p:sp>
        <p:sp>
          <p:nvSpPr>
            <p:cNvPr name="AutoShape 11" id="11"/>
            <p:cNvSpPr/>
            <p:nvPr/>
          </p:nvSpPr>
          <p:spPr>
            <a:xfrm>
              <a:off x="428160" y="3851180"/>
              <a:ext cx="13192675" cy="0"/>
            </a:xfrm>
            <a:prstGeom prst="line">
              <a:avLst/>
            </a:prstGeom>
            <a:ln cap="flat" w="18707">
              <a:solidFill>
                <a:srgbClr val="E7E3D0"/>
              </a:solidFill>
              <a:prstDash val="solid"/>
              <a:headEnd type="none" len="sm" w="sm"/>
              <a:tailEnd type="none" len="sm" w="sm"/>
            </a:ln>
          </p:spPr>
        </p:sp>
        <p:sp>
          <p:nvSpPr>
            <p:cNvPr name="AutoShape 12" id="12"/>
            <p:cNvSpPr/>
            <p:nvPr/>
          </p:nvSpPr>
          <p:spPr>
            <a:xfrm>
              <a:off x="428160" y="4393678"/>
              <a:ext cx="13192675" cy="0"/>
            </a:xfrm>
            <a:prstGeom prst="line">
              <a:avLst/>
            </a:prstGeom>
            <a:ln cap="flat" w="18707">
              <a:solidFill>
                <a:srgbClr val="E7E3D0"/>
              </a:solidFill>
              <a:prstDash val="solid"/>
              <a:headEnd type="none" len="sm" w="sm"/>
              <a:tailEnd type="none" len="sm" w="sm"/>
            </a:ln>
          </p:spPr>
        </p:sp>
        <p:sp>
          <p:nvSpPr>
            <p:cNvPr name="AutoShape 13" id="13"/>
            <p:cNvSpPr/>
            <p:nvPr/>
          </p:nvSpPr>
          <p:spPr>
            <a:xfrm>
              <a:off x="428160" y="4936176"/>
              <a:ext cx="13192675" cy="0"/>
            </a:xfrm>
            <a:prstGeom prst="line">
              <a:avLst/>
            </a:prstGeom>
            <a:ln cap="flat" w="18707">
              <a:solidFill>
                <a:srgbClr val="E7E3D0"/>
              </a:solidFill>
              <a:prstDash val="solid"/>
              <a:headEnd type="none" len="sm" w="sm"/>
              <a:tailEnd type="none" len="sm" w="sm"/>
            </a:ln>
          </p:spPr>
        </p:sp>
        <p:sp>
          <p:nvSpPr>
            <p:cNvPr name="AutoShape 14" id="14"/>
            <p:cNvSpPr/>
            <p:nvPr/>
          </p:nvSpPr>
          <p:spPr>
            <a:xfrm>
              <a:off x="428160" y="5422554"/>
              <a:ext cx="13192675" cy="0"/>
            </a:xfrm>
            <a:prstGeom prst="line">
              <a:avLst/>
            </a:prstGeom>
            <a:ln cap="flat" w="18707">
              <a:solidFill>
                <a:srgbClr val="E7E3D0"/>
              </a:solidFill>
              <a:prstDash val="solid"/>
              <a:headEnd type="none" len="sm" w="sm"/>
              <a:tailEnd type="none" len="sm" w="sm"/>
            </a:ln>
          </p:spPr>
        </p:sp>
        <p:sp>
          <p:nvSpPr>
            <p:cNvPr name="AutoShape 15" id="15"/>
            <p:cNvSpPr/>
            <p:nvPr/>
          </p:nvSpPr>
          <p:spPr>
            <a:xfrm>
              <a:off x="428160" y="5965053"/>
              <a:ext cx="13192675" cy="0"/>
            </a:xfrm>
            <a:prstGeom prst="line">
              <a:avLst/>
            </a:prstGeom>
            <a:ln cap="flat" w="18707">
              <a:solidFill>
                <a:srgbClr val="E7E3D0"/>
              </a:solidFill>
              <a:prstDash val="solid"/>
              <a:headEnd type="none" len="sm" w="sm"/>
              <a:tailEnd type="none" len="sm" w="sm"/>
            </a:ln>
          </p:spPr>
        </p:sp>
        <p:sp>
          <p:nvSpPr>
            <p:cNvPr name="AutoShape 16" id="16"/>
            <p:cNvSpPr/>
            <p:nvPr/>
          </p:nvSpPr>
          <p:spPr>
            <a:xfrm>
              <a:off x="428160" y="6507551"/>
              <a:ext cx="13192675" cy="0"/>
            </a:xfrm>
            <a:prstGeom prst="line">
              <a:avLst/>
            </a:prstGeom>
            <a:ln cap="flat" w="18707">
              <a:solidFill>
                <a:srgbClr val="E7E3D0"/>
              </a:solidFill>
              <a:prstDash val="solid"/>
              <a:headEnd type="none" len="sm" w="sm"/>
              <a:tailEnd type="none" len="sm" w="sm"/>
            </a:ln>
          </p:spPr>
        </p:sp>
        <p:sp>
          <p:nvSpPr>
            <p:cNvPr name="AutoShape 17" id="17"/>
            <p:cNvSpPr/>
            <p:nvPr/>
          </p:nvSpPr>
          <p:spPr>
            <a:xfrm>
              <a:off x="428160" y="7050050"/>
              <a:ext cx="13192675" cy="0"/>
            </a:xfrm>
            <a:prstGeom prst="line">
              <a:avLst/>
            </a:prstGeom>
            <a:ln cap="flat" w="18707">
              <a:solidFill>
                <a:srgbClr val="E7E3D0"/>
              </a:solidFill>
              <a:prstDash val="solid"/>
              <a:headEnd type="none" len="sm" w="sm"/>
              <a:tailEnd type="none" len="sm" w="sm"/>
            </a:ln>
          </p:spPr>
        </p:sp>
        <p:sp>
          <p:nvSpPr>
            <p:cNvPr name="AutoShape 18" id="18"/>
            <p:cNvSpPr/>
            <p:nvPr/>
          </p:nvSpPr>
          <p:spPr>
            <a:xfrm>
              <a:off x="428160" y="7536428"/>
              <a:ext cx="13192675" cy="0"/>
            </a:xfrm>
            <a:prstGeom prst="line">
              <a:avLst/>
            </a:prstGeom>
            <a:ln cap="flat" w="18707">
              <a:solidFill>
                <a:srgbClr val="E7E3D0"/>
              </a:solidFill>
              <a:prstDash val="solid"/>
              <a:headEnd type="none" len="sm" w="sm"/>
              <a:tailEnd type="none" len="sm" w="sm"/>
            </a:ln>
          </p:spPr>
        </p:sp>
        <p:grpSp>
          <p:nvGrpSpPr>
            <p:cNvPr name="Group 19" id="19"/>
            <p:cNvGrpSpPr/>
            <p:nvPr/>
          </p:nvGrpSpPr>
          <p:grpSpPr>
            <a:xfrm rot="0">
              <a:off x="0" y="0"/>
              <a:ext cx="13783658" cy="740423"/>
              <a:chOff x="0" y="0"/>
              <a:chExt cx="2515183" cy="135109"/>
            </a:xfrm>
          </p:grpSpPr>
          <p:sp>
            <p:nvSpPr>
              <p:cNvPr name="Freeform 20" id="20"/>
              <p:cNvSpPr/>
              <p:nvPr/>
            </p:nvSpPr>
            <p:spPr>
              <a:xfrm flipH="false" flipV="false" rot="0">
                <a:off x="0" y="0"/>
                <a:ext cx="2515183" cy="135109"/>
              </a:xfrm>
              <a:custGeom>
                <a:avLst/>
                <a:gdLst/>
                <a:ahLst/>
                <a:cxnLst/>
                <a:rect r="r" b="b" t="t" l="l"/>
                <a:pathLst>
                  <a:path h="135109" w="2515183">
                    <a:moveTo>
                      <a:pt x="40815" y="0"/>
                    </a:moveTo>
                    <a:lnTo>
                      <a:pt x="2474368" y="0"/>
                    </a:lnTo>
                    <a:cubicBezTo>
                      <a:pt x="2485193" y="0"/>
                      <a:pt x="2495574" y="4300"/>
                      <a:pt x="2503229" y="11954"/>
                    </a:cubicBezTo>
                    <a:cubicBezTo>
                      <a:pt x="2510883" y="19609"/>
                      <a:pt x="2515183" y="29990"/>
                      <a:pt x="2515183" y="40815"/>
                    </a:cubicBezTo>
                    <a:lnTo>
                      <a:pt x="2515183" y="94294"/>
                    </a:lnTo>
                    <a:cubicBezTo>
                      <a:pt x="2515183" y="116836"/>
                      <a:pt x="2496910" y="135109"/>
                      <a:pt x="2474368" y="135109"/>
                    </a:cubicBezTo>
                    <a:lnTo>
                      <a:pt x="40815" y="135109"/>
                    </a:lnTo>
                    <a:cubicBezTo>
                      <a:pt x="18274" y="135109"/>
                      <a:pt x="0" y="116836"/>
                      <a:pt x="0" y="94294"/>
                    </a:cubicBezTo>
                    <a:lnTo>
                      <a:pt x="0" y="40815"/>
                    </a:lnTo>
                    <a:cubicBezTo>
                      <a:pt x="0" y="29990"/>
                      <a:pt x="4300" y="19609"/>
                      <a:pt x="11954" y="11954"/>
                    </a:cubicBezTo>
                    <a:cubicBezTo>
                      <a:pt x="19609" y="4300"/>
                      <a:pt x="29990" y="0"/>
                      <a:pt x="40815" y="0"/>
                    </a:cubicBezTo>
                    <a:close/>
                  </a:path>
                </a:pathLst>
              </a:custGeom>
              <a:solidFill>
                <a:srgbClr val="78948E"/>
              </a:solidFill>
            </p:spPr>
          </p:sp>
          <p:sp>
            <p:nvSpPr>
              <p:cNvPr name="TextBox 21" id="21"/>
              <p:cNvSpPr txBox="true"/>
              <p:nvPr/>
            </p:nvSpPr>
            <p:spPr>
              <a:xfrm>
                <a:off x="0" y="-85725"/>
                <a:ext cx="2515183" cy="220834"/>
              </a:xfrm>
              <a:prstGeom prst="rect">
                <a:avLst/>
              </a:prstGeom>
            </p:spPr>
            <p:txBody>
              <a:bodyPr anchor="ctr" rtlCol="false" tIns="34488" lIns="34488" bIns="34488" rIns="34488"/>
              <a:lstStyle/>
              <a:p>
                <a:pPr algn="ctr">
                  <a:lnSpc>
                    <a:spcPts val="2099"/>
                  </a:lnSpc>
                </a:pPr>
              </a:p>
            </p:txBody>
          </p:sp>
        </p:grpSp>
        <p:sp>
          <p:nvSpPr>
            <p:cNvPr name="TextBox 22" id="22"/>
            <p:cNvSpPr txBox="true"/>
            <p:nvPr/>
          </p:nvSpPr>
          <p:spPr>
            <a:xfrm rot="0">
              <a:off x="428160" y="54444"/>
              <a:ext cx="3524956" cy="563145"/>
            </a:xfrm>
            <a:prstGeom prst="rect">
              <a:avLst/>
            </a:prstGeom>
          </p:spPr>
          <p:txBody>
            <a:bodyPr anchor="t" rtlCol="false" tIns="0" lIns="0" bIns="0" rIns="0">
              <a:spAutoFit/>
            </a:bodyPr>
            <a:lstStyle/>
            <a:p>
              <a:pPr algn="l">
                <a:lnSpc>
                  <a:spcPts val="3098"/>
                </a:lnSpc>
              </a:pPr>
              <a:r>
                <a:rPr lang="en-US" sz="2212">
                  <a:solidFill>
                    <a:srgbClr val="FFFFFF"/>
                  </a:solidFill>
                  <a:latin typeface="Albra Sans"/>
                  <a:ea typeface="Albra Sans"/>
                  <a:cs typeface="Albra Sans"/>
                  <a:sym typeface="Albra Sans"/>
                </a:rPr>
                <a:t>ROOM TYPE</a:t>
              </a:r>
            </a:p>
          </p:txBody>
        </p:sp>
        <p:sp>
          <p:nvSpPr>
            <p:cNvPr name="TextBox 23" id="23"/>
            <p:cNvSpPr txBox="true"/>
            <p:nvPr/>
          </p:nvSpPr>
          <p:spPr>
            <a:xfrm rot="0">
              <a:off x="428160" y="789221"/>
              <a:ext cx="4618665" cy="7292288"/>
            </a:xfrm>
            <a:prstGeom prst="rect">
              <a:avLst/>
            </a:prstGeom>
          </p:spPr>
          <p:txBody>
            <a:bodyPr anchor="t" rtlCol="false" tIns="0" lIns="0" bIns="0" rIns="0">
              <a:spAutoFit/>
            </a:bodyPr>
            <a:lstStyle/>
            <a:p>
              <a:pPr algn="l">
                <a:lnSpc>
                  <a:spcPts val="3093"/>
                </a:lnSpc>
              </a:pPr>
              <a:r>
                <a:rPr lang="en-US" b="true" sz="1767">
                  <a:solidFill>
                    <a:srgbClr val="000000"/>
                  </a:solidFill>
                  <a:latin typeface="Avenir Medium"/>
                  <a:ea typeface="Avenir Medium"/>
                  <a:cs typeface="Avenir Medium"/>
                  <a:sym typeface="Avenir Medium"/>
                </a:rPr>
                <a:t>Superior Garden View</a:t>
              </a:r>
            </a:p>
            <a:p>
              <a:pPr algn="l">
                <a:lnSpc>
                  <a:spcPts val="3093"/>
                </a:lnSpc>
              </a:pPr>
              <a:r>
                <a:rPr lang="en-US" b="true" sz="1767">
                  <a:solidFill>
                    <a:srgbClr val="000000"/>
                  </a:solidFill>
                  <a:latin typeface="Avenir Medium"/>
                  <a:ea typeface="Avenir Medium"/>
                  <a:cs typeface="Avenir Medium"/>
                  <a:sym typeface="Avenir Medium"/>
                </a:rPr>
                <a:t>Amora Superior Pool View</a:t>
              </a:r>
            </a:p>
            <a:p>
              <a:pPr algn="l">
                <a:lnSpc>
                  <a:spcPts val="3093"/>
                </a:lnSpc>
              </a:pPr>
              <a:r>
                <a:rPr lang="en-US" b="true" sz="1767">
                  <a:solidFill>
                    <a:srgbClr val="000000"/>
                  </a:solidFill>
                  <a:latin typeface="Avenir Medium"/>
                  <a:ea typeface="Avenir Medium"/>
                  <a:cs typeface="Avenir Medium"/>
                  <a:sym typeface="Avenir Medium"/>
                </a:rPr>
                <a:t>Amora Superior Pool side </a:t>
              </a:r>
            </a:p>
            <a:p>
              <a:pPr algn="l">
                <a:lnSpc>
                  <a:spcPts val="3093"/>
                </a:lnSpc>
              </a:pPr>
              <a:r>
                <a:rPr lang="en-US" b="true" sz="1767">
                  <a:solidFill>
                    <a:srgbClr val="000000"/>
                  </a:solidFill>
                  <a:latin typeface="Avenir Medium"/>
                  <a:ea typeface="Avenir Medium"/>
                  <a:cs typeface="Avenir Medium"/>
                  <a:sym typeface="Avenir Medium"/>
                </a:rPr>
                <a:t>Amora Ocean</a:t>
              </a:r>
            </a:p>
            <a:p>
              <a:pPr algn="l">
                <a:lnSpc>
                  <a:spcPts val="3093"/>
                </a:lnSpc>
              </a:pPr>
              <a:r>
                <a:rPr lang="en-US" b="true" sz="1767">
                  <a:solidFill>
                    <a:srgbClr val="000000"/>
                  </a:solidFill>
                  <a:latin typeface="Avenir Medium"/>
                  <a:ea typeface="Avenir Medium"/>
                  <a:cs typeface="Avenir Medium"/>
                  <a:sym typeface="Avenir Medium"/>
                </a:rPr>
                <a:t>Deluxe Room</a:t>
              </a:r>
            </a:p>
            <a:p>
              <a:pPr algn="l">
                <a:lnSpc>
                  <a:spcPts val="3093"/>
                </a:lnSpc>
              </a:pPr>
              <a:r>
                <a:rPr lang="en-US" b="true" sz="1767">
                  <a:solidFill>
                    <a:srgbClr val="000000"/>
                  </a:solidFill>
                  <a:latin typeface="Avenir Medium"/>
                  <a:ea typeface="Avenir Medium"/>
                  <a:cs typeface="Avenir Medium"/>
                  <a:sym typeface="Avenir Medium"/>
                </a:rPr>
                <a:t>Deluxe Pool View</a:t>
              </a:r>
            </a:p>
            <a:p>
              <a:pPr algn="l">
                <a:lnSpc>
                  <a:spcPts val="3093"/>
                </a:lnSpc>
              </a:pPr>
              <a:r>
                <a:rPr lang="en-US" b="true" sz="1767">
                  <a:solidFill>
                    <a:srgbClr val="000000"/>
                  </a:solidFill>
                  <a:latin typeface="Avenir Medium"/>
                  <a:ea typeface="Avenir Medium"/>
                  <a:cs typeface="Avenir Medium"/>
                  <a:sym typeface="Avenir Medium"/>
                </a:rPr>
                <a:t>Deluxe Pool Side</a:t>
              </a:r>
            </a:p>
            <a:p>
              <a:pPr algn="l">
                <a:lnSpc>
                  <a:spcPts val="3093"/>
                </a:lnSpc>
              </a:pPr>
              <a:r>
                <a:rPr lang="en-US" b="true" sz="1767">
                  <a:solidFill>
                    <a:srgbClr val="000000"/>
                  </a:solidFill>
                  <a:latin typeface="Avenir Medium"/>
                  <a:ea typeface="Avenir Medium"/>
                  <a:cs typeface="Avenir Medium"/>
                  <a:sym typeface="Avenir Medium"/>
                </a:rPr>
                <a:t>Deluxe Family Pool View</a:t>
              </a:r>
            </a:p>
            <a:p>
              <a:pPr algn="l">
                <a:lnSpc>
                  <a:spcPts val="3093"/>
                </a:lnSpc>
              </a:pPr>
              <a:r>
                <a:rPr lang="en-US" b="true" sz="1767">
                  <a:solidFill>
                    <a:srgbClr val="000000"/>
                  </a:solidFill>
                  <a:latin typeface="Avenir Medium"/>
                  <a:ea typeface="Avenir Medium"/>
                  <a:cs typeface="Avenir Medium"/>
                  <a:sym typeface="Avenir Medium"/>
                </a:rPr>
                <a:t>Amora Grand Pool View</a:t>
              </a:r>
            </a:p>
            <a:p>
              <a:pPr algn="l">
                <a:lnSpc>
                  <a:spcPts val="3093"/>
                </a:lnSpc>
              </a:pPr>
              <a:r>
                <a:rPr lang="en-US" b="true" sz="1767">
                  <a:solidFill>
                    <a:srgbClr val="000000"/>
                  </a:solidFill>
                  <a:latin typeface="Avenir Medium"/>
                  <a:ea typeface="Avenir Medium"/>
                  <a:cs typeface="Avenir Medium"/>
                  <a:sym typeface="Avenir Medium"/>
                </a:rPr>
                <a:t>Amora Grand Pool Side</a:t>
              </a:r>
            </a:p>
            <a:p>
              <a:pPr algn="l">
                <a:lnSpc>
                  <a:spcPts val="3093"/>
                </a:lnSpc>
              </a:pPr>
              <a:r>
                <a:rPr lang="en-US" b="true" sz="1767">
                  <a:solidFill>
                    <a:srgbClr val="000000"/>
                  </a:solidFill>
                  <a:latin typeface="Avenir Medium"/>
                  <a:ea typeface="Avenir Medium"/>
                  <a:cs typeface="Avenir Medium"/>
                  <a:sym typeface="Avenir Medium"/>
                </a:rPr>
                <a:t>Casurina Suite One Bedroom</a:t>
              </a:r>
            </a:p>
            <a:p>
              <a:pPr algn="l">
                <a:lnSpc>
                  <a:spcPts val="3093"/>
                </a:lnSpc>
              </a:pPr>
              <a:r>
                <a:rPr lang="en-US" b="true" sz="1767">
                  <a:solidFill>
                    <a:srgbClr val="000000"/>
                  </a:solidFill>
                  <a:latin typeface="Avenir Medium"/>
                  <a:ea typeface="Avenir Medium"/>
                  <a:cs typeface="Avenir Medium"/>
                  <a:sym typeface="Avenir Medium"/>
                </a:rPr>
                <a:t>Coral Suite Two Bedrooms</a:t>
              </a:r>
            </a:p>
            <a:p>
              <a:pPr algn="l">
                <a:lnSpc>
                  <a:spcPts val="3093"/>
                </a:lnSpc>
              </a:pPr>
              <a:r>
                <a:rPr lang="en-US" b="true" sz="1767">
                  <a:solidFill>
                    <a:srgbClr val="000000"/>
                  </a:solidFill>
                  <a:latin typeface="Avenir Medium"/>
                  <a:ea typeface="Avenir Medium"/>
                  <a:cs typeface="Avenir Medium"/>
                  <a:sym typeface="Avenir Medium"/>
                </a:rPr>
                <a:t>Andaman Suite Two Bedrooms</a:t>
              </a:r>
            </a:p>
            <a:p>
              <a:pPr algn="l">
                <a:lnSpc>
                  <a:spcPts val="3093"/>
                </a:lnSpc>
              </a:pPr>
              <a:r>
                <a:rPr lang="en-US" b="true" sz="1767">
                  <a:solidFill>
                    <a:srgbClr val="000000"/>
                  </a:solidFill>
                  <a:latin typeface="Avenir Bold"/>
                  <a:ea typeface="Avenir Bold"/>
                  <a:cs typeface="Avenir Bold"/>
                  <a:sym typeface="Avenir Bold"/>
                </a:rPr>
                <a:t>Total</a:t>
              </a:r>
            </a:p>
          </p:txBody>
        </p:sp>
        <p:sp>
          <p:nvSpPr>
            <p:cNvPr name="TextBox 24" id="24"/>
            <p:cNvSpPr txBox="true"/>
            <p:nvPr/>
          </p:nvSpPr>
          <p:spPr>
            <a:xfrm rot="0">
              <a:off x="5145248" y="773402"/>
              <a:ext cx="508170" cy="7816079"/>
            </a:xfrm>
            <a:prstGeom prst="rect">
              <a:avLst/>
            </a:prstGeom>
          </p:spPr>
          <p:txBody>
            <a:bodyPr anchor="t" rtlCol="false" tIns="0" lIns="0" bIns="0" rIns="0">
              <a:spAutoFit/>
            </a:bodyPr>
            <a:lstStyle/>
            <a:p>
              <a:pPr algn="ctr">
                <a:lnSpc>
                  <a:spcPts val="3093"/>
                </a:lnSpc>
              </a:pPr>
              <a:r>
                <a:rPr lang="en-US" sz="1767">
                  <a:solidFill>
                    <a:srgbClr val="000000"/>
                  </a:solidFill>
                  <a:latin typeface="Avenir"/>
                  <a:ea typeface="Avenir"/>
                  <a:cs typeface="Avenir"/>
                  <a:sym typeface="Avenir"/>
                </a:rPr>
                <a:t>32</a:t>
              </a:r>
            </a:p>
            <a:p>
              <a:pPr algn="ctr">
                <a:lnSpc>
                  <a:spcPts val="3093"/>
                </a:lnSpc>
              </a:pPr>
              <a:r>
                <a:rPr lang="en-US" sz="1767">
                  <a:solidFill>
                    <a:srgbClr val="000000"/>
                  </a:solidFill>
                  <a:latin typeface="Avenir"/>
                  <a:ea typeface="Avenir"/>
                  <a:cs typeface="Avenir"/>
                  <a:sym typeface="Avenir"/>
                </a:rPr>
                <a:t>32</a:t>
              </a:r>
            </a:p>
            <a:p>
              <a:pPr algn="ctr">
                <a:lnSpc>
                  <a:spcPts val="3093"/>
                </a:lnSpc>
              </a:pPr>
              <a:r>
                <a:rPr lang="en-US" sz="1767">
                  <a:solidFill>
                    <a:srgbClr val="000000"/>
                  </a:solidFill>
                  <a:latin typeface="Avenir"/>
                  <a:ea typeface="Avenir"/>
                  <a:cs typeface="Avenir"/>
                  <a:sym typeface="Avenir"/>
                </a:rPr>
                <a:t>42</a:t>
              </a:r>
            </a:p>
            <a:p>
              <a:pPr algn="ctr">
                <a:lnSpc>
                  <a:spcPts val="3093"/>
                </a:lnSpc>
              </a:pPr>
              <a:r>
                <a:rPr lang="en-US" sz="1767">
                  <a:solidFill>
                    <a:srgbClr val="000000"/>
                  </a:solidFill>
                  <a:latin typeface="Avenir"/>
                  <a:ea typeface="Avenir"/>
                  <a:cs typeface="Avenir"/>
                  <a:sym typeface="Avenir"/>
                </a:rPr>
                <a:t>32</a:t>
              </a:r>
            </a:p>
            <a:p>
              <a:pPr algn="ctr">
                <a:lnSpc>
                  <a:spcPts val="3093"/>
                </a:lnSpc>
              </a:pPr>
              <a:r>
                <a:rPr lang="en-US" sz="1767">
                  <a:solidFill>
                    <a:srgbClr val="000000"/>
                  </a:solidFill>
                  <a:latin typeface="Avenir"/>
                  <a:ea typeface="Avenir"/>
                  <a:cs typeface="Avenir"/>
                  <a:sym typeface="Avenir"/>
                </a:rPr>
                <a:t>37</a:t>
              </a:r>
            </a:p>
            <a:p>
              <a:pPr algn="ctr">
                <a:lnSpc>
                  <a:spcPts val="3093"/>
                </a:lnSpc>
              </a:pPr>
              <a:r>
                <a:rPr lang="en-US" sz="1767">
                  <a:solidFill>
                    <a:srgbClr val="000000"/>
                  </a:solidFill>
                  <a:latin typeface="Avenir"/>
                  <a:ea typeface="Avenir"/>
                  <a:cs typeface="Avenir"/>
                  <a:sym typeface="Avenir"/>
                </a:rPr>
                <a:t>41</a:t>
              </a:r>
            </a:p>
            <a:p>
              <a:pPr algn="ctr">
                <a:lnSpc>
                  <a:spcPts val="3093"/>
                </a:lnSpc>
              </a:pPr>
              <a:r>
                <a:rPr lang="en-US" sz="1767">
                  <a:solidFill>
                    <a:srgbClr val="000000"/>
                  </a:solidFill>
                  <a:latin typeface="Avenir"/>
                  <a:ea typeface="Avenir"/>
                  <a:cs typeface="Avenir"/>
                  <a:sym typeface="Avenir"/>
                </a:rPr>
                <a:t>48</a:t>
              </a:r>
            </a:p>
            <a:p>
              <a:pPr algn="ctr">
                <a:lnSpc>
                  <a:spcPts val="3093"/>
                </a:lnSpc>
              </a:pPr>
              <a:r>
                <a:rPr lang="en-US" sz="1767">
                  <a:solidFill>
                    <a:srgbClr val="000000"/>
                  </a:solidFill>
                  <a:latin typeface="Avenir"/>
                  <a:ea typeface="Avenir"/>
                  <a:cs typeface="Avenir"/>
                  <a:sym typeface="Avenir"/>
                </a:rPr>
                <a:t>41</a:t>
              </a:r>
            </a:p>
            <a:p>
              <a:pPr algn="ctr">
                <a:lnSpc>
                  <a:spcPts val="3093"/>
                </a:lnSpc>
              </a:pPr>
              <a:r>
                <a:rPr lang="en-US" sz="1767">
                  <a:solidFill>
                    <a:srgbClr val="000000"/>
                  </a:solidFill>
                  <a:latin typeface="Avenir"/>
                  <a:ea typeface="Avenir"/>
                  <a:cs typeface="Avenir"/>
                  <a:sym typeface="Avenir"/>
                </a:rPr>
                <a:t>41</a:t>
              </a:r>
            </a:p>
            <a:p>
              <a:pPr algn="ctr">
                <a:lnSpc>
                  <a:spcPts val="3093"/>
                </a:lnSpc>
              </a:pPr>
              <a:r>
                <a:rPr lang="en-US" sz="1767">
                  <a:solidFill>
                    <a:srgbClr val="000000"/>
                  </a:solidFill>
                  <a:latin typeface="Avenir"/>
                  <a:ea typeface="Avenir"/>
                  <a:cs typeface="Avenir"/>
                  <a:sym typeface="Avenir"/>
                </a:rPr>
                <a:t>51</a:t>
              </a:r>
            </a:p>
            <a:p>
              <a:pPr algn="ctr">
                <a:lnSpc>
                  <a:spcPts val="3093"/>
                </a:lnSpc>
              </a:pPr>
              <a:r>
                <a:rPr lang="en-US" sz="1767">
                  <a:solidFill>
                    <a:srgbClr val="000000"/>
                  </a:solidFill>
                  <a:latin typeface="Avenir"/>
                  <a:ea typeface="Avenir"/>
                  <a:cs typeface="Avenir"/>
                  <a:sym typeface="Avenir"/>
                </a:rPr>
                <a:t>56</a:t>
              </a:r>
            </a:p>
            <a:p>
              <a:pPr algn="ctr">
                <a:lnSpc>
                  <a:spcPts val="3093"/>
                </a:lnSpc>
              </a:pPr>
              <a:r>
                <a:rPr lang="en-US" sz="1767">
                  <a:solidFill>
                    <a:srgbClr val="000000"/>
                  </a:solidFill>
                  <a:latin typeface="Avenir"/>
                  <a:ea typeface="Avenir"/>
                  <a:cs typeface="Avenir"/>
                  <a:sym typeface="Avenir"/>
                </a:rPr>
                <a:t>108</a:t>
              </a:r>
            </a:p>
            <a:p>
              <a:pPr algn="ctr">
                <a:lnSpc>
                  <a:spcPts val="3093"/>
                </a:lnSpc>
              </a:pPr>
              <a:r>
                <a:rPr lang="en-US" sz="1767">
                  <a:solidFill>
                    <a:srgbClr val="000000"/>
                  </a:solidFill>
                  <a:latin typeface="Avenir"/>
                  <a:ea typeface="Avenir"/>
                  <a:cs typeface="Avenir"/>
                  <a:sym typeface="Avenir"/>
                </a:rPr>
                <a:t>144</a:t>
              </a:r>
            </a:p>
            <a:p>
              <a:pPr algn="ctr">
                <a:lnSpc>
                  <a:spcPts val="3093"/>
                </a:lnSpc>
              </a:pPr>
            </a:p>
            <a:p>
              <a:pPr algn="ctr">
                <a:lnSpc>
                  <a:spcPts val="3093"/>
                </a:lnSpc>
              </a:pPr>
            </a:p>
          </p:txBody>
        </p:sp>
        <p:sp>
          <p:nvSpPr>
            <p:cNvPr name="TextBox 25" id="25"/>
            <p:cNvSpPr txBox="true"/>
            <p:nvPr/>
          </p:nvSpPr>
          <p:spPr>
            <a:xfrm rot="0">
              <a:off x="5088230" y="17859"/>
              <a:ext cx="763613" cy="664890"/>
            </a:xfrm>
            <a:prstGeom prst="rect">
              <a:avLst/>
            </a:prstGeom>
          </p:spPr>
          <p:txBody>
            <a:bodyPr anchor="t" rtlCol="false" tIns="0" lIns="0" bIns="0" rIns="0">
              <a:spAutoFit/>
            </a:bodyPr>
            <a:lstStyle/>
            <a:p>
              <a:pPr algn="l">
                <a:lnSpc>
                  <a:spcPts val="2616"/>
                </a:lnSpc>
              </a:pPr>
              <a:r>
                <a:rPr lang="en-US" sz="1767" b="true">
                  <a:solidFill>
                    <a:srgbClr val="FFFFFF"/>
                  </a:solidFill>
                  <a:latin typeface="Avenir Bold"/>
                  <a:ea typeface="Avenir Bold"/>
                  <a:cs typeface="Avenir Bold"/>
                  <a:sym typeface="Avenir Bold"/>
                </a:rPr>
                <a:t>Size</a:t>
              </a:r>
            </a:p>
            <a:p>
              <a:pPr algn="l">
                <a:lnSpc>
                  <a:spcPts val="662"/>
                </a:lnSpc>
              </a:pPr>
              <a:r>
                <a:rPr lang="en-US" sz="1325">
                  <a:solidFill>
                    <a:srgbClr val="FFFFFF"/>
                  </a:solidFill>
                  <a:latin typeface="Avenir"/>
                  <a:ea typeface="Avenir"/>
                  <a:cs typeface="Avenir"/>
                  <a:sym typeface="Avenir"/>
                </a:rPr>
                <a:t>(sq.m)</a:t>
              </a:r>
            </a:p>
          </p:txBody>
        </p:sp>
        <p:sp>
          <p:nvSpPr>
            <p:cNvPr name="TextBox 26" id="26"/>
            <p:cNvSpPr txBox="true"/>
            <p:nvPr/>
          </p:nvSpPr>
          <p:spPr>
            <a:xfrm rot="0">
              <a:off x="6562266" y="789221"/>
              <a:ext cx="757891" cy="7816079"/>
            </a:xfrm>
            <a:prstGeom prst="rect">
              <a:avLst/>
            </a:prstGeom>
          </p:spPr>
          <p:txBody>
            <a:bodyPr anchor="t" rtlCol="false" tIns="0" lIns="0" bIns="0" rIns="0">
              <a:spAutoFit/>
            </a:bodyPr>
            <a:lstStyle/>
            <a:p>
              <a:pPr algn="ctr">
                <a:lnSpc>
                  <a:spcPts val="3093"/>
                </a:lnSpc>
              </a:pPr>
              <a:r>
                <a:rPr lang="en-US" sz="1767" b="true">
                  <a:solidFill>
                    <a:srgbClr val="000000"/>
                  </a:solidFill>
                  <a:latin typeface="Avenir Medium"/>
                  <a:ea typeface="Avenir Medium"/>
                  <a:cs typeface="Avenir Medium"/>
                  <a:sym typeface="Avenir Medium"/>
                </a:rPr>
                <a:t>33</a:t>
              </a:r>
            </a:p>
            <a:p>
              <a:pPr algn="ctr">
                <a:lnSpc>
                  <a:spcPts val="3093"/>
                </a:lnSpc>
              </a:pPr>
              <a:r>
                <a:rPr lang="en-US" sz="1767" b="true">
                  <a:solidFill>
                    <a:srgbClr val="000000"/>
                  </a:solidFill>
                  <a:latin typeface="Avenir Medium"/>
                  <a:ea typeface="Avenir Medium"/>
                  <a:cs typeface="Avenir Medium"/>
                  <a:sym typeface="Avenir Medium"/>
                </a:rPr>
                <a:t>16</a:t>
              </a:r>
            </a:p>
            <a:p>
              <a:pPr algn="ctr">
                <a:lnSpc>
                  <a:spcPts val="3093"/>
                </a:lnSpc>
              </a:pPr>
              <a:r>
                <a:rPr lang="en-US" sz="1767" b="true">
                  <a:solidFill>
                    <a:srgbClr val="000000"/>
                  </a:solidFill>
                  <a:latin typeface="Avenir Medium"/>
                  <a:ea typeface="Avenir Medium"/>
                  <a:cs typeface="Avenir Medium"/>
                  <a:sym typeface="Avenir Medium"/>
                </a:rPr>
                <a:t>23</a:t>
              </a:r>
            </a:p>
            <a:p>
              <a:pPr algn="ctr">
                <a:lnSpc>
                  <a:spcPts val="3093"/>
                </a:lnSpc>
              </a:pPr>
              <a:r>
                <a:rPr lang="en-US" sz="1767" b="true">
                  <a:solidFill>
                    <a:srgbClr val="000000"/>
                  </a:solidFill>
                  <a:latin typeface="Avenir Medium"/>
                  <a:ea typeface="Avenir Medium"/>
                  <a:cs typeface="Avenir Medium"/>
                  <a:sym typeface="Avenir Medium"/>
                </a:rPr>
                <a:t>51</a:t>
              </a:r>
            </a:p>
            <a:p>
              <a:pPr algn="ctr">
                <a:lnSpc>
                  <a:spcPts val="3093"/>
                </a:lnSpc>
              </a:pPr>
              <a:r>
                <a:rPr lang="en-US" sz="1767" b="true">
                  <a:solidFill>
                    <a:srgbClr val="000000"/>
                  </a:solidFill>
                  <a:latin typeface="Avenir Medium"/>
                  <a:ea typeface="Avenir Medium"/>
                  <a:cs typeface="Avenir Medium"/>
                  <a:sym typeface="Avenir Medium"/>
                </a:rPr>
                <a:t>33</a:t>
              </a:r>
            </a:p>
            <a:p>
              <a:pPr algn="ctr">
                <a:lnSpc>
                  <a:spcPts val="3093"/>
                </a:lnSpc>
              </a:pPr>
              <a:r>
                <a:rPr lang="en-US" sz="1767" b="true">
                  <a:solidFill>
                    <a:srgbClr val="000000"/>
                  </a:solidFill>
                  <a:latin typeface="Avenir Medium"/>
                  <a:ea typeface="Avenir Medium"/>
                  <a:cs typeface="Avenir Medium"/>
                  <a:sym typeface="Avenir Medium"/>
                </a:rPr>
                <a:t>16</a:t>
              </a:r>
            </a:p>
            <a:p>
              <a:pPr algn="ctr">
                <a:lnSpc>
                  <a:spcPts val="3093"/>
                </a:lnSpc>
              </a:pPr>
              <a:r>
                <a:rPr lang="en-US" sz="1767" b="true">
                  <a:solidFill>
                    <a:srgbClr val="000000"/>
                  </a:solidFill>
                  <a:latin typeface="Avenir Medium"/>
                  <a:ea typeface="Avenir Medium"/>
                  <a:cs typeface="Avenir Medium"/>
                  <a:sym typeface="Avenir Medium"/>
                </a:rPr>
                <a:t>18</a:t>
              </a:r>
            </a:p>
            <a:p>
              <a:pPr algn="ctr">
                <a:lnSpc>
                  <a:spcPts val="3093"/>
                </a:lnSpc>
              </a:pPr>
              <a:r>
                <a:rPr lang="en-US" sz="1767" b="true">
                  <a:solidFill>
                    <a:srgbClr val="000000"/>
                  </a:solidFill>
                  <a:latin typeface="Avenir Medium"/>
                  <a:ea typeface="Avenir Medium"/>
                  <a:cs typeface="Avenir Medium"/>
                  <a:sym typeface="Avenir Medium"/>
                </a:rPr>
                <a:t>20</a:t>
              </a:r>
            </a:p>
            <a:p>
              <a:pPr algn="ctr">
                <a:lnSpc>
                  <a:spcPts val="3093"/>
                </a:lnSpc>
              </a:pPr>
              <a:r>
                <a:rPr lang="en-US" sz="1767" b="true">
                  <a:solidFill>
                    <a:srgbClr val="000000"/>
                  </a:solidFill>
                  <a:latin typeface="Avenir Medium"/>
                  <a:ea typeface="Avenir Medium"/>
                  <a:cs typeface="Avenir Medium"/>
                  <a:sym typeface="Avenir Medium"/>
                </a:rPr>
                <a:t>34</a:t>
              </a:r>
            </a:p>
            <a:p>
              <a:pPr algn="ctr">
                <a:lnSpc>
                  <a:spcPts val="3093"/>
                </a:lnSpc>
              </a:pPr>
              <a:r>
                <a:rPr lang="en-US" sz="1767" b="true">
                  <a:solidFill>
                    <a:srgbClr val="000000"/>
                  </a:solidFill>
                  <a:latin typeface="Avenir Medium"/>
                  <a:ea typeface="Avenir Medium"/>
                  <a:cs typeface="Avenir Medium"/>
                  <a:sym typeface="Avenir Medium"/>
                </a:rPr>
                <a:t>17</a:t>
              </a:r>
            </a:p>
            <a:p>
              <a:pPr algn="ctr">
                <a:lnSpc>
                  <a:spcPts val="3093"/>
                </a:lnSpc>
              </a:pPr>
              <a:r>
                <a:rPr lang="en-US" sz="1767" b="true">
                  <a:solidFill>
                    <a:srgbClr val="000000"/>
                  </a:solidFill>
                  <a:latin typeface="Avenir Medium"/>
                  <a:ea typeface="Avenir Medium"/>
                  <a:cs typeface="Avenir Medium"/>
                  <a:sym typeface="Avenir Medium"/>
                </a:rPr>
                <a:t>1</a:t>
              </a:r>
            </a:p>
            <a:p>
              <a:pPr algn="ctr">
                <a:lnSpc>
                  <a:spcPts val="3093"/>
                </a:lnSpc>
              </a:pPr>
              <a:r>
                <a:rPr lang="en-US" sz="1767" b="true">
                  <a:solidFill>
                    <a:srgbClr val="000000"/>
                  </a:solidFill>
                  <a:latin typeface="Avenir Medium"/>
                  <a:ea typeface="Avenir Medium"/>
                  <a:cs typeface="Avenir Medium"/>
                  <a:sym typeface="Avenir Medium"/>
                </a:rPr>
                <a:t>2</a:t>
              </a:r>
            </a:p>
            <a:p>
              <a:pPr algn="ctr">
                <a:lnSpc>
                  <a:spcPts val="3093"/>
                </a:lnSpc>
              </a:pPr>
              <a:r>
                <a:rPr lang="en-US" sz="1767" b="true">
                  <a:solidFill>
                    <a:srgbClr val="000000"/>
                  </a:solidFill>
                  <a:latin typeface="Avenir Medium"/>
                  <a:ea typeface="Avenir Medium"/>
                  <a:cs typeface="Avenir Medium"/>
                  <a:sym typeface="Avenir Medium"/>
                </a:rPr>
                <a:t>1</a:t>
              </a:r>
            </a:p>
            <a:p>
              <a:pPr algn="ctr">
                <a:lnSpc>
                  <a:spcPts val="3093"/>
                </a:lnSpc>
              </a:pPr>
              <a:r>
                <a:rPr lang="en-US" sz="1767" b="true">
                  <a:solidFill>
                    <a:srgbClr val="000000"/>
                  </a:solidFill>
                  <a:latin typeface="Avenir Medium"/>
                  <a:ea typeface="Avenir Medium"/>
                  <a:cs typeface="Avenir Medium"/>
                  <a:sym typeface="Avenir Medium"/>
                </a:rPr>
                <a:t>265</a:t>
              </a:r>
            </a:p>
            <a:p>
              <a:pPr algn="ctr">
                <a:lnSpc>
                  <a:spcPts val="3093"/>
                </a:lnSpc>
              </a:pPr>
            </a:p>
          </p:txBody>
        </p:sp>
        <p:sp>
          <p:nvSpPr>
            <p:cNvPr name="TextBox 27" id="27"/>
            <p:cNvSpPr txBox="true"/>
            <p:nvPr/>
          </p:nvSpPr>
          <p:spPr>
            <a:xfrm rot="0">
              <a:off x="6623035" y="136747"/>
              <a:ext cx="763613" cy="664890"/>
            </a:xfrm>
            <a:prstGeom prst="rect">
              <a:avLst/>
            </a:prstGeom>
          </p:spPr>
          <p:txBody>
            <a:bodyPr anchor="t" rtlCol="false" tIns="0" lIns="0" bIns="0" rIns="0">
              <a:spAutoFit/>
            </a:bodyPr>
            <a:lstStyle/>
            <a:p>
              <a:pPr algn="just">
                <a:lnSpc>
                  <a:spcPts val="2616"/>
                </a:lnSpc>
              </a:pPr>
              <a:r>
                <a:rPr lang="en-US" sz="1767" b="true">
                  <a:solidFill>
                    <a:srgbClr val="FFFFFF"/>
                  </a:solidFill>
                  <a:latin typeface="Avenir Bold"/>
                  <a:ea typeface="Avenir Bold"/>
                  <a:cs typeface="Avenir Bold"/>
                  <a:sym typeface="Avenir Bold"/>
                </a:rPr>
                <a:t>Unit</a:t>
              </a:r>
            </a:p>
            <a:p>
              <a:pPr algn="just">
                <a:lnSpc>
                  <a:spcPts val="662"/>
                </a:lnSpc>
              </a:pPr>
            </a:p>
          </p:txBody>
        </p:sp>
        <p:sp>
          <p:nvSpPr>
            <p:cNvPr name="TextBox 28" id="28"/>
            <p:cNvSpPr txBox="true"/>
            <p:nvPr/>
          </p:nvSpPr>
          <p:spPr>
            <a:xfrm rot="0">
              <a:off x="8520936" y="789221"/>
              <a:ext cx="2054691" cy="6768496"/>
            </a:xfrm>
            <a:prstGeom prst="rect">
              <a:avLst/>
            </a:prstGeom>
          </p:spPr>
          <p:txBody>
            <a:bodyPr anchor="t" rtlCol="false" tIns="0" lIns="0" bIns="0" rIns="0">
              <a:spAutoFit/>
            </a:bodyPr>
            <a:lstStyle/>
            <a:p>
              <a:pPr algn="l">
                <a:lnSpc>
                  <a:spcPts val="3093"/>
                </a:lnSpc>
              </a:pPr>
              <a:r>
                <a:rPr lang="en-US" sz="1767">
                  <a:solidFill>
                    <a:srgbClr val="000000"/>
                  </a:solidFill>
                  <a:latin typeface="Avenir"/>
                  <a:ea typeface="Avenir"/>
                  <a:cs typeface="Avenir"/>
                  <a:sym typeface="Avenir"/>
                </a:rPr>
                <a:t>3A  /  2A+1C</a:t>
              </a:r>
            </a:p>
            <a:p>
              <a:pPr algn="l">
                <a:lnSpc>
                  <a:spcPts val="3093"/>
                </a:lnSpc>
              </a:pPr>
              <a:r>
                <a:rPr lang="en-US" sz="1767">
                  <a:solidFill>
                    <a:srgbClr val="000000"/>
                  </a:solidFill>
                  <a:latin typeface="Avenir"/>
                  <a:ea typeface="Avenir"/>
                  <a:cs typeface="Avenir"/>
                  <a:sym typeface="Avenir"/>
                </a:rPr>
                <a:t>3A  /  2A+1C</a:t>
              </a:r>
            </a:p>
            <a:p>
              <a:pPr algn="l">
                <a:lnSpc>
                  <a:spcPts val="3093"/>
                </a:lnSpc>
              </a:pPr>
              <a:r>
                <a:rPr lang="en-US" sz="1767">
                  <a:solidFill>
                    <a:srgbClr val="000000"/>
                  </a:solidFill>
                  <a:latin typeface="Avenir"/>
                  <a:ea typeface="Avenir"/>
                  <a:cs typeface="Avenir"/>
                  <a:sym typeface="Avenir"/>
                </a:rPr>
                <a:t>3A  /  2A+1C</a:t>
              </a:r>
            </a:p>
            <a:p>
              <a:pPr algn="l">
                <a:lnSpc>
                  <a:spcPts val="3093"/>
                </a:lnSpc>
              </a:pPr>
              <a:r>
                <a:rPr lang="en-US" sz="1767">
                  <a:solidFill>
                    <a:srgbClr val="000000"/>
                  </a:solidFill>
                  <a:latin typeface="Avenir"/>
                  <a:ea typeface="Avenir"/>
                  <a:cs typeface="Avenir"/>
                  <a:sym typeface="Avenir"/>
                </a:rPr>
                <a:t>3A  /  2A+1C</a:t>
              </a:r>
            </a:p>
            <a:p>
              <a:pPr algn="l">
                <a:lnSpc>
                  <a:spcPts val="3093"/>
                </a:lnSpc>
              </a:pPr>
              <a:r>
                <a:rPr lang="en-US" sz="1767">
                  <a:solidFill>
                    <a:srgbClr val="000000"/>
                  </a:solidFill>
                  <a:latin typeface="Avenir"/>
                  <a:ea typeface="Avenir"/>
                  <a:cs typeface="Avenir"/>
                  <a:sym typeface="Avenir"/>
                </a:rPr>
                <a:t>3A  /  2A+1C</a:t>
              </a:r>
            </a:p>
            <a:p>
              <a:pPr algn="l">
                <a:lnSpc>
                  <a:spcPts val="3093"/>
                </a:lnSpc>
              </a:pPr>
              <a:r>
                <a:rPr lang="en-US" sz="1767">
                  <a:solidFill>
                    <a:srgbClr val="000000"/>
                  </a:solidFill>
                  <a:latin typeface="Avenir"/>
                  <a:ea typeface="Avenir"/>
                  <a:cs typeface="Avenir"/>
                  <a:sym typeface="Avenir"/>
                </a:rPr>
                <a:t>3A  /  2A+1C</a:t>
              </a:r>
            </a:p>
            <a:p>
              <a:pPr algn="l">
                <a:lnSpc>
                  <a:spcPts val="3093"/>
                </a:lnSpc>
              </a:pPr>
              <a:r>
                <a:rPr lang="en-US" sz="1767">
                  <a:solidFill>
                    <a:srgbClr val="000000"/>
                  </a:solidFill>
                  <a:latin typeface="Avenir"/>
                  <a:ea typeface="Avenir"/>
                  <a:cs typeface="Avenir"/>
                  <a:sym typeface="Avenir"/>
                </a:rPr>
                <a:t>3A  /  2A+1C</a:t>
              </a:r>
            </a:p>
            <a:p>
              <a:pPr algn="l">
                <a:lnSpc>
                  <a:spcPts val="3093"/>
                </a:lnSpc>
              </a:pPr>
              <a:r>
                <a:rPr lang="en-US" sz="1767">
                  <a:solidFill>
                    <a:srgbClr val="000000"/>
                  </a:solidFill>
                  <a:latin typeface="Avenir"/>
                  <a:ea typeface="Avenir"/>
                  <a:cs typeface="Avenir"/>
                  <a:sym typeface="Avenir"/>
                </a:rPr>
                <a:t>2A + 2C</a:t>
              </a:r>
            </a:p>
            <a:p>
              <a:pPr algn="l">
                <a:lnSpc>
                  <a:spcPts val="3093"/>
                </a:lnSpc>
              </a:pPr>
              <a:r>
                <a:rPr lang="en-US" sz="1767">
                  <a:solidFill>
                    <a:srgbClr val="000000"/>
                  </a:solidFill>
                  <a:latin typeface="Avenir"/>
                  <a:ea typeface="Avenir"/>
                  <a:cs typeface="Avenir"/>
                  <a:sym typeface="Avenir"/>
                </a:rPr>
                <a:t>3A  /  2A+1C</a:t>
              </a:r>
            </a:p>
            <a:p>
              <a:pPr algn="l">
                <a:lnSpc>
                  <a:spcPts val="3093"/>
                </a:lnSpc>
              </a:pPr>
              <a:r>
                <a:rPr lang="en-US" sz="1767">
                  <a:solidFill>
                    <a:srgbClr val="000000"/>
                  </a:solidFill>
                  <a:latin typeface="Avenir"/>
                  <a:ea typeface="Avenir"/>
                  <a:cs typeface="Avenir"/>
                  <a:sym typeface="Avenir"/>
                </a:rPr>
                <a:t>3A  /  2A+1C</a:t>
              </a:r>
            </a:p>
            <a:p>
              <a:pPr algn="l">
                <a:lnSpc>
                  <a:spcPts val="3093"/>
                </a:lnSpc>
              </a:pPr>
              <a:r>
                <a:rPr lang="en-US" sz="1767">
                  <a:solidFill>
                    <a:srgbClr val="000000"/>
                  </a:solidFill>
                  <a:latin typeface="Avenir"/>
                  <a:ea typeface="Avenir"/>
                  <a:cs typeface="Avenir"/>
                  <a:sym typeface="Avenir"/>
                </a:rPr>
                <a:t>3A  /  2A+2C</a:t>
              </a:r>
            </a:p>
            <a:p>
              <a:pPr algn="l">
                <a:lnSpc>
                  <a:spcPts val="3093"/>
                </a:lnSpc>
              </a:pPr>
              <a:r>
                <a:rPr lang="en-US" sz="1767">
                  <a:solidFill>
                    <a:srgbClr val="000000"/>
                  </a:solidFill>
                  <a:latin typeface="Avenir"/>
                  <a:ea typeface="Avenir"/>
                  <a:cs typeface="Avenir"/>
                  <a:sym typeface="Avenir"/>
                </a:rPr>
                <a:t>5A  /  4A+1C</a:t>
              </a:r>
            </a:p>
            <a:p>
              <a:pPr algn="l">
                <a:lnSpc>
                  <a:spcPts val="3093"/>
                </a:lnSpc>
              </a:pPr>
              <a:r>
                <a:rPr lang="en-US" sz="1767">
                  <a:solidFill>
                    <a:srgbClr val="000000"/>
                  </a:solidFill>
                  <a:latin typeface="Avenir"/>
                  <a:ea typeface="Avenir"/>
                  <a:cs typeface="Avenir"/>
                  <a:sym typeface="Avenir"/>
                </a:rPr>
                <a:t>5A  /  4A+1C</a:t>
              </a:r>
            </a:p>
          </p:txBody>
        </p:sp>
        <p:sp>
          <p:nvSpPr>
            <p:cNvPr name="TextBox 29" id="29"/>
            <p:cNvSpPr txBox="true"/>
            <p:nvPr/>
          </p:nvSpPr>
          <p:spPr>
            <a:xfrm rot="0">
              <a:off x="8772597" y="241726"/>
              <a:ext cx="1270053" cy="432176"/>
            </a:xfrm>
            <a:prstGeom prst="rect">
              <a:avLst/>
            </a:prstGeom>
          </p:spPr>
          <p:txBody>
            <a:bodyPr anchor="t" rtlCol="false" tIns="0" lIns="0" bIns="0" rIns="0">
              <a:spAutoFit/>
            </a:bodyPr>
            <a:lstStyle/>
            <a:p>
              <a:pPr algn="ctr">
                <a:lnSpc>
                  <a:spcPts val="2616"/>
                </a:lnSpc>
              </a:pPr>
              <a:r>
                <a:rPr lang="en-US" b="true" sz="1767">
                  <a:solidFill>
                    <a:srgbClr val="FFFFFF"/>
                  </a:solidFill>
                  <a:latin typeface="Avenir Bold"/>
                  <a:ea typeface="Avenir Bold"/>
                  <a:cs typeface="Avenir Bold"/>
                  <a:sym typeface="Avenir Bold"/>
                </a:rPr>
                <a:t>Capacity</a:t>
              </a:r>
            </a:p>
          </p:txBody>
        </p:sp>
        <p:sp>
          <p:nvSpPr>
            <p:cNvPr name="TextBox 30" id="30"/>
            <p:cNvSpPr txBox="true"/>
            <p:nvPr/>
          </p:nvSpPr>
          <p:spPr>
            <a:xfrm rot="0">
              <a:off x="11442825" y="789221"/>
              <a:ext cx="2335534" cy="6768496"/>
            </a:xfrm>
            <a:prstGeom prst="rect">
              <a:avLst/>
            </a:prstGeom>
          </p:spPr>
          <p:txBody>
            <a:bodyPr anchor="t" rtlCol="false" tIns="0" lIns="0" bIns="0" rIns="0">
              <a:spAutoFit/>
            </a:bodyPr>
            <a:lstStyle/>
            <a:p>
              <a:pPr algn="l">
                <a:lnSpc>
                  <a:spcPts val="3093"/>
                </a:lnSpc>
              </a:pPr>
              <a:r>
                <a:rPr lang="en-US" sz="1767">
                  <a:solidFill>
                    <a:srgbClr val="000000"/>
                  </a:solidFill>
                  <a:latin typeface="Avenir"/>
                  <a:ea typeface="Avenir"/>
                  <a:cs typeface="Avenir"/>
                  <a:sym typeface="Avenir"/>
                </a:rPr>
                <a:t>King / twin</a:t>
              </a:r>
            </a:p>
            <a:p>
              <a:pPr algn="l">
                <a:lnSpc>
                  <a:spcPts val="3093"/>
                </a:lnSpc>
              </a:pPr>
              <a:r>
                <a:rPr lang="en-US" sz="1767">
                  <a:solidFill>
                    <a:srgbClr val="000000"/>
                  </a:solidFill>
                  <a:latin typeface="Avenir"/>
                  <a:ea typeface="Avenir"/>
                  <a:cs typeface="Avenir"/>
                  <a:sym typeface="Avenir"/>
                </a:rPr>
                <a:t>King / twin</a:t>
              </a:r>
            </a:p>
            <a:p>
              <a:pPr algn="l">
                <a:lnSpc>
                  <a:spcPts val="3093"/>
                </a:lnSpc>
              </a:pPr>
              <a:r>
                <a:rPr lang="en-US" sz="1767">
                  <a:solidFill>
                    <a:srgbClr val="000000"/>
                  </a:solidFill>
                  <a:latin typeface="Avenir"/>
                  <a:ea typeface="Avenir"/>
                  <a:cs typeface="Avenir"/>
                  <a:sym typeface="Avenir"/>
                </a:rPr>
                <a:t>King / twin</a:t>
              </a:r>
            </a:p>
            <a:p>
              <a:pPr algn="l">
                <a:lnSpc>
                  <a:spcPts val="3093"/>
                </a:lnSpc>
              </a:pPr>
              <a:r>
                <a:rPr lang="en-US" sz="1767">
                  <a:solidFill>
                    <a:srgbClr val="000000"/>
                  </a:solidFill>
                  <a:latin typeface="Avenir"/>
                  <a:ea typeface="Avenir"/>
                  <a:cs typeface="Avenir"/>
                  <a:sym typeface="Avenir"/>
                </a:rPr>
                <a:t>King / twin </a:t>
              </a:r>
            </a:p>
            <a:p>
              <a:pPr algn="l">
                <a:lnSpc>
                  <a:spcPts val="3093"/>
                </a:lnSpc>
              </a:pPr>
              <a:r>
                <a:rPr lang="en-US" sz="1767">
                  <a:solidFill>
                    <a:srgbClr val="000000"/>
                  </a:solidFill>
                  <a:latin typeface="Avenir"/>
                  <a:ea typeface="Avenir"/>
                  <a:cs typeface="Avenir"/>
                  <a:sym typeface="Avenir"/>
                </a:rPr>
                <a:t>King / twin </a:t>
              </a:r>
            </a:p>
            <a:p>
              <a:pPr algn="l">
                <a:lnSpc>
                  <a:spcPts val="3093"/>
                </a:lnSpc>
              </a:pPr>
              <a:r>
                <a:rPr lang="en-US" sz="1767">
                  <a:solidFill>
                    <a:srgbClr val="000000"/>
                  </a:solidFill>
                  <a:latin typeface="Avenir"/>
                  <a:ea typeface="Avenir"/>
                  <a:cs typeface="Avenir"/>
                  <a:sym typeface="Avenir"/>
                </a:rPr>
                <a:t>King / twin </a:t>
              </a:r>
            </a:p>
            <a:p>
              <a:pPr algn="l">
                <a:lnSpc>
                  <a:spcPts val="3093"/>
                </a:lnSpc>
              </a:pPr>
              <a:r>
                <a:rPr lang="en-US" sz="1767">
                  <a:solidFill>
                    <a:srgbClr val="000000"/>
                  </a:solidFill>
                  <a:latin typeface="Avenir"/>
                  <a:ea typeface="Avenir"/>
                  <a:cs typeface="Avenir"/>
                  <a:sym typeface="Avenir"/>
                </a:rPr>
                <a:t>King / twin</a:t>
              </a:r>
            </a:p>
            <a:p>
              <a:pPr algn="l">
                <a:lnSpc>
                  <a:spcPts val="3093"/>
                </a:lnSpc>
              </a:pPr>
              <a:r>
                <a:rPr lang="en-US" sz="1767">
                  <a:solidFill>
                    <a:srgbClr val="000000"/>
                  </a:solidFill>
                  <a:latin typeface="Avenir"/>
                  <a:ea typeface="Avenir"/>
                  <a:cs typeface="Avenir"/>
                  <a:sym typeface="Avenir"/>
                </a:rPr>
                <a:t>King / bunk bed</a:t>
              </a:r>
            </a:p>
            <a:p>
              <a:pPr algn="l">
                <a:lnSpc>
                  <a:spcPts val="3093"/>
                </a:lnSpc>
              </a:pPr>
              <a:r>
                <a:rPr lang="en-US" sz="1767">
                  <a:solidFill>
                    <a:srgbClr val="000000"/>
                  </a:solidFill>
                  <a:latin typeface="Avenir"/>
                  <a:ea typeface="Avenir"/>
                  <a:cs typeface="Avenir"/>
                  <a:sym typeface="Avenir"/>
                </a:rPr>
                <a:t>King / twin</a:t>
              </a:r>
            </a:p>
            <a:p>
              <a:pPr algn="l">
                <a:lnSpc>
                  <a:spcPts val="3093"/>
                </a:lnSpc>
              </a:pPr>
              <a:r>
                <a:rPr lang="en-US" sz="1767">
                  <a:solidFill>
                    <a:srgbClr val="000000"/>
                  </a:solidFill>
                  <a:latin typeface="Avenir"/>
                  <a:ea typeface="Avenir"/>
                  <a:cs typeface="Avenir"/>
                  <a:sym typeface="Avenir"/>
                </a:rPr>
                <a:t>King / twin</a:t>
              </a:r>
            </a:p>
            <a:p>
              <a:pPr algn="l">
                <a:lnSpc>
                  <a:spcPts val="3093"/>
                </a:lnSpc>
              </a:pPr>
              <a:r>
                <a:rPr lang="en-US" sz="1767">
                  <a:solidFill>
                    <a:srgbClr val="000000"/>
                  </a:solidFill>
                  <a:latin typeface="Avenir"/>
                  <a:ea typeface="Avenir"/>
                  <a:cs typeface="Avenir"/>
                  <a:sym typeface="Avenir"/>
                </a:rPr>
                <a:t>King </a:t>
              </a:r>
            </a:p>
            <a:p>
              <a:pPr algn="l">
                <a:lnSpc>
                  <a:spcPts val="3093"/>
                </a:lnSpc>
              </a:pPr>
              <a:r>
                <a:rPr lang="en-US" sz="1767">
                  <a:solidFill>
                    <a:srgbClr val="000000"/>
                  </a:solidFill>
                  <a:latin typeface="Avenir"/>
                  <a:ea typeface="Avenir"/>
                  <a:cs typeface="Avenir"/>
                  <a:sym typeface="Avenir"/>
                </a:rPr>
                <a:t>1 King + 1 twin</a:t>
              </a:r>
            </a:p>
            <a:p>
              <a:pPr algn="l">
                <a:lnSpc>
                  <a:spcPts val="3093"/>
                </a:lnSpc>
              </a:pPr>
              <a:r>
                <a:rPr lang="en-US" sz="1767">
                  <a:solidFill>
                    <a:srgbClr val="000000"/>
                  </a:solidFill>
                  <a:latin typeface="Avenir"/>
                  <a:ea typeface="Avenir"/>
                  <a:cs typeface="Avenir"/>
                  <a:sym typeface="Avenir"/>
                </a:rPr>
                <a:t>1 King + 1 twin</a:t>
              </a:r>
            </a:p>
          </p:txBody>
        </p:sp>
        <p:sp>
          <p:nvSpPr>
            <p:cNvPr name="TextBox 31" id="31"/>
            <p:cNvSpPr txBox="true"/>
            <p:nvPr/>
          </p:nvSpPr>
          <p:spPr>
            <a:xfrm rot="0">
              <a:off x="11442825" y="136747"/>
              <a:ext cx="1270053" cy="432176"/>
            </a:xfrm>
            <a:prstGeom prst="rect">
              <a:avLst/>
            </a:prstGeom>
          </p:spPr>
          <p:txBody>
            <a:bodyPr anchor="t" rtlCol="false" tIns="0" lIns="0" bIns="0" rIns="0">
              <a:spAutoFit/>
            </a:bodyPr>
            <a:lstStyle/>
            <a:p>
              <a:pPr algn="l">
                <a:lnSpc>
                  <a:spcPts val="2616"/>
                </a:lnSpc>
              </a:pPr>
              <a:r>
                <a:rPr lang="en-US" sz="1767" b="true">
                  <a:solidFill>
                    <a:srgbClr val="FFFFFF"/>
                  </a:solidFill>
                  <a:latin typeface="Avenir Bold"/>
                  <a:ea typeface="Avenir Bold"/>
                  <a:cs typeface="Avenir Bold"/>
                  <a:sym typeface="Avenir Bold"/>
                </a:rPr>
                <a:t>Bedding</a:t>
              </a:r>
            </a:p>
          </p:txBody>
        </p:sp>
        <p:sp>
          <p:nvSpPr>
            <p:cNvPr name="TextBox 32" id="32"/>
            <p:cNvSpPr txBox="true"/>
            <p:nvPr/>
          </p:nvSpPr>
          <p:spPr>
            <a:xfrm rot="0">
              <a:off x="8566593" y="-19204"/>
              <a:ext cx="1682061" cy="432176"/>
            </a:xfrm>
            <a:prstGeom prst="rect">
              <a:avLst/>
            </a:prstGeom>
          </p:spPr>
          <p:txBody>
            <a:bodyPr anchor="t" rtlCol="false" tIns="0" lIns="0" bIns="0" rIns="0">
              <a:spAutoFit/>
            </a:bodyPr>
            <a:lstStyle/>
            <a:p>
              <a:pPr algn="ctr">
                <a:lnSpc>
                  <a:spcPts val="2616"/>
                </a:lnSpc>
              </a:pPr>
              <a:r>
                <a:rPr lang="en-US" b="true" sz="1767">
                  <a:solidFill>
                    <a:srgbClr val="FFFFFF"/>
                  </a:solidFill>
                  <a:latin typeface="Avenir Bold"/>
                  <a:ea typeface="Avenir Bold"/>
                  <a:cs typeface="Avenir Bold"/>
                  <a:sym typeface="Avenir Bold"/>
                </a:rPr>
                <a:t>Maximum</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EF9"/>
        </a:solidFill>
      </p:bgPr>
    </p:bg>
    <p:spTree>
      <p:nvGrpSpPr>
        <p:cNvPr id="1" name=""/>
        <p:cNvGrpSpPr/>
        <p:nvPr/>
      </p:nvGrpSpPr>
      <p:grpSpPr>
        <a:xfrm>
          <a:off x="0" y="0"/>
          <a:ext cx="0" cy="0"/>
          <a:chOff x="0" y="0"/>
          <a:chExt cx="0" cy="0"/>
        </a:xfrm>
      </p:grpSpPr>
      <p:grpSp>
        <p:nvGrpSpPr>
          <p:cNvPr name="Group 2" id="2"/>
          <p:cNvGrpSpPr/>
          <p:nvPr/>
        </p:nvGrpSpPr>
        <p:grpSpPr>
          <a:xfrm rot="0">
            <a:off x="0" y="-1590944"/>
            <a:ext cx="18485375" cy="10524345"/>
            <a:chOff x="0" y="0"/>
            <a:chExt cx="6516802" cy="3710234"/>
          </a:xfrm>
        </p:grpSpPr>
        <p:sp>
          <p:nvSpPr>
            <p:cNvPr name="Freeform 3" id="3"/>
            <p:cNvSpPr/>
            <p:nvPr/>
          </p:nvSpPr>
          <p:spPr>
            <a:xfrm flipH="false" flipV="false" rot="0">
              <a:off x="0" y="0"/>
              <a:ext cx="6516751" cy="3710272"/>
            </a:xfrm>
            <a:custGeom>
              <a:avLst/>
              <a:gdLst/>
              <a:ahLst/>
              <a:cxnLst/>
              <a:rect r="r" b="b" t="t" l="l"/>
              <a:pathLst>
                <a:path h="3710272" w="6516751">
                  <a:moveTo>
                    <a:pt x="0" y="0"/>
                  </a:moveTo>
                  <a:lnTo>
                    <a:pt x="6516751" y="0"/>
                  </a:lnTo>
                  <a:lnTo>
                    <a:pt x="6516751" y="3710272"/>
                  </a:lnTo>
                  <a:lnTo>
                    <a:pt x="0" y="3710272"/>
                  </a:lnTo>
                  <a:lnTo>
                    <a:pt x="0" y="0"/>
                  </a:lnTo>
                  <a:close/>
                </a:path>
              </a:pathLst>
            </a:custGeom>
            <a:blipFill>
              <a:blip r:embed="rId2"/>
              <a:stretch>
                <a:fillRect l="-2142" t="-20261" r="-565" b="0"/>
              </a:stretch>
            </a:blipFill>
          </p:spPr>
        </p:sp>
      </p:grpSp>
      <p:sp>
        <p:nvSpPr>
          <p:cNvPr name="Freeform 4" id="4"/>
          <p:cNvSpPr/>
          <p:nvPr/>
        </p:nvSpPr>
        <p:spPr>
          <a:xfrm flipH="false" flipV="false" rot="0">
            <a:off x="7331402" y="0"/>
            <a:ext cx="4147990" cy="4127473"/>
          </a:xfrm>
          <a:custGeom>
            <a:avLst/>
            <a:gdLst/>
            <a:ahLst/>
            <a:cxnLst/>
            <a:rect r="r" b="b" t="t" l="l"/>
            <a:pathLst>
              <a:path h="4127473" w="4147990">
                <a:moveTo>
                  <a:pt x="0" y="0"/>
                </a:moveTo>
                <a:lnTo>
                  <a:pt x="4147990" y="0"/>
                </a:lnTo>
                <a:lnTo>
                  <a:pt x="4147990" y="4127473"/>
                </a:lnTo>
                <a:lnTo>
                  <a:pt x="0" y="41274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0972800" y="0"/>
            <a:ext cx="2957027" cy="4127473"/>
          </a:xfrm>
          <a:custGeom>
            <a:avLst/>
            <a:gdLst/>
            <a:ahLst/>
            <a:cxnLst/>
            <a:rect r="r" b="b" t="t" l="l"/>
            <a:pathLst>
              <a:path h="4127473" w="2957027">
                <a:moveTo>
                  <a:pt x="0" y="0"/>
                </a:moveTo>
                <a:lnTo>
                  <a:pt x="2957027" y="0"/>
                </a:lnTo>
                <a:lnTo>
                  <a:pt x="2957027" y="4127473"/>
                </a:lnTo>
                <a:lnTo>
                  <a:pt x="0" y="41274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0" y="0"/>
            <a:ext cx="7331402" cy="4127473"/>
          </a:xfrm>
          <a:custGeom>
            <a:avLst/>
            <a:gdLst/>
            <a:ahLst/>
            <a:cxnLst/>
            <a:rect r="r" b="b" t="t" l="l"/>
            <a:pathLst>
              <a:path h="4127473" w="7331402">
                <a:moveTo>
                  <a:pt x="0" y="0"/>
                </a:moveTo>
                <a:lnTo>
                  <a:pt x="7331402" y="0"/>
                </a:lnTo>
                <a:lnTo>
                  <a:pt x="7331402" y="4127473"/>
                </a:lnTo>
                <a:lnTo>
                  <a:pt x="0" y="412747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7" id="7"/>
          <p:cNvGrpSpPr/>
          <p:nvPr/>
        </p:nvGrpSpPr>
        <p:grpSpPr>
          <a:xfrm rot="0">
            <a:off x="-1630304" y="7599821"/>
            <a:ext cx="23171812" cy="2724311"/>
            <a:chOff x="0" y="0"/>
            <a:chExt cx="2968778" cy="349039"/>
          </a:xfrm>
        </p:grpSpPr>
        <p:sp>
          <p:nvSpPr>
            <p:cNvPr name="Freeform 8" id="8"/>
            <p:cNvSpPr/>
            <p:nvPr/>
          </p:nvSpPr>
          <p:spPr>
            <a:xfrm flipH="false" flipV="false" rot="0">
              <a:off x="0" y="0"/>
              <a:ext cx="2968778" cy="349039"/>
            </a:xfrm>
            <a:custGeom>
              <a:avLst/>
              <a:gdLst/>
              <a:ahLst/>
              <a:cxnLst/>
              <a:rect r="r" b="b" t="t" l="l"/>
              <a:pathLst>
                <a:path h="349039" w="2968778">
                  <a:moveTo>
                    <a:pt x="2765578" y="0"/>
                  </a:moveTo>
                  <a:cubicBezTo>
                    <a:pt x="2877802" y="0"/>
                    <a:pt x="2968778" y="78135"/>
                    <a:pt x="2968778" y="174520"/>
                  </a:cubicBezTo>
                  <a:cubicBezTo>
                    <a:pt x="2968778" y="270904"/>
                    <a:pt x="2877802" y="349039"/>
                    <a:pt x="2765578" y="349039"/>
                  </a:cubicBezTo>
                  <a:lnTo>
                    <a:pt x="203200" y="349039"/>
                  </a:lnTo>
                  <a:cubicBezTo>
                    <a:pt x="90976" y="349039"/>
                    <a:pt x="0" y="270904"/>
                    <a:pt x="0" y="174520"/>
                  </a:cubicBezTo>
                  <a:cubicBezTo>
                    <a:pt x="0" y="78135"/>
                    <a:pt x="90976" y="0"/>
                    <a:pt x="203200" y="0"/>
                  </a:cubicBezTo>
                  <a:close/>
                </a:path>
              </a:pathLst>
            </a:custGeom>
            <a:solidFill>
              <a:srgbClr val="F4F2E7"/>
            </a:solidFill>
          </p:spPr>
        </p:sp>
        <p:sp>
          <p:nvSpPr>
            <p:cNvPr name="TextBox 9" id="9"/>
            <p:cNvSpPr txBox="true"/>
            <p:nvPr/>
          </p:nvSpPr>
          <p:spPr>
            <a:xfrm>
              <a:off x="0" y="-180975"/>
              <a:ext cx="2968778" cy="530014"/>
            </a:xfrm>
            <a:prstGeom prst="rect">
              <a:avLst/>
            </a:prstGeom>
          </p:spPr>
          <p:txBody>
            <a:bodyPr anchor="ctr" rtlCol="false" tIns="50800" lIns="50800" bIns="50800" rIns="50800"/>
            <a:lstStyle/>
            <a:p>
              <a:pPr algn="ctr">
                <a:lnSpc>
                  <a:spcPts val="4474"/>
                </a:lnSpc>
              </a:pPr>
            </a:p>
          </p:txBody>
        </p:sp>
      </p:grpSp>
      <p:sp>
        <p:nvSpPr>
          <p:cNvPr name="TextBox 10" id="10"/>
          <p:cNvSpPr txBox="true"/>
          <p:nvPr/>
        </p:nvSpPr>
        <p:spPr>
          <a:xfrm rot="0">
            <a:off x="13262015" y="8556346"/>
            <a:ext cx="3997285" cy="1096261"/>
          </a:xfrm>
          <a:prstGeom prst="rect">
            <a:avLst/>
          </a:prstGeom>
        </p:spPr>
        <p:txBody>
          <a:bodyPr anchor="t" rtlCol="false" tIns="0" lIns="0" bIns="0" rIns="0">
            <a:spAutoFit/>
          </a:bodyPr>
          <a:lstStyle/>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50" Smart TV</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Tea and coffee making facilities</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Individual air conditioning</a:t>
            </a:r>
          </a:p>
        </p:txBody>
      </p:sp>
      <p:sp>
        <p:nvSpPr>
          <p:cNvPr name="TextBox 11" id="11"/>
          <p:cNvSpPr txBox="true"/>
          <p:nvPr/>
        </p:nvSpPr>
        <p:spPr>
          <a:xfrm rot="0">
            <a:off x="748815" y="7565747"/>
            <a:ext cx="6205575" cy="864870"/>
          </a:xfrm>
          <a:prstGeom prst="rect">
            <a:avLst/>
          </a:prstGeom>
        </p:spPr>
        <p:txBody>
          <a:bodyPr anchor="t" rtlCol="false" tIns="0" lIns="0" bIns="0" rIns="0">
            <a:spAutoFit/>
          </a:bodyPr>
          <a:lstStyle/>
          <a:p>
            <a:pPr algn="ctr">
              <a:lnSpc>
                <a:spcPts val="5879"/>
              </a:lnSpc>
            </a:pPr>
            <a:r>
              <a:rPr lang="en-US" sz="4199">
                <a:solidFill>
                  <a:srgbClr val="647874"/>
                </a:solidFill>
                <a:latin typeface="Albra Sans"/>
                <a:ea typeface="Albra Sans"/>
                <a:cs typeface="Albra Sans"/>
                <a:sym typeface="Albra Sans"/>
              </a:rPr>
              <a:t>SUPERIOR GARDEN VIEW</a:t>
            </a:r>
            <a:r>
              <a:rPr lang="en-US" sz="4199">
                <a:solidFill>
                  <a:srgbClr val="000000"/>
                </a:solidFill>
                <a:latin typeface="Albra Sans"/>
                <a:ea typeface="Albra Sans"/>
                <a:cs typeface="Albra Sans"/>
                <a:sym typeface="Albra Sans"/>
              </a:rPr>
              <a:t> </a:t>
            </a:r>
          </a:p>
        </p:txBody>
      </p:sp>
      <p:sp>
        <p:nvSpPr>
          <p:cNvPr name="TextBox 12" id="12"/>
          <p:cNvSpPr txBox="true"/>
          <p:nvPr/>
        </p:nvSpPr>
        <p:spPr>
          <a:xfrm rot="0">
            <a:off x="1531738" y="8478678"/>
            <a:ext cx="5214491" cy="1463994"/>
          </a:xfrm>
          <a:prstGeom prst="rect">
            <a:avLst/>
          </a:prstGeom>
        </p:spPr>
        <p:txBody>
          <a:bodyPr anchor="t" rtlCol="false" tIns="0" lIns="0" bIns="0" rIns="0">
            <a:spAutoFit/>
          </a:bodyPr>
          <a:lstStyle/>
          <a:p>
            <a:pPr algn="l" marL="425043" indent="-212522" lvl="1">
              <a:lnSpc>
                <a:spcPts val="2834"/>
              </a:lnSpc>
              <a:buFont typeface="Arial"/>
              <a:buChar char="•"/>
            </a:pPr>
            <a:r>
              <a:rPr lang="en-US" sz="1968">
                <a:solidFill>
                  <a:srgbClr val="000000"/>
                </a:solidFill>
                <a:latin typeface="Avenir"/>
                <a:ea typeface="Avenir"/>
                <a:cs typeface="Avenir"/>
                <a:sym typeface="Avenir"/>
              </a:rPr>
              <a:t>32</a:t>
            </a:r>
            <a:r>
              <a:rPr lang="en-US" sz="1968">
                <a:solidFill>
                  <a:srgbClr val="000000"/>
                </a:solidFill>
                <a:latin typeface="Avenir"/>
                <a:ea typeface="Avenir"/>
                <a:cs typeface="Avenir"/>
                <a:sym typeface="Avenir"/>
              </a:rPr>
              <a:t> sqm indoor &amp; Outdoor space</a:t>
            </a:r>
          </a:p>
          <a:p>
            <a:pPr algn="l" marL="425043" indent="-212522" lvl="1">
              <a:lnSpc>
                <a:spcPts val="2834"/>
              </a:lnSpc>
              <a:buFont typeface="Arial"/>
              <a:buChar char="•"/>
            </a:pPr>
            <a:r>
              <a:rPr lang="en-US" sz="1968">
                <a:solidFill>
                  <a:srgbClr val="000000"/>
                </a:solidFill>
                <a:latin typeface="Avenir"/>
                <a:ea typeface="Avenir"/>
                <a:cs typeface="Avenir"/>
                <a:sym typeface="Avenir"/>
              </a:rPr>
              <a:t>Private balcony </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Bathroom with bath and shower combined</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Bathrobes and slippers</a:t>
            </a:r>
          </a:p>
        </p:txBody>
      </p:sp>
      <p:sp>
        <p:nvSpPr>
          <p:cNvPr name="TextBox 13" id="13"/>
          <p:cNvSpPr txBox="true"/>
          <p:nvPr/>
        </p:nvSpPr>
        <p:spPr>
          <a:xfrm rot="0">
            <a:off x="8215402" y="8491535"/>
            <a:ext cx="2757666" cy="1407468"/>
          </a:xfrm>
          <a:prstGeom prst="rect">
            <a:avLst/>
          </a:prstGeom>
        </p:spPr>
        <p:txBody>
          <a:bodyPr anchor="t" rtlCol="false" tIns="0" lIns="0" bIns="0" rIns="0">
            <a:spAutoFit/>
          </a:bodyPr>
          <a:lstStyle/>
          <a:p>
            <a:pPr algn="l" marL="420620" indent="-210310" lvl="1">
              <a:lnSpc>
                <a:spcPts val="2805"/>
              </a:lnSpc>
              <a:buFont typeface="Arial"/>
              <a:buChar char="•"/>
            </a:pPr>
            <a:r>
              <a:rPr lang="en-US" sz="1948">
                <a:solidFill>
                  <a:srgbClr val="000000"/>
                </a:solidFill>
                <a:latin typeface="Avenir"/>
                <a:ea typeface="Avenir"/>
                <a:cs typeface="Avenir"/>
                <a:sym typeface="Avenir"/>
              </a:rPr>
              <a:t>Direct dial telephone</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Hair dryer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Mini-bar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Safety deposit box</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4F2E7"/>
        </a:solidFill>
      </p:bgPr>
    </p:bg>
    <p:spTree>
      <p:nvGrpSpPr>
        <p:cNvPr id="1" name=""/>
        <p:cNvGrpSpPr/>
        <p:nvPr/>
      </p:nvGrpSpPr>
      <p:grpSpPr>
        <a:xfrm>
          <a:off x="0" y="0"/>
          <a:ext cx="0" cy="0"/>
          <a:chOff x="0" y="0"/>
          <a:chExt cx="0" cy="0"/>
        </a:xfrm>
      </p:grpSpPr>
      <p:grpSp>
        <p:nvGrpSpPr>
          <p:cNvPr name="Group 2" id="2"/>
          <p:cNvGrpSpPr/>
          <p:nvPr/>
        </p:nvGrpSpPr>
        <p:grpSpPr>
          <a:xfrm rot="0">
            <a:off x="0" y="-609600"/>
            <a:ext cx="18288000" cy="10291706"/>
            <a:chOff x="0" y="0"/>
            <a:chExt cx="6555981" cy="3689426"/>
          </a:xfrm>
        </p:grpSpPr>
        <p:sp>
          <p:nvSpPr>
            <p:cNvPr name="Freeform 3" id="3"/>
            <p:cNvSpPr/>
            <p:nvPr/>
          </p:nvSpPr>
          <p:spPr>
            <a:xfrm flipH="false" flipV="false" rot="0">
              <a:off x="0" y="0"/>
              <a:ext cx="6555969" cy="3689477"/>
            </a:xfrm>
            <a:custGeom>
              <a:avLst/>
              <a:gdLst/>
              <a:ahLst/>
              <a:cxnLst/>
              <a:rect r="r" b="b" t="t" l="l"/>
              <a:pathLst>
                <a:path h="3689477" w="6555969">
                  <a:moveTo>
                    <a:pt x="0" y="0"/>
                  </a:moveTo>
                  <a:lnTo>
                    <a:pt x="6555969" y="0"/>
                  </a:lnTo>
                  <a:lnTo>
                    <a:pt x="6555969" y="3689477"/>
                  </a:lnTo>
                  <a:lnTo>
                    <a:pt x="0" y="3689477"/>
                  </a:lnTo>
                  <a:lnTo>
                    <a:pt x="0" y="0"/>
                  </a:lnTo>
                  <a:close/>
                </a:path>
              </a:pathLst>
            </a:custGeom>
            <a:blipFill>
              <a:blip r:embed="rId2"/>
              <a:stretch>
                <a:fillRect l="-2795" t="-25154" r="-2795" b="0"/>
              </a:stretch>
            </a:blipFill>
          </p:spPr>
        </p:sp>
      </p:grpSp>
      <p:grpSp>
        <p:nvGrpSpPr>
          <p:cNvPr name="Group 4" id="4"/>
          <p:cNvGrpSpPr/>
          <p:nvPr/>
        </p:nvGrpSpPr>
        <p:grpSpPr>
          <a:xfrm rot="0">
            <a:off x="-1859746" y="7630337"/>
            <a:ext cx="22530287" cy="2930661"/>
            <a:chOff x="0" y="0"/>
            <a:chExt cx="2926473" cy="380665"/>
          </a:xfrm>
        </p:grpSpPr>
        <p:sp>
          <p:nvSpPr>
            <p:cNvPr name="Freeform 5" id="5"/>
            <p:cNvSpPr/>
            <p:nvPr/>
          </p:nvSpPr>
          <p:spPr>
            <a:xfrm flipH="false" flipV="false" rot="0">
              <a:off x="0" y="0"/>
              <a:ext cx="2926473" cy="380665"/>
            </a:xfrm>
            <a:custGeom>
              <a:avLst/>
              <a:gdLst/>
              <a:ahLst/>
              <a:cxnLst/>
              <a:rect r="r" b="b" t="t" l="l"/>
              <a:pathLst>
                <a:path h="380665" w="2926473">
                  <a:moveTo>
                    <a:pt x="2723273" y="0"/>
                  </a:moveTo>
                  <a:cubicBezTo>
                    <a:pt x="2835497" y="0"/>
                    <a:pt x="2926473" y="85215"/>
                    <a:pt x="2926473" y="190333"/>
                  </a:cubicBezTo>
                  <a:cubicBezTo>
                    <a:pt x="2926473" y="295450"/>
                    <a:pt x="2835497" y="380665"/>
                    <a:pt x="2723273" y="380665"/>
                  </a:cubicBezTo>
                  <a:lnTo>
                    <a:pt x="203200" y="380665"/>
                  </a:lnTo>
                  <a:cubicBezTo>
                    <a:pt x="90976" y="380665"/>
                    <a:pt x="0" y="295450"/>
                    <a:pt x="0" y="190333"/>
                  </a:cubicBezTo>
                  <a:cubicBezTo>
                    <a:pt x="0" y="85215"/>
                    <a:pt x="90976" y="0"/>
                    <a:pt x="203200" y="0"/>
                  </a:cubicBezTo>
                  <a:close/>
                </a:path>
              </a:pathLst>
            </a:custGeom>
            <a:solidFill>
              <a:srgbClr val="F4F2E7"/>
            </a:solidFill>
          </p:spPr>
        </p:sp>
        <p:sp>
          <p:nvSpPr>
            <p:cNvPr name="TextBox 6" id="6"/>
            <p:cNvSpPr txBox="true"/>
            <p:nvPr/>
          </p:nvSpPr>
          <p:spPr>
            <a:xfrm>
              <a:off x="0" y="-180975"/>
              <a:ext cx="2926473" cy="561640"/>
            </a:xfrm>
            <a:prstGeom prst="rect">
              <a:avLst/>
            </a:prstGeom>
          </p:spPr>
          <p:txBody>
            <a:bodyPr anchor="ctr" rtlCol="false" tIns="50800" lIns="50800" bIns="50800" rIns="50800"/>
            <a:lstStyle/>
            <a:p>
              <a:pPr algn="ctr">
                <a:lnSpc>
                  <a:spcPts val="4474"/>
                </a:lnSpc>
              </a:pPr>
            </a:p>
          </p:txBody>
        </p:sp>
      </p:grpSp>
      <p:sp>
        <p:nvSpPr>
          <p:cNvPr name="Freeform 7" id="7"/>
          <p:cNvSpPr/>
          <p:nvPr/>
        </p:nvSpPr>
        <p:spPr>
          <a:xfrm flipH="false" flipV="false" rot="0">
            <a:off x="7787702" y="0"/>
            <a:ext cx="4341528" cy="4150604"/>
          </a:xfrm>
          <a:custGeom>
            <a:avLst/>
            <a:gdLst/>
            <a:ahLst/>
            <a:cxnLst/>
            <a:rect r="r" b="b" t="t" l="l"/>
            <a:pathLst>
              <a:path h="4150604" w="4341528">
                <a:moveTo>
                  <a:pt x="0" y="0"/>
                </a:moveTo>
                <a:lnTo>
                  <a:pt x="4341528" y="0"/>
                </a:lnTo>
                <a:lnTo>
                  <a:pt x="4341528" y="4150604"/>
                </a:lnTo>
                <a:lnTo>
                  <a:pt x="0" y="41506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0" y="0"/>
            <a:ext cx="7787702" cy="4150604"/>
          </a:xfrm>
          <a:custGeom>
            <a:avLst/>
            <a:gdLst/>
            <a:ahLst/>
            <a:cxnLst/>
            <a:rect r="r" b="b" t="t" l="l"/>
            <a:pathLst>
              <a:path h="4150604" w="7787702">
                <a:moveTo>
                  <a:pt x="0" y="0"/>
                </a:moveTo>
                <a:lnTo>
                  <a:pt x="7787702" y="0"/>
                </a:lnTo>
                <a:lnTo>
                  <a:pt x="7787702" y="4150604"/>
                </a:lnTo>
                <a:lnTo>
                  <a:pt x="0" y="41506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2741067" y="8788521"/>
            <a:ext cx="3997285" cy="1096261"/>
          </a:xfrm>
          <a:prstGeom prst="rect">
            <a:avLst/>
          </a:prstGeom>
        </p:spPr>
        <p:txBody>
          <a:bodyPr anchor="t" rtlCol="false" tIns="0" lIns="0" bIns="0" rIns="0">
            <a:spAutoFit/>
          </a:bodyPr>
          <a:lstStyle/>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50" Smart TV</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Tea and coffee making facilities</a:t>
            </a:r>
          </a:p>
          <a:p>
            <a:pPr algn="l" marL="432269" indent="-216135" lvl="1">
              <a:lnSpc>
                <a:spcPts val="2883"/>
              </a:lnSpc>
              <a:buFont typeface="Arial"/>
              <a:buChar char="•"/>
            </a:pPr>
            <a:r>
              <a:rPr lang="en-US" sz="2002" strike="noStrike" u="none">
                <a:solidFill>
                  <a:srgbClr val="000000"/>
                </a:solidFill>
                <a:latin typeface="Avenir"/>
                <a:ea typeface="Avenir"/>
                <a:cs typeface="Avenir"/>
                <a:sym typeface="Avenir"/>
              </a:rPr>
              <a:t>Individual air conditioning</a:t>
            </a:r>
          </a:p>
        </p:txBody>
      </p:sp>
      <p:sp>
        <p:nvSpPr>
          <p:cNvPr name="TextBox 10" id="10"/>
          <p:cNvSpPr txBox="true"/>
          <p:nvPr/>
        </p:nvSpPr>
        <p:spPr>
          <a:xfrm rot="0">
            <a:off x="456511" y="7633512"/>
            <a:ext cx="7569919" cy="864870"/>
          </a:xfrm>
          <a:prstGeom prst="rect">
            <a:avLst/>
          </a:prstGeom>
        </p:spPr>
        <p:txBody>
          <a:bodyPr anchor="t" rtlCol="false" tIns="0" lIns="0" bIns="0" rIns="0">
            <a:spAutoFit/>
          </a:bodyPr>
          <a:lstStyle/>
          <a:p>
            <a:pPr algn="ctr">
              <a:lnSpc>
                <a:spcPts val="5879"/>
              </a:lnSpc>
            </a:pPr>
            <a:r>
              <a:rPr lang="en-US" sz="4199">
                <a:solidFill>
                  <a:srgbClr val="647874"/>
                </a:solidFill>
                <a:latin typeface="Albra Sans"/>
                <a:ea typeface="Albra Sans"/>
                <a:cs typeface="Albra Sans"/>
                <a:sym typeface="Albra Sans"/>
              </a:rPr>
              <a:t>AMORA </a:t>
            </a:r>
            <a:r>
              <a:rPr lang="en-US" sz="4199">
                <a:solidFill>
                  <a:srgbClr val="647874"/>
                </a:solidFill>
                <a:latin typeface="Albra Sans"/>
                <a:ea typeface="Albra Sans"/>
                <a:cs typeface="Albra Sans"/>
                <a:sym typeface="Albra Sans"/>
              </a:rPr>
              <a:t>SUPERIOR POOL VIEW </a:t>
            </a:r>
          </a:p>
        </p:txBody>
      </p:sp>
      <p:sp>
        <p:nvSpPr>
          <p:cNvPr name="TextBox 11" id="11"/>
          <p:cNvSpPr txBox="true"/>
          <p:nvPr/>
        </p:nvSpPr>
        <p:spPr>
          <a:xfrm rot="0">
            <a:off x="1028700" y="8584230"/>
            <a:ext cx="4144938" cy="1463994"/>
          </a:xfrm>
          <a:prstGeom prst="rect">
            <a:avLst/>
          </a:prstGeom>
        </p:spPr>
        <p:txBody>
          <a:bodyPr anchor="t" rtlCol="false" tIns="0" lIns="0" bIns="0" rIns="0">
            <a:spAutoFit/>
          </a:bodyPr>
          <a:lstStyle/>
          <a:p>
            <a:pPr algn="l" marL="425043" indent="-212522" lvl="1">
              <a:lnSpc>
                <a:spcPts val="2834"/>
              </a:lnSpc>
              <a:buFont typeface="Arial"/>
              <a:buChar char="•"/>
            </a:pPr>
            <a:r>
              <a:rPr lang="en-US" sz="1968">
                <a:solidFill>
                  <a:srgbClr val="000000"/>
                </a:solidFill>
                <a:latin typeface="Avenir"/>
                <a:ea typeface="Avenir"/>
                <a:cs typeface="Avenir"/>
                <a:sym typeface="Avenir"/>
              </a:rPr>
              <a:t>32 </a:t>
            </a:r>
            <a:r>
              <a:rPr lang="en-US" sz="1968">
                <a:solidFill>
                  <a:srgbClr val="000000"/>
                </a:solidFill>
                <a:latin typeface="Avenir"/>
                <a:ea typeface="Avenir"/>
                <a:cs typeface="Avenir"/>
                <a:sym typeface="Avenir"/>
              </a:rPr>
              <a:t>sqm indoor &amp; Outdoor space</a:t>
            </a:r>
          </a:p>
          <a:p>
            <a:pPr algn="l" marL="425043" indent="-212522" lvl="1">
              <a:lnSpc>
                <a:spcPts val="2834"/>
              </a:lnSpc>
              <a:buFont typeface="Arial"/>
              <a:buChar char="•"/>
            </a:pPr>
            <a:r>
              <a:rPr lang="en-US" sz="1968">
                <a:solidFill>
                  <a:srgbClr val="000000"/>
                </a:solidFill>
                <a:latin typeface="Avenir"/>
                <a:ea typeface="Avenir"/>
                <a:cs typeface="Avenir"/>
                <a:sym typeface="Avenir"/>
              </a:rPr>
              <a:t>Private balcony </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Bathroom with Rainforest shower</a:t>
            </a:r>
          </a:p>
          <a:p>
            <a:pPr algn="l" marL="425043" indent="-212522" lvl="1">
              <a:lnSpc>
                <a:spcPts val="2834"/>
              </a:lnSpc>
              <a:buFont typeface="Arial"/>
              <a:buChar char="•"/>
            </a:pPr>
            <a:r>
              <a:rPr lang="en-US" sz="1968">
                <a:solidFill>
                  <a:srgbClr val="000000"/>
                </a:solidFill>
                <a:latin typeface="Avenir"/>
                <a:ea typeface="Avenir"/>
                <a:cs typeface="Avenir"/>
                <a:sym typeface="Avenir"/>
              </a:rPr>
              <a:t>Bathrobes and slippers</a:t>
            </a:r>
          </a:p>
        </p:txBody>
      </p:sp>
      <p:sp>
        <p:nvSpPr>
          <p:cNvPr name="TextBox 12" id="12"/>
          <p:cNvSpPr txBox="true"/>
          <p:nvPr/>
        </p:nvSpPr>
        <p:spPr>
          <a:xfrm rot="0">
            <a:off x="7787702" y="8584230"/>
            <a:ext cx="2757666" cy="1407468"/>
          </a:xfrm>
          <a:prstGeom prst="rect">
            <a:avLst/>
          </a:prstGeom>
        </p:spPr>
        <p:txBody>
          <a:bodyPr anchor="t" rtlCol="false" tIns="0" lIns="0" bIns="0" rIns="0">
            <a:spAutoFit/>
          </a:bodyPr>
          <a:lstStyle/>
          <a:p>
            <a:pPr algn="l" marL="420620" indent="-210310" lvl="1">
              <a:lnSpc>
                <a:spcPts val="2805"/>
              </a:lnSpc>
              <a:buFont typeface="Arial"/>
              <a:buChar char="•"/>
            </a:pPr>
            <a:r>
              <a:rPr lang="en-US" sz="1948">
                <a:solidFill>
                  <a:srgbClr val="000000"/>
                </a:solidFill>
                <a:latin typeface="Avenir"/>
                <a:ea typeface="Avenir"/>
                <a:cs typeface="Avenir"/>
                <a:sym typeface="Avenir"/>
              </a:rPr>
              <a:t>Direct dial telephone</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Hair dryer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Mini-bar</a:t>
            </a:r>
          </a:p>
          <a:p>
            <a:pPr algn="l" marL="420620" indent="-210310" lvl="1">
              <a:lnSpc>
                <a:spcPts val="2805"/>
              </a:lnSpc>
              <a:buFont typeface="Arial"/>
              <a:buChar char="•"/>
            </a:pPr>
            <a:r>
              <a:rPr lang="en-US" sz="1948" strike="noStrike" u="none">
                <a:solidFill>
                  <a:srgbClr val="000000"/>
                </a:solidFill>
                <a:latin typeface="Avenir"/>
                <a:ea typeface="Avenir"/>
                <a:cs typeface="Avenir"/>
                <a:sym typeface="Avenir"/>
              </a:rPr>
              <a:t>Safety deposit box</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DAHMmhylLZY</dc:identifier>
  <dcterms:modified xsi:type="dcterms:W3CDTF">2011-08-01T06:04:30Z</dcterms:modified>
  <cp:revision>1</cp:revision>
  <dc:title>Lorna - Amora presentation</dc:title>
</cp:coreProperties>
</file>