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3004800" cy="7315200"/>
  <p:notesSz cx="6858000" cy="9144000"/>
  <p:embeddedFontLst>
    <p:embeddedFont>
      <p:font typeface="Arimo Bold" panose="020B0704020202020204" pitchFamily="34" charset="0"/>
      <p:regular r:id="rId42"/>
      <p:bold r:id="rId43"/>
    </p:embeddedFont>
    <p:embeddedFont>
      <p:font typeface="Canva Sans" panose="020B0503030501040103" pitchFamily="34" charset="0"/>
      <p:regular r:id="rId44"/>
    </p:embeddedFont>
    <p:embeddedFont>
      <p:font typeface="Canva Sans Bold" panose="020B0803030501040103" pitchFamily="34" charset="0"/>
      <p:regular r:id="rId45"/>
      <p:bold r:id="rId46"/>
    </p:embeddedFont>
    <p:embeddedFont>
      <p:font typeface="Canva Sans Bold Italics" panose="020B0803030501040103" pitchFamily="34" charset="0"/>
      <p:regular r:id="rId47"/>
      <p:bold r:id="rId48"/>
      <p:italic r:id="rId49"/>
      <p:boldItalic r:id="rId50"/>
    </p:embeddedFont>
    <p:embeddedFont>
      <p:font typeface="Canva Sans Italics" panose="020B0503030501040103" pitchFamily="34" charset="0"/>
      <p:regular r:id="rId51"/>
      <p:italic r:id="rId52"/>
    </p:embeddedFont>
    <p:embeddedFont>
      <p:font typeface="Josefin Sans" pitchFamily="2" charset="77"/>
      <p:regular r:id="rId53"/>
    </p:embeddedFont>
    <p:embeddedFont>
      <p:font typeface="Josefin Sans Bold" pitchFamily="2" charset="77"/>
      <p:regular r:id="rId54"/>
      <p:bold r:id="rId55"/>
    </p:embeddedFont>
    <p:embeddedFont>
      <p:font typeface="Moontime" pitchFamily="2" charset="0"/>
      <p:regular r:id="rId56"/>
    </p:embeddedFont>
    <p:embeddedFont>
      <p:font typeface="Open Sauce Bold" pitchFamily="2" charset="77"/>
      <p:regular r:id="rId57"/>
      <p:bold r:id="rId58"/>
    </p:embeddedFont>
    <p:embeddedFont>
      <p:font typeface="Open Sauce Light" pitchFamily="2" charset="77"/>
      <p:regular r:id="rId59"/>
    </p:embeddedFont>
    <p:embeddedFont>
      <p:font typeface="Open Sauce Medium" pitchFamily="2" charset="77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12" autoAdjust="0"/>
  </p:normalViewPr>
  <p:slideViewPr>
    <p:cSldViewPr>
      <p:cViewPr varScale="1">
        <p:scale>
          <a:sx n="107" d="100"/>
          <a:sy n="107" d="100"/>
        </p:scale>
        <p:origin x="4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jpeg"/><Relationship Id="rId7" Type="http://schemas.openxmlformats.org/officeDocument/2006/relationships/image" Target="../media/image35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10" Type="http://schemas.openxmlformats.org/officeDocument/2006/relationships/image" Target="../media/image38.svg"/><Relationship Id="rId4" Type="http://schemas.openxmlformats.org/officeDocument/2006/relationships/image" Target="../media/image33.jpe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9.jpeg"/><Relationship Id="rId7" Type="http://schemas.openxmlformats.org/officeDocument/2006/relationships/image" Target="../media/image35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10" Type="http://schemas.openxmlformats.org/officeDocument/2006/relationships/image" Target="../media/image38.svg"/><Relationship Id="rId4" Type="http://schemas.openxmlformats.org/officeDocument/2006/relationships/image" Target="../media/image40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38.svg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4.jpeg"/><Relationship Id="rId9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.png"/><Relationship Id="rId7" Type="http://schemas.openxmlformats.org/officeDocument/2006/relationships/image" Target="../media/image79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4.pn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99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3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9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8.jpe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24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5" Type="http://schemas.openxmlformats.org/officeDocument/2006/relationships/image" Target="../media/image133.svg"/><Relationship Id="rId4" Type="http://schemas.openxmlformats.org/officeDocument/2006/relationships/image" Target="../media/image1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15" t="-52421" r="-13398" b="-30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18084" y="-582001"/>
            <a:ext cx="3974983" cy="3974983"/>
          </a:xfrm>
          <a:custGeom>
            <a:avLst/>
            <a:gdLst/>
            <a:ahLst/>
            <a:cxnLst/>
            <a:rect l="l" t="t" r="r" b="b"/>
            <a:pathLst>
              <a:path w="3974983" h="3974983">
                <a:moveTo>
                  <a:pt x="0" y="0"/>
                </a:moveTo>
                <a:lnTo>
                  <a:pt x="3974982" y="0"/>
                </a:lnTo>
                <a:lnTo>
                  <a:pt x="3974982" y="3974983"/>
                </a:lnTo>
                <a:lnTo>
                  <a:pt x="0" y="3974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03583" y="5936743"/>
            <a:ext cx="8403983" cy="78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</a:pPr>
            <a:r>
              <a:rPr lang="en-US" sz="1624" b="1" spc="324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WELCOME TO</a:t>
            </a:r>
          </a:p>
          <a:p>
            <a:pPr algn="ctr">
              <a:lnSpc>
                <a:spcPts val="3792"/>
              </a:lnSpc>
            </a:pPr>
            <a:r>
              <a:rPr lang="en-US" sz="2167" b="1" spc="43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APSARA BEACHFRONT RESORT AND VILLA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80" b="-91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72775" y="3298144"/>
            <a:ext cx="9265601" cy="84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398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ACCOMMODATION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5409133" y="0"/>
            <a:ext cx="2192883" cy="2192883"/>
          </a:xfrm>
          <a:custGeom>
            <a:avLst/>
            <a:gdLst/>
            <a:ahLst/>
            <a:cxnLst/>
            <a:rect l="l" t="t" r="r" b="b"/>
            <a:pathLst>
              <a:path w="2192883" h="2192883">
                <a:moveTo>
                  <a:pt x="0" y="0"/>
                </a:moveTo>
                <a:lnTo>
                  <a:pt x="2192884" y="0"/>
                </a:lnTo>
                <a:lnTo>
                  <a:pt x="2192884" y="2192883"/>
                </a:lnTo>
                <a:lnTo>
                  <a:pt x="0" y="219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64" b="3564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1180493"/>
            <a:ext cx="3195535" cy="2020963"/>
          </a:xfrm>
          <a:custGeom>
            <a:avLst/>
            <a:gdLst/>
            <a:ahLst/>
            <a:cxnLst/>
            <a:rect l="l" t="t" r="r" b="b"/>
            <a:pathLst>
              <a:path w="3195535" h="2020963">
                <a:moveTo>
                  <a:pt x="0" y="0"/>
                </a:moveTo>
                <a:lnTo>
                  <a:pt x="3195535" y="0"/>
                </a:lnTo>
                <a:lnTo>
                  <a:pt x="3195535" y="2020963"/>
                </a:lnTo>
                <a:lnTo>
                  <a:pt x="0" y="202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36" r="-1189" b="-32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57777" y="495336"/>
            <a:ext cx="436675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DELUXE ROOM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4" name="Freeform 14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998"/>
              <a:ext cx="1726071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42 Sq.m.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131 rooms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787160" y="737525"/>
              <a:ext cx="1739846" cy="837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or</a:t>
              </a:r>
            </a:p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Twin Bed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Garden View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09" b="3509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1180493"/>
            <a:ext cx="3195535" cy="2020963"/>
          </a:xfrm>
          <a:custGeom>
            <a:avLst/>
            <a:gdLst/>
            <a:ahLst/>
            <a:cxnLst/>
            <a:rect l="l" t="t" r="r" b="b"/>
            <a:pathLst>
              <a:path w="3195535" h="2020963">
                <a:moveTo>
                  <a:pt x="0" y="0"/>
                </a:moveTo>
                <a:lnTo>
                  <a:pt x="3195535" y="0"/>
                </a:lnTo>
                <a:lnTo>
                  <a:pt x="3195535" y="2020963"/>
                </a:lnTo>
                <a:lnTo>
                  <a:pt x="0" y="202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10" b="-2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36" b="-32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57777" y="495336"/>
            <a:ext cx="436675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DELUXE ROOM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4" name="Freeform 14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998"/>
              <a:ext cx="1769621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42 Sq.m.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131 rooms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787160" y="737525"/>
              <a:ext cx="1739846" cy="837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or</a:t>
              </a:r>
            </a:p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Twin Bed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Garden View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09" b="3509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9285007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DELUXE SEAVIEW ROOM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1971" r="1971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039" b="3039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4185144" y="6248476"/>
            <a:ext cx="221359" cy="221359"/>
          </a:xfrm>
          <a:custGeom>
            <a:avLst/>
            <a:gdLst/>
            <a:ahLst/>
            <a:cxnLst/>
            <a:rect l="l" t="t" r="r" b="b"/>
            <a:pathLst>
              <a:path w="221359" h="221359">
                <a:moveTo>
                  <a:pt x="0" y="0"/>
                </a:moveTo>
                <a:lnTo>
                  <a:pt x="221359" y="0"/>
                </a:lnTo>
                <a:lnTo>
                  <a:pt x="221359" y="221359"/>
                </a:lnTo>
                <a:lnTo>
                  <a:pt x="0" y="221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75025" y="6142008"/>
            <a:ext cx="383931" cy="383931"/>
          </a:xfrm>
          <a:custGeom>
            <a:avLst/>
            <a:gdLst/>
            <a:ahLst/>
            <a:cxnLst/>
            <a:rect l="l" t="t" r="r" b="b"/>
            <a:pathLst>
              <a:path w="383931" h="383931">
                <a:moveTo>
                  <a:pt x="0" y="0"/>
                </a:moveTo>
                <a:lnTo>
                  <a:pt x="383931" y="0"/>
                </a:lnTo>
                <a:lnTo>
                  <a:pt x="383931" y="383931"/>
                </a:lnTo>
                <a:lnTo>
                  <a:pt x="0" y="3839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H="1">
            <a:off x="3729805" y="5662118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H="1">
            <a:off x="6410507" y="5662118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H="1">
            <a:off x="9100427" y="5611926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552864" y="6226968"/>
            <a:ext cx="265194" cy="209835"/>
          </a:xfrm>
          <a:custGeom>
            <a:avLst/>
            <a:gdLst/>
            <a:ahLst/>
            <a:cxnLst/>
            <a:rect l="l" t="t" r="r" b="b"/>
            <a:pathLst>
              <a:path w="265194" h="209835">
                <a:moveTo>
                  <a:pt x="0" y="0"/>
                </a:moveTo>
                <a:lnTo>
                  <a:pt x="265194" y="0"/>
                </a:lnTo>
                <a:lnTo>
                  <a:pt x="265194" y="209834"/>
                </a:lnTo>
                <a:lnTo>
                  <a:pt x="0" y="209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831563" y="6215076"/>
            <a:ext cx="296242" cy="214405"/>
          </a:xfrm>
          <a:custGeom>
            <a:avLst/>
            <a:gdLst/>
            <a:ahLst/>
            <a:cxnLst/>
            <a:rect l="l" t="t" r="r" b="b"/>
            <a:pathLst>
              <a:path w="296242" h="214405">
                <a:moveTo>
                  <a:pt x="0" y="0"/>
                </a:moveTo>
                <a:lnTo>
                  <a:pt x="296242" y="0"/>
                </a:lnTo>
                <a:lnTo>
                  <a:pt x="296242" y="214405"/>
                </a:lnTo>
                <a:lnTo>
                  <a:pt x="0" y="2144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445585" y="5738318"/>
            <a:ext cx="1310884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No. of room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29310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Room Size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99945" y="6173582"/>
            <a:ext cx="1304885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47 Sq.m.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16219" y="6165364"/>
            <a:ext cx="1304885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22 rooms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85955" y="6148401"/>
            <a:ext cx="1304885" cy="64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Double or</a:t>
            </a:r>
          </a:p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Twin Bed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15320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Bed Type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00497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71964" y="6143008"/>
            <a:ext cx="1513556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Sea View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09" b="3509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770856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POOL ACCESS ROOM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2537" b="2537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039" b="3039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7" name="Freeform 17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58998"/>
              <a:ext cx="1802283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53 Sq.m.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19 rooms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787160" y="737525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Bed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Pool View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09" b="3509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770856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FAMILY DELUXE ROOM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2481" b="2481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039" b="3039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4185144" y="6248476"/>
            <a:ext cx="221359" cy="221359"/>
          </a:xfrm>
          <a:custGeom>
            <a:avLst/>
            <a:gdLst/>
            <a:ahLst/>
            <a:cxnLst/>
            <a:rect l="l" t="t" r="r" b="b"/>
            <a:pathLst>
              <a:path w="221359" h="221359">
                <a:moveTo>
                  <a:pt x="0" y="0"/>
                </a:moveTo>
                <a:lnTo>
                  <a:pt x="221359" y="0"/>
                </a:lnTo>
                <a:lnTo>
                  <a:pt x="221359" y="221359"/>
                </a:lnTo>
                <a:lnTo>
                  <a:pt x="0" y="221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75025" y="6142008"/>
            <a:ext cx="383931" cy="383931"/>
          </a:xfrm>
          <a:custGeom>
            <a:avLst/>
            <a:gdLst/>
            <a:ahLst/>
            <a:cxnLst/>
            <a:rect l="l" t="t" r="r" b="b"/>
            <a:pathLst>
              <a:path w="383931" h="383931">
                <a:moveTo>
                  <a:pt x="0" y="0"/>
                </a:moveTo>
                <a:lnTo>
                  <a:pt x="383931" y="0"/>
                </a:lnTo>
                <a:lnTo>
                  <a:pt x="383931" y="383931"/>
                </a:lnTo>
                <a:lnTo>
                  <a:pt x="0" y="3839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H="1">
            <a:off x="3729805" y="5662118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H="1">
            <a:off x="6410507" y="5662118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H="1">
            <a:off x="9100427" y="5611926"/>
            <a:ext cx="0" cy="1501067"/>
          </a:xfrm>
          <a:prstGeom prst="line">
            <a:avLst/>
          </a:prstGeom>
          <a:ln w="952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552864" y="6226968"/>
            <a:ext cx="265194" cy="209835"/>
          </a:xfrm>
          <a:custGeom>
            <a:avLst/>
            <a:gdLst/>
            <a:ahLst/>
            <a:cxnLst/>
            <a:rect l="l" t="t" r="r" b="b"/>
            <a:pathLst>
              <a:path w="265194" h="209835">
                <a:moveTo>
                  <a:pt x="0" y="0"/>
                </a:moveTo>
                <a:lnTo>
                  <a:pt x="265194" y="0"/>
                </a:lnTo>
                <a:lnTo>
                  <a:pt x="265194" y="209834"/>
                </a:lnTo>
                <a:lnTo>
                  <a:pt x="0" y="209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831563" y="6215076"/>
            <a:ext cx="296242" cy="214405"/>
          </a:xfrm>
          <a:custGeom>
            <a:avLst/>
            <a:gdLst/>
            <a:ahLst/>
            <a:cxnLst/>
            <a:rect l="l" t="t" r="r" b="b"/>
            <a:pathLst>
              <a:path w="296242" h="214405">
                <a:moveTo>
                  <a:pt x="0" y="0"/>
                </a:moveTo>
                <a:lnTo>
                  <a:pt x="296242" y="0"/>
                </a:lnTo>
                <a:lnTo>
                  <a:pt x="296242" y="214405"/>
                </a:lnTo>
                <a:lnTo>
                  <a:pt x="0" y="2144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445585" y="5738318"/>
            <a:ext cx="1408871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No. of room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29310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Room Size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99945" y="6173582"/>
            <a:ext cx="1304885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47 Sq.m.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16219" y="6165364"/>
            <a:ext cx="1304885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19 rooms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85955" y="6157926"/>
            <a:ext cx="1657310" cy="86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429" spc="8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1 King Bed and</a:t>
            </a:r>
          </a:p>
          <a:p>
            <a:pPr algn="l">
              <a:lnSpc>
                <a:spcPts val="2329"/>
              </a:lnSpc>
            </a:pPr>
            <a:r>
              <a:rPr lang="en-US" sz="1429" spc="8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1 Queen or Twin or Bunk bed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15320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Bed Type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00497" y="5738318"/>
            <a:ext cx="1123077" cy="19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"/>
              </a:lnSpc>
            </a:pPr>
            <a:r>
              <a:rPr lang="en-US" sz="1502" spc="93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71964" y="6143008"/>
            <a:ext cx="1513556" cy="3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629" spc="10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Lagoon View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09" b="3509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770856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JACUZZI VILLA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2567" b="2567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125" b="3125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7" name="Freeform 17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58998"/>
              <a:ext cx="1780508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120 Sq.m.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20 rooms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787160" y="737525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Bed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Garden View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593" b="3593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770856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POOL VILLA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2481" b="2481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039" b="3039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7" name="Freeform 17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58998"/>
              <a:ext cx="1824057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180 Sq.m.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24 rooms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787160" y="737525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Bed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Pool View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777" y="1180493"/>
            <a:ext cx="7047489" cy="4360634"/>
            <a:chOff x="0" y="0"/>
            <a:chExt cx="9396652" cy="581417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499" b="500"/>
            <a:stretch>
              <a:fillRect/>
            </a:stretch>
          </p:blipFill>
          <p:spPr>
            <a:xfrm>
              <a:off x="0" y="0"/>
              <a:ext cx="9396652" cy="581417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519832" y="3543917"/>
            <a:ext cx="3195535" cy="1997209"/>
          </a:xfrm>
          <a:custGeom>
            <a:avLst/>
            <a:gdLst/>
            <a:ahLst/>
            <a:cxnLst/>
            <a:rect l="l" t="t" r="r" b="b"/>
            <a:pathLst>
              <a:path w="3195535" h="1997209">
                <a:moveTo>
                  <a:pt x="0" y="0"/>
                </a:moveTo>
                <a:lnTo>
                  <a:pt x="3195535" y="0"/>
                </a:lnTo>
                <a:lnTo>
                  <a:pt x="3195535" y="1997210"/>
                </a:lnTo>
                <a:lnTo>
                  <a:pt x="0" y="199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7777" y="495336"/>
            <a:ext cx="7708564" cy="55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7"/>
              </a:lnSpc>
            </a:pPr>
            <a:r>
              <a:rPr lang="en-US" sz="4247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FAMILY POOL VILLA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19832" y="1180493"/>
            <a:ext cx="3195535" cy="2020963"/>
            <a:chOff x="0" y="0"/>
            <a:chExt cx="4260713" cy="269461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2481" b="2481"/>
            <a:stretch>
              <a:fillRect/>
            </a:stretch>
          </p:blipFill>
          <p:spPr>
            <a:xfrm>
              <a:off x="0" y="0"/>
              <a:ext cx="4260713" cy="26946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519832" y="3543917"/>
            <a:ext cx="3195535" cy="1997209"/>
            <a:chOff x="0" y="0"/>
            <a:chExt cx="4260713" cy="26629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3039" b="3039"/>
            <a:stretch>
              <a:fillRect/>
            </a:stretch>
          </p:blipFill>
          <p:spPr>
            <a:xfrm>
              <a:off x="0" y="0"/>
              <a:ext cx="4260713" cy="266294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45585" y="5611926"/>
            <a:ext cx="10039935" cy="1551260"/>
            <a:chOff x="0" y="0"/>
            <a:chExt cx="13386580" cy="2068346"/>
          </a:xfrm>
        </p:grpSpPr>
        <p:sp>
          <p:nvSpPr>
            <p:cNvPr id="17" name="Freeform 17"/>
            <p:cNvSpPr/>
            <p:nvPr/>
          </p:nvSpPr>
          <p:spPr>
            <a:xfrm>
              <a:off x="3652746" y="848733"/>
              <a:ext cx="295145" cy="295145"/>
            </a:xfrm>
            <a:custGeom>
              <a:avLst/>
              <a:gdLst/>
              <a:ahLst/>
              <a:cxnLst/>
              <a:rect l="l" t="t" r="r" b="b"/>
              <a:pathLst>
                <a:path w="295145" h="295145">
                  <a:moveTo>
                    <a:pt x="0" y="0"/>
                  </a:moveTo>
                  <a:lnTo>
                    <a:pt x="295146" y="0"/>
                  </a:lnTo>
                  <a:lnTo>
                    <a:pt x="295146" y="295146"/>
                  </a:lnTo>
                  <a:lnTo>
                    <a:pt x="0" y="29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254" y="706777"/>
              <a:ext cx="511907" cy="511907"/>
            </a:xfrm>
            <a:custGeom>
              <a:avLst/>
              <a:gdLst/>
              <a:ahLst/>
              <a:cxnLst/>
              <a:rect l="l" t="t" r="r" b="b"/>
              <a:pathLst>
                <a:path w="511907" h="511907">
                  <a:moveTo>
                    <a:pt x="0" y="0"/>
                  </a:moveTo>
                  <a:lnTo>
                    <a:pt x="511907" y="0"/>
                  </a:lnTo>
                  <a:lnTo>
                    <a:pt x="511907" y="511907"/>
                  </a:lnTo>
                  <a:lnTo>
                    <a:pt x="0" y="51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 flipH="1">
              <a:off x="304562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 flipH="1">
              <a:off x="6619897" y="66923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 flipH="1">
              <a:off x="10206456" y="0"/>
              <a:ext cx="0" cy="2001423"/>
            </a:xfrm>
            <a:prstGeom prst="line">
              <a:avLst/>
            </a:prstGeom>
            <a:ln w="12700" cap="flat">
              <a:solidFill>
                <a:srgbClr val="D9D9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809706" y="820056"/>
              <a:ext cx="353592" cy="279779"/>
            </a:xfrm>
            <a:custGeom>
              <a:avLst/>
              <a:gdLst/>
              <a:ahLst/>
              <a:cxnLst/>
              <a:rect l="l" t="t" r="r" b="b"/>
              <a:pathLst>
                <a:path w="353592" h="279779">
                  <a:moveTo>
                    <a:pt x="0" y="0"/>
                  </a:moveTo>
                  <a:lnTo>
                    <a:pt x="353591" y="0"/>
                  </a:lnTo>
                  <a:lnTo>
                    <a:pt x="353591" y="279779"/>
                  </a:lnTo>
                  <a:lnTo>
                    <a:pt x="0" y="27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181304" y="804200"/>
              <a:ext cx="394990" cy="285874"/>
            </a:xfrm>
            <a:custGeom>
              <a:avLst/>
              <a:gdLst/>
              <a:ahLst/>
              <a:cxnLst/>
              <a:rect l="l" t="t" r="r" b="b"/>
              <a:pathLst>
                <a:path w="394990" h="285874">
                  <a:moveTo>
                    <a:pt x="0" y="0"/>
                  </a:moveTo>
                  <a:lnTo>
                    <a:pt x="394990" y="0"/>
                  </a:lnTo>
                  <a:lnTo>
                    <a:pt x="394990" y="285874"/>
                  </a:lnTo>
                  <a:lnTo>
                    <a:pt x="0" y="28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58998"/>
              <a:ext cx="1943819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No. of room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578301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Room Size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205814" y="771100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180 Sq.m.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27513" y="760142"/>
              <a:ext cx="1739846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16 rooms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787160" y="737525"/>
              <a:ext cx="1739846" cy="837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Double and</a:t>
              </a:r>
            </a:p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Twin Bed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159647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Bed Type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739883" y="158998"/>
              <a:ext cx="1497436" cy="2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2"/>
                </a:lnSpc>
              </a:pPr>
              <a:r>
                <a:rPr lang="en-US" sz="1502" spc="93">
                  <a:solidFill>
                    <a:srgbClr val="15B6B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View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368506" y="730334"/>
              <a:ext cx="2018074" cy="392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en-US" sz="1629" spc="101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Pool View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80" b="-91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09133" y="0"/>
            <a:ext cx="2192883" cy="2192883"/>
          </a:xfrm>
          <a:custGeom>
            <a:avLst/>
            <a:gdLst/>
            <a:ahLst/>
            <a:cxnLst/>
            <a:rect l="l" t="t" r="r" b="b"/>
            <a:pathLst>
              <a:path w="2192883" h="2192883">
                <a:moveTo>
                  <a:pt x="0" y="0"/>
                </a:moveTo>
                <a:lnTo>
                  <a:pt x="2192884" y="0"/>
                </a:lnTo>
                <a:lnTo>
                  <a:pt x="2192884" y="2192883"/>
                </a:lnTo>
                <a:lnTo>
                  <a:pt x="0" y="219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72775" y="3298144"/>
            <a:ext cx="9265601" cy="84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398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HOTEL OUTLETS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1277559"/>
            <a:ext cx="11548110" cy="5461680"/>
            <a:chOff x="0" y="0"/>
            <a:chExt cx="4277078" cy="2022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7078" cy="2022844"/>
            </a:xfrm>
            <a:custGeom>
              <a:avLst/>
              <a:gdLst/>
              <a:ahLst/>
              <a:cxnLst/>
              <a:rect l="l" t="t" r="r" b="b"/>
              <a:pathLst>
                <a:path w="4277078" h="2022844">
                  <a:moveTo>
                    <a:pt x="0" y="0"/>
                  </a:moveTo>
                  <a:lnTo>
                    <a:pt x="4277078" y="0"/>
                  </a:lnTo>
                  <a:lnTo>
                    <a:pt x="4277078" y="2022844"/>
                  </a:lnTo>
                  <a:lnTo>
                    <a:pt x="0" y="202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7078" cy="2060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8769" y="1277559"/>
            <a:ext cx="4663540" cy="4023039"/>
          </a:xfrm>
          <a:custGeom>
            <a:avLst/>
            <a:gdLst/>
            <a:ahLst/>
            <a:cxnLst/>
            <a:rect l="l" t="t" r="r" b="b"/>
            <a:pathLst>
              <a:path w="4663540" h="4023039">
                <a:moveTo>
                  <a:pt x="0" y="0"/>
                </a:moveTo>
                <a:lnTo>
                  <a:pt x="4663539" y="0"/>
                </a:lnTo>
                <a:lnTo>
                  <a:pt x="4663539" y="4023040"/>
                </a:lnTo>
                <a:lnTo>
                  <a:pt x="0" y="4023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106" t="-47297" r="-93135" b="-23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98769" y="5233924"/>
            <a:ext cx="4821011" cy="134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699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APSARA Beachfront Resort and Villa is a 4 stars eco-friendly resort located on the tranquil Pakarang beach in Khao Lak, </a:t>
            </a:r>
          </a:p>
          <a:p>
            <a:pPr algn="l">
              <a:lnSpc>
                <a:spcPts val="2736"/>
              </a:lnSpc>
            </a:pPr>
            <a:r>
              <a:rPr lang="en-US" sz="1699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Phang Nga province.</a:t>
            </a:r>
          </a:p>
        </p:txBody>
      </p:sp>
      <p:sp>
        <p:nvSpPr>
          <p:cNvPr id="7" name="Freeform 7"/>
          <p:cNvSpPr/>
          <p:nvPr/>
        </p:nvSpPr>
        <p:spPr>
          <a:xfrm>
            <a:off x="11874427" y="61565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98769" y="327660"/>
            <a:ext cx="1021361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Apsara Beachfront Resort and Villa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9754" y="5233924"/>
            <a:ext cx="4764674" cy="134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699" b="1">
                <a:solidFill>
                  <a:srgbClr val="7373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Accessible Destinations</a:t>
            </a:r>
          </a:p>
          <a:p>
            <a:pPr marL="734058" lvl="2" indent="-244686" algn="l">
              <a:lnSpc>
                <a:spcPts val="2736"/>
              </a:lnSpc>
              <a:buFont typeface="Arial"/>
              <a:buChar char="⚬"/>
            </a:pPr>
            <a:r>
              <a:rPr lang="en-US" sz="1699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Phuket International Airport – 85 km</a:t>
            </a:r>
          </a:p>
          <a:p>
            <a:pPr marL="734058" lvl="2" indent="-244686" algn="l">
              <a:lnSpc>
                <a:spcPts val="2736"/>
              </a:lnSpc>
              <a:buFont typeface="Arial"/>
              <a:buChar char="⚬"/>
            </a:pPr>
            <a:r>
              <a:rPr lang="en-US" sz="1699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Krabi Airport – 140 km</a:t>
            </a:r>
          </a:p>
          <a:p>
            <a:pPr marL="734058" lvl="2" indent="-244686" algn="l">
              <a:lnSpc>
                <a:spcPts val="2736"/>
              </a:lnSpc>
              <a:buFont typeface="Arial"/>
              <a:buChar char="⚬"/>
            </a:pPr>
            <a:r>
              <a:rPr lang="en-US" sz="1699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Surat Thani Airport – 160 km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109754" y="1559874"/>
            <a:ext cx="4915261" cy="3014976"/>
            <a:chOff x="0" y="0"/>
            <a:chExt cx="6553681" cy="401996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553681" cy="4019968"/>
              <a:chOff x="0" y="0"/>
              <a:chExt cx="2768130" cy="16979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68130" cy="1697946"/>
              </a:xfrm>
              <a:custGeom>
                <a:avLst/>
                <a:gdLst/>
                <a:ahLst/>
                <a:cxnLst/>
                <a:rect l="l" t="t" r="r" b="b"/>
                <a:pathLst>
                  <a:path w="2768130" h="1697946">
                    <a:moveTo>
                      <a:pt x="0" y="0"/>
                    </a:moveTo>
                    <a:lnTo>
                      <a:pt x="2768130" y="0"/>
                    </a:lnTo>
                    <a:lnTo>
                      <a:pt x="2768130" y="1697946"/>
                    </a:lnTo>
                    <a:lnTo>
                      <a:pt x="0" y="1697946"/>
                    </a:lnTo>
                    <a:close/>
                  </a:path>
                </a:pathLst>
              </a:custGeom>
              <a:solidFill>
                <a:srgbClr val="BDE1E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768130" cy="1736046"/>
              </a:xfrm>
              <a:prstGeom prst="rect">
                <a:avLst/>
              </a:prstGeom>
            </p:spPr>
            <p:txBody>
              <a:bodyPr lIns="33409" tIns="33409" rIns="33409" bIns="33409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6553681" cy="4019968"/>
            </a:xfrm>
            <a:custGeom>
              <a:avLst/>
              <a:gdLst/>
              <a:ahLst/>
              <a:cxnLst/>
              <a:rect l="l" t="t" r="r" b="b"/>
              <a:pathLst>
                <a:path w="6553681" h="4019968">
                  <a:moveTo>
                    <a:pt x="0" y="0"/>
                  </a:moveTo>
                  <a:lnTo>
                    <a:pt x="6553681" y="0"/>
                  </a:lnTo>
                  <a:lnTo>
                    <a:pt x="6553681" y="4019968"/>
                  </a:lnTo>
                  <a:lnTo>
                    <a:pt x="0" y="401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30511" y="1424597"/>
              <a:ext cx="141736" cy="141736"/>
            </a:xfrm>
            <a:custGeom>
              <a:avLst/>
              <a:gdLst/>
              <a:ahLst/>
              <a:cxnLst/>
              <a:rect l="l" t="t" r="r" b="b"/>
              <a:pathLst>
                <a:path w="141736" h="141736">
                  <a:moveTo>
                    <a:pt x="0" y="0"/>
                  </a:moveTo>
                  <a:lnTo>
                    <a:pt x="141736" y="0"/>
                  </a:lnTo>
                  <a:lnTo>
                    <a:pt x="141736" y="141736"/>
                  </a:lnTo>
                  <a:lnTo>
                    <a:pt x="0" y="141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10156" y="2910422"/>
              <a:ext cx="125031" cy="168675"/>
            </a:xfrm>
            <a:custGeom>
              <a:avLst/>
              <a:gdLst/>
              <a:ahLst/>
              <a:cxnLst/>
              <a:rect l="l" t="t" r="r" b="b"/>
              <a:pathLst>
                <a:path w="125031" h="168675">
                  <a:moveTo>
                    <a:pt x="0" y="0"/>
                  </a:moveTo>
                  <a:lnTo>
                    <a:pt x="125031" y="0"/>
                  </a:lnTo>
                  <a:lnTo>
                    <a:pt x="125031" y="168676"/>
                  </a:lnTo>
                  <a:lnTo>
                    <a:pt x="0" y="16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16626" y="1415072"/>
              <a:ext cx="713884" cy="204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"/>
                </a:lnSpc>
              </a:pPr>
              <a:r>
                <a:rPr lang="en-US" sz="44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Apsara Beachfront</a:t>
              </a:r>
            </a:p>
            <a:p>
              <a:pPr algn="ctr">
                <a:lnSpc>
                  <a:spcPts val="628"/>
                </a:lnSpc>
              </a:pPr>
              <a:r>
                <a:rPr lang="en-US" sz="44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Resort and Villa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9829" y="2900897"/>
              <a:ext cx="802418" cy="200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"/>
                </a:lnSpc>
              </a:pPr>
              <a:r>
                <a:rPr lang="en-US" sz="43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Phuket International Airport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3214325" y="2932796"/>
              <a:ext cx="125031" cy="168675"/>
            </a:xfrm>
            <a:custGeom>
              <a:avLst/>
              <a:gdLst/>
              <a:ahLst/>
              <a:cxnLst/>
              <a:rect l="l" t="t" r="r" b="b"/>
              <a:pathLst>
                <a:path w="125031" h="168675">
                  <a:moveTo>
                    <a:pt x="0" y="0"/>
                  </a:moveTo>
                  <a:lnTo>
                    <a:pt x="125031" y="0"/>
                  </a:lnTo>
                  <a:lnTo>
                    <a:pt x="125031" y="168676"/>
                  </a:lnTo>
                  <a:lnTo>
                    <a:pt x="0" y="16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630951" y="366322"/>
              <a:ext cx="125031" cy="168675"/>
            </a:xfrm>
            <a:custGeom>
              <a:avLst/>
              <a:gdLst/>
              <a:ahLst/>
              <a:cxnLst/>
              <a:rect l="l" t="t" r="r" b="b"/>
              <a:pathLst>
                <a:path w="125031" h="168675">
                  <a:moveTo>
                    <a:pt x="0" y="0"/>
                  </a:moveTo>
                  <a:lnTo>
                    <a:pt x="125031" y="0"/>
                  </a:lnTo>
                  <a:lnTo>
                    <a:pt x="125031" y="168675"/>
                  </a:lnTo>
                  <a:lnTo>
                    <a:pt x="0" y="168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01379" y="1681525"/>
              <a:ext cx="909435" cy="11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"/>
                </a:lnSpc>
              </a:pPr>
              <a:r>
                <a:rPr lang="en-US" sz="57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PHANG NGA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32069" y="3457119"/>
              <a:ext cx="909435" cy="11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"/>
                </a:lnSpc>
              </a:pPr>
              <a:r>
                <a:rPr lang="en-US" sz="57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PHUKET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176233" y="2982128"/>
              <a:ext cx="909435" cy="11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"/>
                </a:lnSpc>
              </a:pPr>
              <a:r>
                <a:rPr lang="en-US" sz="57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KRABI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884638" y="1055739"/>
              <a:ext cx="909435" cy="11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"/>
                </a:lnSpc>
              </a:pPr>
              <a:r>
                <a:rPr lang="en-US" sz="57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SURAT THANI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891049" y="3091947"/>
              <a:ext cx="802418" cy="200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"/>
                </a:lnSpc>
              </a:pPr>
              <a:r>
                <a:rPr lang="en-US" sz="43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Krabi International Airport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775025" y="356797"/>
              <a:ext cx="802418" cy="200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"/>
                </a:lnSpc>
              </a:pPr>
              <a:r>
                <a:rPr lang="en-US" sz="43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Surat Thani International Airport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0" r="-7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9189" r="9189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294347" y="3571088"/>
            <a:ext cx="2654695" cy="1997209"/>
            <a:chOff x="0" y="0"/>
            <a:chExt cx="3539593" cy="26629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1567" r="1567"/>
            <a:stretch>
              <a:fillRect/>
            </a:stretch>
          </p:blipFill>
          <p:spPr>
            <a:xfrm>
              <a:off x="0" y="0"/>
              <a:ext cx="3539593" cy="266294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187167" y="2574669"/>
            <a:ext cx="2168663" cy="2993629"/>
            <a:chOff x="0" y="0"/>
            <a:chExt cx="2891551" cy="399150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27149" r="24585"/>
            <a:stretch>
              <a:fillRect/>
            </a:stretch>
          </p:blipFill>
          <p:spPr>
            <a:xfrm>
              <a:off x="0" y="0"/>
              <a:ext cx="2891551" cy="3991505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87167" y="1239516"/>
            <a:ext cx="2168663" cy="1136273"/>
          </a:xfrm>
          <a:custGeom>
            <a:avLst/>
            <a:gdLst/>
            <a:ahLst/>
            <a:cxnLst/>
            <a:rect l="l" t="t" r="r" b="b"/>
            <a:pathLst>
              <a:path w="2168663" h="1136273">
                <a:moveTo>
                  <a:pt x="0" y="0"/>
                </a:moveTo>
                <a:lnTo>
                  <a:pt x="2168663" y="0"/>
                </a:lnTo>
                <a:lnTo>
                  <a:pt x="2168663" y="1136273"/>
                </a:lnTo>
                <a:lnTo>
                  <a:pt x="0" y="113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503" b="-135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Hotel outlets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320" y="5777209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Kinnaree Restaurant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12813" y="5823754"/>
            <a:ext cx="7408022" cy="2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3"/>
              </a:lnSpc>
            </a:pPr>
            <a:r>
              <a:rPr lang="en-US" sz="1688" spc="-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International buffet breakfast, lunch and dinner (in high season)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5320" y="6183169"/>
            <a:ext cx="4725761" cy="257328"/>
            <a:chOff x="0" y="0"/>
            <a:chExt cx="6301015" cy="343104"/>
          </a:xfrm>
        </p:grpSpPr>
        <p:sp>
          <p:nvSpPr>
            <p:cNvPr id="20" name="TextBox 20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06:30 - 22:00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84" r="-6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55320" y="6555105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Terrace bar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55320" y="6905858"/>
            <a:ext cx="4725761" cy="257328"/>
            <a:chOff x="0" y="0"/>
            <a:chExt cx="6301015" cy="343104"/>
          </a:xfrm>
        </p:grpSpPr>
        <p:sp>
          <p:nvSpPr>
            <p:cNvPr id="25" name="TextBox 25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11:00 - 24:00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0" r="-7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3100" t="14679" r="23889" b="5952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294347" y="3571088"/>
            <a:ext cx="2654695" cy="1997209"/>
            <a:chOff x="0" y="0"/>
            <a:chExt cx="3539593" cy="26629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5773" r="5773"/>
            <a:stretch>
              <a:fillRect/>
            </a:stretch>
          </p:blipFill>
          <p:spPr>
            <a:xfrm>
              <a:off x="0" y="0"/>
              <a:ext cx="3539593" cy="266294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187167" y="2574669"/>
            <a:ext cx="2168663" cy="2993629"/>
            <a:chOff x="0" y="0"/>
            <a:chExt cx="2891551" cy="399150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t="4070" b="4070"/>
            <a:stretch>
              <a:fillRect/>
            </a:stretch>
          </p:blipFill>
          <p:spPr>
            <a:xfrm>
              <a:off x="0" y="0"/>
              <a:ext cx="2891551" cy="3991505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87167" y="1239516"/>
            <a:ext cx="2168663" cy="1136273"/>
          </a:xfrm>
          <a:custGeom>
            <a:avLst/>
            <a:gdLst/>
            <a:ahLst/>
            <a:cxnLst/>
            <a:rect l="l" t="t" r="r" b="b"/>
            <a:pathLst>
              <a:path w="2168663" h="1136273">
                <a:moveTo>
                  <a:pt x="0" y="0"/>
                </a:moveTo>
                <a:lnTo>
                  <a:pt x="2168663" y="0"/>
                </a:lnTo>
                <a:lnTo>
                  <a:pt x="2168663" y="1136273"/>
                </a:lnTo>
                <a:lnTo>
                  <a:pt x="0" y="113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121" b="-88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79" r="-7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Hotel outlets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20" y="5777209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Napalai Restaurant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46138" y="5823754"/>
            <a:ext cx="8614014" cy="2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3"/>
              </a:lnSpc>
            </a:pPr>
            <a:r>
              <a:rPr lang="en-US" sz="1688" spc="-1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Napalai serves fusion Thai cuisine with international flair in a Thai-style pavilion.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55320" y="6183169"/>
            <a:ext cx="4725761" cy="257328"/>
            <a:chOff x="0" y="0"/>
            <a:chExt cx="6301015" cy="343104"/>
          </a:xfrm>
        </p:grpSpPr>
        <p:sp>
          <p:nvSpPr>
            <p:cNvPr id="21" name="TextBox 21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07:00 - 22:00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55320" y="6555105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Horizon bar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55320" y="6905858"/>
            <a:ext cx="4725761" cy="257328"/>
            <a:chOff x="0" y="0"/>
            <a:chExt cx="6301015" cy="343104"/>
          </a:xfrm>
        </p:grpSpPr>
        <p:sp>
          <p:nvSpPr>
            <p:cNvPr id="25" name="TextBox 25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11:00 - 24:00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0" r="-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22823" b="22823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294347" y="3571088"/>
            <a:ext cx="2654695" cy="1997209"/>
            <a:chOff x="0" y="0"/>
            <a:chExt cx="3539593" cy="26629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5720" r="5720"/>
            <a:stretch>
              <a:fillRect/>
            </a:stretch>
          </p:blipFill>
          <p:spPr>
            <a:xfrm>
              <a:off x="0" y="0"/>
              <a:ext cx="3539593" cy="266294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187167" y="2574669"/>
            <a:ext cx="2168663" cy="2993629"/>
            <a:chOff x="0" y="0"/>
            <a:chExt cx="2891551" cy="399150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t="4070" b="4070"/>
            <a:stretch>
              <a:fillRect/>
            </a:stretch>
          </p:blipFill>
          <p:spPr>
            <a:xfrm>
              <a:off x="0" y="0"/>
              <a:ext cx="2891551" cy="3991505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87167" y="1239516"/>
            <a:ext cx="2168663" cy="1136273"/>
          </a:xfrm>
          <a:custGeom>
            <a:avLst/>
            <a:gdLst/>
            <a:ahLst/>
            <a:cxnLst/>
            <a:rect l="l" t="t" r="r" b="b"/>
            <a:pathLst>
              <a:path w="2168663" h="1136273">
                <a:moveTo>
                  <a:pt x="0" y="0"/>
                </a:moveTo>
                <a:lnTo>
                  <a:pt x="2168663" y="0"/>
                </a:lnTo>
                <a:lnTo>
                  <a:pt x="2168663" y="1136273"/>
                </a:lnTo>
                <a:lnTo>
                  <a:pt x="0" y="113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5181" b="-41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Hotel outlets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320" y="5777209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Ila Cafe: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2297" y="5823754"/>
            <a:ext cx="4968201" cy="2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3"/>
              </a:lnSpc>
            </a:pPr>
            <a:r>
              <a:rPr lang="en-US" sz="168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Coffee &amp; homemade cakes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5320" y="6220512"/>
            <a:ext cx="4725761" cy="257328"/>
            <a:chOff x="0" y="0"/>
            <a:chExt cx="6301015" cy="343104"/>
          </a:xfrm>
        </p:grpSpPr>
        <p:sp>
          <p:nvSpPr>
            <p:cNvPr id="20" name="TextBox 20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11:00 - 20:00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0" r="-7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9189" r="9189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294347" y="3571088"/>
            <a:ext cx="2654695" cy="1997209"/>
            <a:chOff x="0" y="0"/>
            <a:chExt cx="3539593" cy="26629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5411" r="5411"/>
            <a:stretch>
              <a:fillRect/>
            </a:stretch>
          </p:blipFill>
          <p:spPr>
            <a:xfrm>
              <a:off x="0" y="0"/>
              <a:ext cx="3539593" cy="266294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187167" y="2574669"/>
            <a:ext cx="2168663" cy="2993629"/>
            <a:chOff x="0" y="0"/>
            <a:chExt cx="2891551" cy="399150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t="7858"/>
            <a:stretch>
              <a:fillRect/>
            </a:stretch>
          </p:blipFill>
          <p:spPr>
            <a:xfrm>
              <a:off x="0" y="0"/>
              <a:ext cx="2891551" cy="3991505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87167" y="1239516"/>
            <a:ext cx="2168663" cy="1136273"/>
          </a:xfrm>
          <a:custGeom>
            <a:avLst/>
            <a:gdLst/>
            <a:ahLst/>
            <a:cxnLst/>
            <a:rect l="l" t="t" r="r" b="b"/>
            <a:pathLst>
              <a:path w="2168663" h="1136273">
                <a:moveTo>
                  <a:pt x="0" y="0"/>
                </a:moveTo>
                <a:lnTo>
                  <a:pt x="2168663" y="0"/>
                </a:lnTo>
                <a:lnTo>
                  <a:pt x="2168663" y="1136273"/>
                </a:lnTo>
                <a:lnTo>
                  <a:pt x="0" y="113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432" b="-11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Hotel outlets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320" y="5777209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KARKINOS Beach Bar &amp; Restaurant: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70534" y="5823754"/>
            <a:ext cx="4968201" cy="2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3"/>
              </a:lnSpc>
            </a:pPr>
            <a:r>
              <a:rPr lang="en-US" sz="168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Napolitana pizza and Italian cuisine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5320" y="6220512"/>
            <a:ext cx="4725761" cy="257328"/>
            <a:chOff x="0" y="0"/>
            <a:chExt cx="6301015" cy="343104"/>
          </a:xfrm>
        </p:grpSpPr>
        <p:sp>
          <p:nvSpPr>
            <p:cNvPr id="20" name="TextBox 20"/>
            <p:cNvSpPr txBox="1"/>
            <p:nvPr/>
          </p:nvSpPr>
          <p:spPr>
            <a:xfrm>
              <a:off x="2427996" y="-37769"/>
              <a:ext cx="3873019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11:00 - 23:00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426733" cy="38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4"/>
                </a:lnSpc>
              </a:pPr>
              <a:r>
                <a:rPr lang="en-US" sz="1689" spc="33">
                  <a:solidFill>
                    <a:srgbClr val="737373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Opening Hours: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88" b="-9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10886" y="3298144"/>
            <a:ext cx="10989377" cy="84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398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HOTEL FACILITIES</a:t>
            </a:r>
          </a:p>
        </p:txBody>
      </p:sp>
      <p:sp>
        <p:nvSpPr>
          <p:cNvPr id="4" name="Freeform 4"/>
          <p:cNvSpPr/>
          <p:nvPr/>
        </p:nvSpPr>
        <p:spPr>
          <a:xfrm>
            <a:off x="5409133" y="0"/>
            <a:ext cx="2192883" cy="2192883"/>
          </a:xfrm>
          <a:custGeom>
            <a:avLst/>
            <a:gdLst/>
            <a:ahLst/>
            <a:cxnLst/>
            <a:rect l="l" t="t" r="r" b="b"/>
            <a:pathLst>
              <a:path w="2192883" h="2192883">
                <a:moveTo>
                  <a:pt x="0" y="0"/>
                </a:moveTo>
                <a:lnTo>
                  <a:pt x="2192884" y="0"/>
                </a:lnTo>
                <a:lnTo>
                  <a:pt x="2192884" y="2192883"/>
                </a:lnTo>
                <a:lnTo>
                  <a:pt x="0" y="219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49503" y="1408978"/>
            <a:ext cx="3494777" cy="2479132"/>
          </a:xfrm>
          <a:custGeom>
            <a:avLst/>
            <a:gdLst/>
            <a:ahLst/>
            <a:cxnLst/>
            <a:rect l="l" t="t" r="r" b="b"/>
            <a:pathLst>
              <a:path w="3494777" h="2479132">
                <a:moveTo>
                  <a:pt x="0" y="0"/>
                </a:moveTo>
                <a:lnTo>
                  <a:pt x="3494778" y="0"/>
                </a:lnTo>
                <a:lnTo>
                  <a:pt x="3494778" y="2479132"/>
                </a:lnTo>
                <a:lnTo>
                  <a:pt x="0" y="247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34806" y="1408978"/>
            <a:ext cx="3721024" cy="2479132"/>
          </a:xfrm>
          <a:custGeom>
            <a:avLst/>
            <a:gdLst/>
            <a:ahLst/>
            <a:cxnLst/>
            <a:rect l="l" t="t" r="r" b="b"/>
            <a:pathLst>
              <a:path w="3721024" h="2479132">
                <a:moveTo>
                  <a:pt x="0" y="0"/>
                </a:moveTo>
                <a:lnTo>
                  <a:pt x="3721024" y="0"/>
                </a:lnTo>
                <a:lnTo>
                  <a:pt x="3721024" y="2479132"/>
                </a:lnTo>
                <a:lnTo>
                  <a:pt x="0" y="247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416" r="-35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5320" y="1408978"/>
            <a:ext cx="3721024" cy="2479132"/>
          </a:xfrm>
          <a:custGeom>
            <a:avLst/>
            <a:gdLst/>
            <a:ahLst/>
            <a:cxnLst/>
            <a:rect l="l" t="t" r="r" b="b"/>
            <a:pathLst>
              <a:path w="3721024" h="2479132">
                <a:moveTo>
                  <a:pt x="0" y="0"/>
                </a:moveTo>
                <a:lnTo>
                  <a:pt x="3721024" y="0"/>
                </a:lnTo>
                <a:lnTo>
                  <a:pt x="3721024" y="2479132"/>
                </a:lnTo>
                <a:lnTo>
                  <a:pt x="0" y="2479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Swimming pool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1520" y="4697040"/>
            <a:ext cx="7383439" cy="103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2"/>
              </a:lnSpc>
              <a:spcBef>
                <a:spcPct val="0"/>
              </a:spcBef>
            </a:pPr>
            <a:r>
              <a:rPr lang="en-US" sz="185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Dive into relaxation with our 3 unique swimming pools, including the stunning </a:t>
            </a:r>
            <a:r>
              <a:rPr lang="en-US" sz="1855" b="1" i="1">
                <a:solidFill>
                  <a:srgbClr val="737373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Infinity Pool</a:t>
            </a:r>
            <a:r>
              <a:rPr lang="en-US" sz="185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 overlooking the ocean, the convenient </a:t>
            </a:r>
            <a:r>
              <a:rPr lang="en-US" sz="1855" b="1" i="1">
                <a:solidFill>
                  <a:srgbClr val="737373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Pool Access</a:t>
            </a:r>
            <a:r>
              <a:rPr lang="en-US" sz="185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, and our </a:t>
            </a:r>
            <a:r>
              <a:rPr lang="en-US" sz="1855" b="1" i="1">
                <a:solidFill>
                  <a:srgbClr val="737373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Free-form Pool</a:t>
            </a:r>
            <a:r>
              <a:rPr lang="en-US" sz="1855" i="1">
                <a:solidFill>
                  <a:srgbClr val="737373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90933" y="5970265"/>
            <a:ext cx="2501067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0"/>
              </a:lnSpc>
            </a:pPr>
            <a:r>
              <a:rPr lang="en-US" sz="1860" spc="37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08:00 - 19:00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1520" y="5970265"/>
            <a:ext cx="2570049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1860" spc="37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Opening Hours: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0617" y="4018724"/>
            <a:ext cx="2790430" cy="31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834" spc="3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Infinity Pool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01677" y="4018724"/>
            <a:ext cx="2790430" cy="31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834" spc="3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Pool Access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32818" y="4018724"/>
            <a:ext cx="2790430" cy="31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834" spc="3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Free-form Pool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60" y="-1190236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83475" y="4123198"/>
            <a:ext cx="2796840" cy="1892450"/>
          </a:xfrm>
          <a:custGeom>
            <a:avLst/>
            <a:gdLst/>
            <a:ahLst/>
            <a:cxnLst/>
            <a:rect l="l" t="t" r="r" b="b"/>
            <a:pathLst>
              <a:path w="2796840" h="1892450">
                <a:moveTo>
                  <a:pt x="0" y="0"/>
                </a:moveTo>
                <a:lnTo>
                  <a:pt x="2796841" y="0"/>
                </a:lnTo>
                <a:lnTo>
                  <a:pt x="2796841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33" b="-54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8309">
            <a:off x="2152595" y="1225085"/>
            <a:ext cx="2820696" cy="1978114"/>
          </a:xfrm>
          <a:custGeom>
            <a:avLst/>
            <a:gdLst/>
            <a:ahLst/>
            <a:cxnLst/>
            <a:rect l="l" t="t" r="r" b="b"/>
            <a:pathLst>
              <a:path w="2820696" h="1978114">
                <a:moveTo>
                  <a:pt x="43627" y="0"/>
                </a:moveTo>
                <a:lnTo>
                  <a:pt x="2820696" y="63270"/>
                </a:lnTo>
                <a:lnTo>
                  <a:pt x="2777070" y="1978113"/>
                </a:lnTo>
                <a:lnTo>
                  <a:pt x="0" y="1914843"/>
                </a:lnTo>
                <a:lnTo>
                  <a:pt x="43627" y="0"/>
                </a:lnTo>
                <a:close/>
              </a:path>
            </a:pathLst>
          </a:custGeom>
          <a:blipFill>
            <a:blip r:embed="rId4"/>
            <a:stretch>
              <a:fillRect t="-3408" b="-34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65654" y="4123198"/>
            <a:ext cx="2796840" cy="1892450"/>
          </a:xfrm>
          <a:custGeom>
            <a:avLst/>
            <a:gdLst/>
            <a:ahLst/>
            <a:cxnLst/>
            <a:rect l="l" t="t" r="r" b="b"/>
            <a:pathLst>
              <a:path w="2796840" h="1892450">
                <a:moveTo>
                  <a:pt x="0" y="0"/>
                </a:moveTo>
                <a:lnTo>
                  <a:pt x="2796840" y="0"/>
                </a:lnTo>
                <a:lnTo>
                  <a:pt x="2796840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21" b="-5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247114" y="1256472"/>
            <a:ext cx="2796840" cy="1892450"/>
          </a:xfrm>
          <a:custGeom>
            <a:avLst/>
            <a:gdLst/>
            <a:ahLst/>
            <a:cxnLst/>
            <a:rect l="l" t="t" r="r" b="b"/>
            <a:pathLst>
              <a:path w="2796840" h="1892450">
                <a:moveTo>
                  <a:pt x="0" y="0"/>
                </a:moveTo>
                <a:lnTo>
                  <a:pt x="2796840" y="0"/>
                </a:lnTo>
                <a:lnTo>
                  <a:pt x="2796840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67" r="-10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48244" y="4123198"/>
            <a:ext cx="2796840" cy="1892450"/>
          </a:xfrm>
          <a:custGeom>
            <a:avLst/>
            <a:gdLst/>
            <a:ahLst/>
            <a:cxnLst/>
            <a:rect l="l" t="t" r="r" b="b"/>
            <a:pathLst>
              <a:path w="2796840" h="1892450">
                <a:moveTo>
                  <a:pt x="0" y="0"/>
                </a:moveTo>
                <a:lnTo>
                  <a:pt x="2796840" y="0"/>
                </a:lnTo>
                <a:lnTo>
                  <a:pt x="2796840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81" r="-98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339229" y="1256472"/>
            <a:ext cx="2796840" cy="1892450"/>
          </a:xfrm>
          <a:custGeom>
            <a:avLst/>
            <a:gdLst/>
            <a:ahLst/>
            <a:cxnLst/>
            <a:rect l="l" t="t" r="r" b="b"/>
            <a:pathLst>
              <a:path w="2796840" h="1892450">
                <a:moveTo>
                  <a:pt x="0" y="0"/>
                </a:moveTo>
                <a:lnTo>
                  <a:pt x="2796840" y="0"/>
                </a:lnTo>
                <a:lnTo>
                  <a:pt x="2796840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9" r="-7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2291" y="4123198"/>
            <a:ext cx="2820343" cy="1892450"/>
          </a:xfrm>
          <a:custGeom>
            <a:avLst/>
            <a:gdLst/>
            <a:ahLst/>
            <a:cxnLst/>
            <a:rect l="l" t="t" r="r" b="b"/>
            <a:pathLst>
              <a:path w="2820343" h="1892450">
                <a:moveTo>
                  <a:pt x="0" y="0"/>
                </a:moveTo>
                <a:lnTo>
                  <a:pt x="2820343" y="0"/>
                </a:lnTo>
                <a:lnTo>
                  <a:pt x="2820343" y="1892450"/>
                </a:lnTo>
                <a:lnTo>
                  <a:pt x="0" y="1892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143" r="-13198" b="-213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765793" y="6196965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Koru shop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3475" y="6196965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Kid’s room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60748" y="6196965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Library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48244" y="6196965"/>
            <a:ext cx="2796840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Manora Meeting room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7114" y="3280410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APSARA Spa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74048" y="3280410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Heihei shop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39229" y="3280410"/>
            <a:ext cx="279684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Fitness room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Hotel Facilities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92606" y="-2310004"/>
            <a:ext cx="17791304" cy="12641959"/>
            <a:chOff x="0" y="0"/>
            <a:chExt cx="23721739" cy="16855946"/>
          </a:xfrm>
        </p:grpSpPr>
        <p:sp>
          <p:nvSpPr>
            <p:cNvPr id="3" name="Freeform 3"/>
            <p:cNvSpPr/>
            <p:nvPr/>
          </p:nvSpPr>
          <p:spPr>
            <a:xfrm>
              <a:off x="14620469" y="0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3"/>
                  </a:lnTo>
                  <a:lnTo>
                    <a:pt x="0" y="504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1047458" y="9373734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2"/>
                  </a:lnTo>
                  <a:lnTo>
                    <a:pt x="0" y="5040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9224878" y="561576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4496861" y="0"/>
                  </a:moveTo>
                  <a:lnTo>
                    <a:pt x="0" y="0"/>
                  </a:lnTo>
                  <a:lnTo>
                    <a:pt x="0" y="5040853"/>
                  </a:lnTo>
                  <a:lnTo>
                    <a:pt x="4496861" y="5040853"/>
                  </a:lnTo>
                  <a:lnTo>
                    <a:pt x="4496861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7366349" y="11250414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2"/>
                  </a:lnTo>
                  <a:lnTo>
                    <a:pt x="0" y="5040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56987" y="1239516"/>
            <a:ext cx="3359899" cy="4320159"/>
            <a:chOff x="0" y="0"/>
            <a:chExt cx="4479866" cy="576021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24122" r="24122"/>
            <a:stretch>
              <a:fillRect/>
            </a:stretch>
          </p:blipFill>
          <p:spPr>
            <a:xfrm>
              <a:off x="0" y="0"/>
              <a:ext cx="4479866" cy="576021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824764" y="1239516"/>
            <a:ext cx="3359899" cy="4320159"/>
            <a:chOff x="0" y="0"/>
            <a:chExt cx="4479866" cy="576021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24122" r="24122"/>
            <a:stretch>
              <a:fillRect/>
            </a:stretch>
          </p:blipFill>
          <p:spPr>
            <a:xfrm>
              <a:off x="0" y="0"/>
              <a:ext cx="4479866" cy="576021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794263" y="1276075"/>
            <a:ext cx="3359899" cy="4320159"/>
            <a:chOff x="0" y="0"/>
            <a:chExt cx="4479866" cy="576021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17079" r="24591"/>
            <a:stretch>
              <a:fillRect/>
            </a:stretch>
          </p:blipFill>
          <p:spPr>
            <a:xfrm>
              <a:off x="0" y="0"/>
              <a:ext cx="4479866" cy="5760212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Special Offers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6987" y="5777209"/>
            <a:ext cx="3359899" cy="27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ROMANTIC DINNER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24764" y="5777209"/>
            <a:ext cx="3359899" cy="27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WEDDING CEREMONY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92540" y="5777209"/>
            <a:ext cx="3359899" cy="27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GROUP PRIVATE DINNER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82" t="-69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72775" y="3298144"/>
            <a:ext cx="9265601" cy="84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398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HOTEL ACTIVITIES</a:t>
            </a:r>
          </a:p>
        </p:txBody>
      </p:sp>
      <p:sp>
        <p:nvSpPr>
          <p:cNvPr id="4" name="Freeform 4"/>
          <p:cNvSpPr/>
          <p:nvPr/>
        </p:nvSpPr>
        <p:spPr>
          <a:xfrm>
            <a:off x="5409133" y="0"/>
            <a:ext cx="2192883" cy="2192883"/>
          </a:xfrm>
          <a:custGeom>
            <a:avLst/>
            <a:gdLst/>
            <a:ahLst/>
            <a:cxnLst/>
            <a:rect l="l" t="t" r="r" b="b"/>
            <a:pathLst>
              <a:path w="2192883" h="2192883">
                <a:moveTo>
                  <a:pt x="0" y="0"/>
                </a:moveTo>
                <a:lnTo>
                  <a:pt x="2192884" y="0"/>
                </a:lnTo>
                <a:lnTo>
                  <a:pt x="2192884" y="2192883"/>
                </a:lnTo>
                <a:lnTo>
                  <a:pt x="0" y="219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0" r="-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27406" b="15373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294347" y="1239516"/>
            <a:ext cx="2654695" cy="4328781"/>
            <a:chOff x="0" y="0"/>
            <a:chExt cx="3539593" cy="577170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19850" r="39339"/>
            <a:stretch>
              <a:fillRect/>
            </a:stretch>
          </p:blipFill>
          <p:spPr>
            <a:xfrm>
              <a:off x="0" y="0"/>
              <a:ext cx="3539593" cy="577170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187167" y="3375518"/>
            <a:ext cx="2168663" cy="2192780"/>
            <a:chOff x="0" y="0"/>
            <a:chExt cx="2891551" cy="292370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16373" r="16373"/>
            <a:stretch>
              <a:fillRect/>
            </a:stretch>
          </p:blipFill>
          <p:spPr>
            <a:xfrm>
              <a:off x="0" y="0"/>
              <a:ext cx="2891551" cy="2923707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87167" y="1239516"/>
            <a:ext cx="2168663" cy="1945501"/>
          </a:xfrm>
          <a:custGeom>
            <a:avLst/>
            <a:gdLst/>
            <a:ahLst/>
            <a:cxnLst/>
            <a:rect l="l" t="t" r="r" b="b"/>
            <a:pathLst>
              <a:path w="2168663" h="1945501">
                <a:moveTo>
                  <a:pt x="0" y="0"/>
                </a:moveTo>
                <a:lnTo>
                  <a:pt x="2168663" y="0"/>
                </a:lnTo>
                <a:lnTo>
                  <a:pt x="2168663" y="1945502"/>
                </a:lnTo>
                <a:lnTo>
                  <a:pt x="0" y="1945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423" t="-11897" r="-254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The Ocean Pulse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320" y="5777209"/>
            <a:ext cx="4968201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From Bed to Board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20" y="6172887"/>
            <a:ext cx="10208319" cy="92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689" spc="33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Directly access Memories Beach, Thailand’s top surf spot, where you can grab a board and hit the waves within 5 minutes or enjoy eco-friendly kayaking and bodyboarding in the Andaman Sea.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Apsara Awards</a:t>
            </a:r>
          </a:p>
        </p:txBody>
      </p:sp>
      <p:sp>
        <p:nvSpPr>
          <p:cNvPr id="3" name="Freeform 3"/>
          <p:cNvSpPr/>
          <p:nvPr/>
        </p:nvSpPr>
        <p:spPr>
          <a:xfrm>
            <a:off x="9969358" y="1719274"/>
            <a:ext cx="2016896" cy="1477595"/>
          </a:xfrm>
          <a:custGeom>
            <a:avLst/>
            <a:gdLst/>
            <a:ahLst/>
            <a:cxnLst/>
            <a:rect l="l" t="t" r="r" b="b"/>
            <a:pathLst>
              <a:path w="2016896" h="1477595">
                <a:moveTo>
                  <a:pt x="0" y="0"/>
                </a:moveTo>
                <a:lnTo>
                  <a:pt x="2016896" y="0"/>
                </a:lnTo>
                <a:lnTo>
                  <a:pt x="2016896" y="1477595"/>
                </a:lnTo>
                <a:lnTo>
                  <a:pt x="0" y="147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50403" y="1488231"/>
            <a:ext cx="1939680" cy="1939680"/>
          </a:xfrm>
          <a:custGeom>
            <a:avLst/>
            <a:gdLst/>
            <a:ahLst/>
            <a:cxnLst/>
            <a:rect l="l" t="t" r="r" b="b"/>
            <a:pathLst>
              <a:path w="1939680" h="1939680">
                <a:moveTo>
                  <a:pt x="0" y="0"/>
                </a:moveTo>
                <a:lnTo>
                  <a:pt x="1939680" y="0"/>
                </a:lnTo>
                <a:lnTo>
                  <a:pt x="1939680" y="1939681"/>
                </a:lnTo>
                <a:lnTo>
                  <a:pt x="0" y="1939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4896" y="1540661"/>
            <a:ext cx="1747448" cy="1834821"/>
          </a:xfrm>
          <a:custGeom>
            <a:avLst/>
            <a:gdLst/>
            <a:ahLst/>
            <a:cxnLst/>
            <a:rect l="l" t="t" r="r" b="b"/>
            <a:pathLst>
              <a:path w="1747448" h="1834821">
                <a:moveTo>
                  <a:pt x="0" y="0"/>
                </a:moveTo>
                <a:lnTo>
                  <a:pt x="1747449" y="0"/>
                </a:lnTo>
                <a:lnTo>
                  <a:pt x="1747449" y="1834821"/>
                </a:lnTo>
                <a:lnTo>
                  <a:pt x="0" y="1834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93664" y="1870021"/>
            <a:ext cx="2035420" cy="1176101"/>
          </a:xfrm>
          <a:custGeom>
            <a:avLst/>
            <a:gdLst/>
            <a:ahLst/>
            <a:cxnLst/>
            <a:rect l="l" t="t" r="r" b="b"/>
            <a:pathLst>
              <a:path w="2035420" h="1176101">
                <a:moveTo>
                  <a:pt x="0" y="0"/>
                </a:moveTo>
                <a:lnTo>
                  <a:pt x="2035420" y="0"/>
                </a:lnTo>
                <a:lnTo>
                  <a:pt x="2035420" y="1176101"/>
                </a:lnTo>
                <a:lnTo>
                  <a:pt x="0" y="1176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54724" y="3874895"/>
            <a:ext cx="1295400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[Gold Award]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9627" y="3553620"/>
            <a:ext cx="2326292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GREEN HOTEL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9056" y="3553620"/>
            <a:ext cx="3017499" cy="51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ASEAN GREEN HOTEL AWARD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72543" y="3874895"/>
            <a:ext cx="1295400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[5 Stars]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1494" y="3563653"/>
            <a:ext cx="3017499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TAT STAR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0656" y="4328504"/>
            <a:ext cx="2534300" cy="179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spc="-15">
                <a:solidFill>
                  <a:srgbClr val="737373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Given to hotels in the ASEAN for adhering to strict environmental guidelines, promoting sustainable tourism through efficient resource management.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00223" y="4328504"/>
            <a:ext cx="2440042" cy="179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>
                <a:solidFill>
                  <a:srgbClr val="737373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The award by TAT honors Thai tourism partners for achieving high-value sustainability across environmental, socio-economic, cultural, and governance standards.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4863" y="4328504"/>
            <a:ext cx="2375820" cy="128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>
                <a:solidFill>
                  <a:srgbClr val="737373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The award is given by the Thai Authority to hotels in Thailand with exceptional eco-friendly practices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63674" y="3874895"/>
            <a:ext cx="1295400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[Gold Award]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02624" y="3563653"/>
            <a:ext cx="3017499" cy="2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 b="1">
                <a:solidFill>
                  <a:srgbClr val="15B6B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TRAVEL LIFE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38404" y="4328504"/>
            <a:ext cx="2345940" cy="128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4"/>
              </a:lnSpc>
            </a:pPr>
            <a:r>
              <a:rPr lang="en-US" sz="1580">
                <a:solidFill>
                  <a:srgbClr val="737373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An international certification founded by TUI (Germany) for hotels excelling in sustainability and responsible tourism.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874427" y="61565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5320" y="1239516"/>
            <a:ext cx="6397479" cy="4328781"/>
          </a:xfrm>
          <a:custGeom>
            <a:avLst/>
            <a:gdLst/>
            <a:ahLst/>
            <a:cxnLst/>
            <a:rect l="l" t="t" r="r" b="b"/>
            <a:pathLst>
              <a:path w="6397479" h="4328781">
                <a:moveTo>
                  <a:pt x="0" y="0"/>
                </a:moveTo>
                <a:lnTo>
                  <a:pt x="6397479" y="0"/>
                </a:lnTo>
                <a:lnTo>
                  <a:pt x="6397479" y="4328782"/>
                </a:lnTo>
                <a:lnTo>
                  <a:pt x="0" y="432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94347" y="1239516"/>
            <a:ext cx="2654695" cy="2164391"/>
            <a:chOff x="0" y="0"/>
            <a:chExt cx="3539593" cy="288585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4005" r="4005"/>
            <a:stretch>
              <a:fillRect/>
            </a:stretch>
          </p:blipFill>
          <p:spPr>
            <a:xfrm>
              <a:off x="0" y="0"/>
              <a:ext cx="3539593" cy="2885854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Beachfront Activities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320" y="5777209"/>
            <a:ext cx="7158692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Find Your Balance Under the Morning Sun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5320" y="6172887"/>
            <a:ext cx="10208319" cy="92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689" spc="33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Energize your stay with our beachfront activities: refresh your body with Sun-Kissed Yoga by the waves, enjoy friendly matches of Beach Volleyball, or explore our coastal nature trails by jogging and cycling in the purest air of Phang Nga.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187167" y="1239516"/>
            <a:ext cx="2190947" cy="4328781"/>
            <a:chOff x="0" y="0"/>
            <a:chExt cx="2921263" cy="577170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5932" t="5815" r="39334" b="13061"/>
            <a:stretch>
              <a:fillRect/>
            </a:stretch>
          </p:blipFill>
          <p:spPr>
            <a:xfrm>
              <a:off x="0" y="0"/>
              <a:ext cx="2921263" cy="577170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294347" y="3571088"/>
            <a:ext cx="2654695" cy="1997209"/>
            <a:chOff x="0" y="0"/>
            <a:chExt cx="3539593" cy="266294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 t="27309" b="16334"/>
            <a:stretch>
              <a:fillRect/>
            </a:stretch>
          </p:blipFill>
          <p:spPr>
            <a:xfrm>
              <a:off x="0" y="0"/>
              <a:ext cx="3539593" cy="2662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658591" y="1239516"/>
            <a:ext cx="4290451" cy="2164391"/>
            <a:chOff x="0" y="0"/>
            <a:chExt cx="5720601" cy="28858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16368" b="16368"/>
            <a:stretch>
              <a:fillRect/>
            </a:stretch>
          </p:blipFill>
          <p:spPr>
            <a:xfrm>
              <a:off x="0" y="0"/>
              <a:ext cx="5720601" cy="288585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Eco-Thai Wisdom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320" y="5777209"/>
            <a:ext cx="10426775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Handmade memories rooted in Thai tradition and kindness to nature.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320" y="6172887"/>
            <a:ext cx="10208319" cy="92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689" spc="33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Experience the heart of Thai culture through our family-friendly activities: creating eco-friendly Tie-Dye masterpieces, cooking authentic Farm-to-Table dishes, and learning the mindful art of Fruit Carving together.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187167" y="1239516"/>
            <a:ext cx="2190947" cy="4328781"/>
            <a:chOff x="0" y="0"/>
            <a:chExt cx="2921263" cy="577170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r="32515"/>
            <a:stretch>
              <a:fillRect/>
            </a:stretch>
          </p:blipFill>
          <p:spPr>
            <a:xfrm>
              <a:off x="0" y="0"/>
              <a:ext cx="2921263" cy="5771708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5658591" y="3571088"/>
            <a:ext cx="4290451" cy="1997209"/>
            <a:chOff x="0" y="0"/>
            <a:chExt cx="5720601" cy="266294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 l="51327" t="62117" b="3875"/>
            <a:stretch>
              <a:fillRect/>
            </a:stretch>
          </p:blipFill>
          <p:spPr>
            <a:xfrm>
              <a:off x="0" y="0"/>
              <a:ext cx="5720601" cy="2662946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655320" y="1239516"/>
            <a:ext cx="4782348" cy="4320159"/>
            <a:chOff x="0" y="0"/>
            <a:chExt cx="6376464" cy="576021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 l="13167" r="13167"/>
            <a:stretch>
              <a:fillRect/>
            </a:stretch>
          </p:blipFill>
          <p:spPr>
            <a:xfrm>
              <a:off x="0" y="0"/>
              <a:ext cx="6376464" cy="5760212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5658591" y="1239516"/>
            <a:ext cx="4290451" cy="2141072"/>
            <a:chOff x="0" y="0"/>
            <a:chExt cx="5720601" cy="28547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/>
            <a:srcRect t="12549" b="12549"/>
            <a:stretch>
              <a:fillRect/>
            </a:stretch>
          </p:blipFill>
          <p:spPr>
            <a:xfrm>
              <a:off x="0" y="0"/>
              <a:ext cx="5720601" cy="28547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658591" y="1239516"/>
            <a:ext cx="4290451" cy="2164391"/>
            <a:chOff x="0" y="0"/>
            <a:chExt cx="5720601" cy="28858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16368" b="16368"/>
            <a:stretch>
              <a:fillRect/>
            </a:stretch>
          </p:blipFill>
          <p:spPr>
            <a:xfrm>
              <a:off x="0" y="0"/>
              <a:ext cx="5720601" cy="288585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187167" y="1239516"/>
            <a:ext cx="2190947" cy="4328781"/>
            <a:chOff x="0" y="0"/>
            <a:chExt cx="2921263" cy="577170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34175" r="32143"/>
            <a:stretch>
              <a:fillRect/>
            </a:stretch>
          </p:blipFill>
          <p:spPr>
            <a:xfrm>
              <a:off x="0" y="0"/>
              <a:ext cx="2921263" cy="5771708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58591" y="3571088"/>
            <a:ext cx="4290451" cy="1997209"/>
            <a:chOff x="0" y="0"/>
            <a:chExt cx="5720601" cy="266294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51327" t="62117" b="3875"/>
            <a:stretch>
              <a:fillRect/>
            </a:stretch>
          </p:blipFill>
          <p:spPr>
            <a:xfrm>
              <a:off x="0" y="0"/>
              <a:ext cx="5720601" cy="266294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55320" y="1239516"/>
            <a:ext cx="9293722" cy="4320159"/>
            <a:chOff x="0" y="0"/>
            <a:chExt cx="12391629" cy="57602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19062"/>
            <a:stretch>
              <a:fillRect/>
            </a:stretch>
          </p:blipFill>
          <p:spPr>
            <a:xfrm>
              <a:off x="0" y="0"/>
              <a:ext cx="12391629" cy="5760212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Sala Massage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320" y="5777209"/>
            <a:ext cx="7158692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Relax your body to the rhythm of the water.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20" y="6172887"/>
            <a:ext cx="10208319" cy="6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689" spc="33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After an active day, our Sala Spa is the perfect place to unwind by the lagoon, letting the sounds of nature and professional treatments relax your body and mind.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92606" y="-2310004"/>
            <a:ext cx="17791304" cy="12641959"/>
            <a:chOff x="0" y="0"/>
            <a:chExt cx="23721739" cy="16855946"/>
          </a:xfrm>
        </p:grpSpPr>
        <p:sp>
          <p:nvSpPr>
            <p:cNvPr id="3" name="Freeform 3"/>
            <p:cNvSpPr/>
            <p:nvPr/>
          </p:nvSpPr>
          <p:spPr>
            <a:xfrm>
              <a:off x="14620469" y="0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3"/>
                  </a:lnTo>
                  <a:lnTo>
                    <a:pt x="0" y="504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1047458" y="9373734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2"/>
                  </a:lnTo>
                  <a:lnTo>
                    <a:pt x="0" y="5040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9224878" y="561576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4496861" y="0"/>
                  </a:moveTo>
                  <a:lnTo>
                    <a:pt x="0" y="0"/>
                  </a:lnTo>
                  <a:lnTo>
                    <a:pt x="0" y="5040853"/>
                  </a:lnTo>
                  <a:lnTo>
                    <a:pt x="4496861" y="5040853"/>
                  </a:lnTo>
                  <a:lnTo>
                    <a:pt x="4496861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7366349" y="11250414"/>
              <a:ext cx="4496861" cy="5040853"/>
            </a:xfrm>
            <a:custGeom>
              <a:avLst/>
              <a:gdLst/>
              <a:ahLst/>
              <a:cxnLst/>
              <a:rect l="l" t="t" r="r" b="b"/>
              <a:pathLst>
                <a:path w="4496861" h="5040853">
                  <a:moveTo>
                    <a:pt x="0" y="0"/>
                  </a:moveTo>
                  <a:lnTo>
                    <a:pt x="4496861" y="0"/>
                  </a:lnTo>
                  <a:lnTo>
                    <a:pt x="4496861" y="5040852"/>
                  </a:lnTo>
                  <a:lnTo>
                    <a:pt x="0" y="5040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187167" y="1239516"/>
            <a:ext cx="2190947" cy="4328781"/>
            <a:chOff x="0" y="0"/>
            <a:chExt cx="2921263" cy="577170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34175" r="32143"/>
            <a:stretch>
              <a:fillRect/>
            </a:stretch>
          </p:blipFill>
          <p:spPr>
            <a:xfrm>
              <a:off x="0" y="0"/>
              <a:ext cx="2921263" cy="577170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55320" y="1239516"/>
            <a:ext cx="5687017" cy="4320159"/>
            <a:chOff x="0" y="0"/>
            <a:chExt cx="7582690" cy="576021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10509" b="10509"/>
            <a:stretch>
              <a:fillRect/>
            </a:stretch>
          </p:blipFill>
          <p:spPr>
            <a:xfrm>
              <a:off x="0" y="0"/>
              <a:ext cx="7582690" cy="5760212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Deep Nature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5320" y="5777209"/>
            <a:ext cx="11722794" cy="28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7"/>
              </a:lnSpc>
            </a:pPr>
            <a:r>
              <a:rPr lang="en-US" sz="1988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From flying wings to shining stars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5320" y="6172887"/>
            <a:ext cx="10208319" cy="6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689" spc="33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Connect with nature throughout the day, from watching over 20 species of tropical birds in our mangroves to enjoying a clear night of stargazing under the beautiful Khao Lak sky.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05575" y="1239516"/>
            <a:ext cx="5872539" cy="4320159"/>
            <a:chOff x="0" y="0"/>
            <a:chExt cx="7830052" cy="576021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 t="25522" b="25522"/>
            <a:stretch>
              <a:fillRect/>
            </a:stretch>
          </p:blipFill>
          <p:spPr>
            <a:xfrm>
              <a:off x="0" y="0"/>
              <a:ext cx="7830052" cy="57602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7123" y="-1413515"/>
            <a:ext cx="15438920" cy="10970426"/>
            <a:chOff x="0" y="0"/>
            <a:chExt cx="20585227" cy="14627235"/>
          </a:xfrm>
        </p:grpSpPr>
        <p:sp>
          <p:nvSpPr>
            <p:cNvPr id="3" name="Freeform 3"/>
            <p:cNvSpPr/>
            <p:nvPr/>
          </p:nvSpPr>
          <p:spPr>
            <a:xfrm>
              <a:off x="12687335" y="0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8661721">
              <a:off x="908962" y="8134329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2" y="0"/>
                  </a:lnTo>
                  <a:lnTo>
                    <a:pt x="3902282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6682945" y="487324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3902282" y="0"/>
                  </a:moveTo>
                  <a:lnTo>
                    <a:pt x="0" y="0"/>
                  </a:lnTo>
                  <a:lnTo>
                    <a:pt x="0" y="4374346"/>
                  </a:lnTo>
                  <a:lnTo>
                    <a:pt x="3902282" y="4374346"/>
                  </a:lnTo>
                  <a:lnTo>
                    <a:pt x="3902282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737011">
              <a:off x="15070153" y="9762872"/>
              <a:ext cx="3902281" cy="4374346"/>
            </a:xfrm>
            <a:custGeom>
              <a:avLst/>
              <a:gdLst/>
              <a:ahLst/>
              <a:cxnLst/>
              <a:rect l="l" t="t" r="r" b="b"/>
              <a:pathLst>
                <a:path w="3902281" h="4374346">
                  <a:moveTo>
                    <a:pt x="0" y="0"/>
                  </a:moveTo>
                  <a:lnTo>
                    <a:pt x="3902281" y="0"/>
                  </a:lnTo>
                  <a:lnTo>
                    <a:pt x="3902281" y="4374346"/>
                  </a:lnTo>
                  <a:lnTo>
                    <a:pt x="0" y="437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999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1520" y="1165932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Festive Spirits</a:t>
            </a:r>
          </a:p>
        </p:txBody>
      </p:sp>
      <p:sp>
        <p:nvSpPr>
          <p:cNvPr id="8" name="Freeform 8"/>
          <p:cNvSpPr/>
          <p:nvPr/>
        </p:nvSpPr>
        <p:spPr>
          <a:xfrm>
            <a:off x="7853674" y="3030842"/>
            <a:ext cx="2479430" cy="3265473"/>
          </a:xfrm>
          <a:custGeom>
            <a:avLst/>
            <a:gdLst/>
            <a:ahLst/>
            <a:cxnLst/>
            <a:rect l="l" t="t" r="r" b="b"/>
            <a:pathLst>
              <a:path w="2479430" h="3265473">
                <a:moveTo>
                  <a:pt x="0" y="0"/>
                </a:moveTo>
                <a:lnTo>
                  <a:pt x="2479430" y="0"/>
                </a:lnTo>
                <a:lnTo>
                  <a:pt x="2479430" y="3265474"/>
                </a:lnTo>
                <a:lnTo>
                  <a:pt x="0" y="3265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0" r="-410" b="-2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53674" y="1251657"/>
            <a:ext cx="2479430" cy="1571904"/>
          </a:xfrm>
          <a:custGeom>
            <a:avLst/>
            <a:gdLst/>
            <a:ahLst/>
            <a:cxnLst/>
            <a:rect l="l" t="t" r="r" b="b"/>
            <a:pathLst>
              <a:path w="2479430" h="1571904">
                <a:moveTo>
                  <a:pt x="0" y="0"/>
                </a:moveTo>
                <a:lnTo>
                  <a:pt x="2479430" y="0"/>
                </a:lnTo>
                <a:lnTo>
                  <a:pt x="2479430" y="1571904"/>
                </a:lnTo>
                <a:lnTo>
                  <a:pt x="0" y="1571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1" t="-34084" r="-66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84298" y="1251657"/>
            <a:ext cx="2491180" cy="5044658"/>
          </a:xfrm>
          <a:custGeom>
            <a:avLst/>
            <a:gdLst/>
            <a:ahLst/>
            <a:cxnLst/>
            <a:rect l="l" t="t" r="r" b="b"/>
            <a:pathLst>
              <a:path w="2491180" h="5044658">
                <a:moveTo>
                  <a:pt x="0" y="0"/>
                </a:moveTo>
                <a:lnTo>
                  <a:pt x="2491179" y="0"/>
                </a:lnTo>
                <a:lnTo>
                  <a:pt x="2491179" y="5044659"/>
                </a:lnTo>
                <a:lnTo>
                  <a:pt x="0" y="5044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741" r="-34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11008" y="3773986"/>
            <a:ext cx="1768622" cy="2534988"/>
          </a:xfrm>
          <a:custGeom>
            <a:avLst/>
            <a:gdLst/>
            <a:ahLst/>
            <a:cxnLst/>
            <a:rect l="l" t="t" r="r" b="b"/>
            <a:pathLst>
              <a:path w="1768622" h="2534988">
                <a:moveTo>
                  <a:pt x="0" y="0"/>
                </a:moveTo>
                <a:lnTo>
                  <a:pt x="1768622" y="0"/>
                </a:lnTo>
                <a:lnTo>
                  <a:pt x="1768622" y="2534988"/>
                </a:lnTo>
                <a:lnTo>
                  <a:pt x="0" y="2534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49" r="-3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511008" y="1251657"/>
            <a:ext cx="1768622" cy="2327092"/>
          </a:xfrm>
          <a:custGeom>
            <a:avLst/>
            <a:gdLst/>
            <a:ahLst/>
            <a:cxnLst/>
            <a:rect l="l" t="t" r="r" b="b"/>
            <a:pathLst>
              <a:path w="1768622" h="2327092">
                <a:moveTo>
                  <a:pt x="0" y="0"/>
                </a:moveTo>
                <a:lnTo>
                  <a:pt x="1768622" y="0"/>
                </a:lnTo>
                <a:lnTo>
                  <a:pt x="1768622" y="2327092"/>
                </a:lnTo>
                <a:lnTo>
                  <a:pt x="0" y="2327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026" t="-11523" r="-50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534705" y="1251657"/>
            <a:ext cx="1744925" cy="2327092"/>
          </a:xfrm>
          <a:custGeom>
            <a:avLst/>
            <a:gdLst/>
            <a:ahLst/>
            <a:cxnLst/>
            <a:rect l="l" t="t" r="r" b="b"/>
            <a:pathLst>
              <a:path w="1744925" h="2327092">
                <a:moveTo>
                  <a:pt x="0" y="0"/>
                </a:moveTo>
                <a:lnTo>
                  <a:pt x="1744925" y="0"/>
                </a:lnTo>
                <a:lnTo>
                  <a:pt x="1744925" y="2327092"/>
                </a:lnTo>
                <a:lnTo>
                  <a:pt x="0" y="2327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31520" y="1904259"/>
            <a:ext cx="4079020" cy="282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0"/>
              </a:lnSpc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Creating unforgettable memories through Thai and Global traditions.</a:t>
            </a:r>
          </a:p>
          <a:p>
            <a:pPr algn="just">
              <a:lnSpc>
                <a:spcPts val="3280"/>
              </a:lnSpc>
            </a:pPr>
            <a:endParaRPr lang="en-US" sz="1584">
              <a:solidFill>
                <a:srgbClr val="737373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280"/>
              </a:lnSpc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At </a:t>
            </a:r>
            <a:r>
              <a:rPr lang="en-US" sz="1584" b="1" i="1">
                <a:solidFill>
                  <a:srgbClr val="B8A26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Apsara</a:t>
            </a: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, every season is a reason to celebrate. We bring the heart of Thai culture and international festivities to</a:t>
            </a:r>
          </a:p>
          <a:p>
            <a:pPr algn="just">
              <a:lnSpc>
                <a:spcPts val="3280"/>
              </a:lnSpc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our guests through curated experiences: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6213" y="537597"/>
            <a:ext cx="2778725" cy="2778725"/>
          </a:xfrm>
          <a:custGeom>
            <a:avLst/>
            <a:gdLst/>
            <a:ahLst/>
            <a:cxnLst/>
            <a:rect l="l" t="t" r="r" b="b"/>
            <a:pathLst>
              <a:path w="2778725" h="2778725">
                <a:moveTo>
                  <a:pt x="0" y="0"/>
                </a:moveTo>
                <a:lnTo>
                  <a:pt x="2778724" y="0"/>
                </a:lnTo>
                <a:lnTo>
                  <a:pt x="2778724" y="2778725"/>
                </a:lnTo>
                <a:lnTo>
                  <a:pt x="0" y="2778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11494" y="4457367"/>
            <a:ext cx="9011111" cy="74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5415" b="1">
                <a:solidFill>
                  <a:srgbClr val="71A506"/>
                </a:solidFill>
                <a:latin typeface="Arimo Bold"/>
                <a:ea typeface="Arimo Bold"/>
                <a:cs typeface="Arimo Bold"/>
                <a:sym typeface="Arimo Bold"/>
              </a:rPr>
              <a:t>GO GREEN WITH APSARA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86753" y="2955924"/>
            <a:ext cx="7237644" cy="164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1"/>
              </a:lnSpc>
            </a:pPr>
            <a:r>
              <a:rPr lang="en-US" sz="12331">
                <a:solidFill>
                  <a:srgbClr val="71A506"/>
                </a:solidFill>
                <a:latin typeface="Moontime"/>
                <a:ea typeface="Moontime"/>
                <a:cs typeface="Moontime"/>
                <a:sym typeface="Moontime"/>
              </a:rPr>
              <a:t>Stay nature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5291" y="5689987"/>
            <a:ext cx="11140569" cy="34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2138" spc="558">
                <a:solidFill>
                  <a:srgbClr val="71A506"/>
                </a:solidFill>
                <a:latin typeface="Canva Sans"/>
                <a:ea typeface="Canva Sans"/>
                <a:cs typeface="Canva Sans"/>
                <a:sym typeface="Canva Sans"/>
              </a:rPr>
              <a:t>Apsara garden • Sustainable hotel • Apsara care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97732" y="2765424"/>
            <a:ext cx="1415687" cy="26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"/>
              </a:lnSpc>
            </a:pPr>
            <a:r>
              <a:rPr lang="en-US" sz="2011" spc="525">
                <a:solidFill>
                  <a:srgbClr val="71A506"/>
                </a:solidFill>
                <a:latin typeface="Josefin Sans"/>
                <a:ea typeface="Josefin Sans"/>
                <a:cs typeface="Josefin Sans"/>
                <a:sym typeface="Josefin Sans"/>
              </a:rPr>
              <a:t>APSARA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328717"/>
            <a:ext cx="5097094" cy="2622271"/>
          </a:xfrm>
          <a:custGeom>
            <a:avLst/>
            <a:gdLst/>
            <a:ahLst/>
            <a:cxnLst/>
            <a:rect l="l" t="t" r="r" b="b"/>
            <a:pathLst>
              <a:path w="5097094" h="2622271">
                <a:moveTo>
                  <a:pt x="0" y="0"/>
                </a:moveTo>
                <a:lnTo>
                  <a:pt x="5097094" y="0"/>
                </a:lnTo>
                <a:lnTo>
                  <a:pt x="5097094" y="2622271"/>
                </a:lnTo>
                <a:lnTo>
                  <a:pt x="0" y="2622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5" b="-4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1520" y="3950988"/>
            <a:ext cx="5097094" cy="2632692"/>
          </a:xfrm>
          <a:custGeom>
            <a:avLst/>
            <a:gdLst/>
            <a:ahLst/>
            <a:cxnLst/>
            <a:rect l="l" t="t" r="r" b="b"/>
            <a:pathLst>
              <a:path w="5097094" h="2632692">
                <a:moveTo>
                  <a:pt x="0" y="0"/>
                </a:moveTo>
                <a:lnTo>
                  <a:pt x="5097094" y="0"/>
                </a:lnTo>
                <a:lnTo>
                  <a:pt x="5097094" y="2632692"/>
                </a:lnTo>
                <a:lnTo>
                  <a:pt x="0" y="2632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35" b="-145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93217" y="1185842"/>
            <a:ext cx="5933610" cy="131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6"/>
              </a:lnSpc>
            </a:pPr>
            <a:r>
              <a:rPr lang="en-US" sz="176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Eco-Friendly Resort in Khao Lak – Apsara Care</a:t>
            </a:r>
          </a:p>
          <a:p>
            <a:pPr algn="just">
              <a:lnSpc>
                <a:spcPts val="3656"/>
              </a:lnSpc>
            </a:pPr>
            <a:r>
              <a:rPr lang="en-US" sz="176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As a sustainable beachfront resort in Thailand,</a:t>
            </a:r>
          </a:p>
          <a:p>
            <a:pPr algn="just">
              <a:lnSpc>
                <a:spcPts val="3656"/>
              </a:lnSpc>
            </a:pPr>
            <a:r>
              <a:rPr lang="en-US" sz="1766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Apsara is dedicated to protecting the local ecosystem.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Apsara Care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26827" y="63089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93217" y="2768447"/>
            <a:ext cx="6064893" cy="346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Our initiatives include:</a:t>
            </a:r>
          </a:p>
          <a:p>
            <a:pPr marL="325108" lvl="1" indent="-162554" algn="l">
              <a:lnSpc>
                <a:spcPts val="3117"/>
              </a:lnSpc>
              <a:buFont typeface="Arial"/>
              <a:buChar char="•"/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Sea turtle &amp; hermit crab conservation</a:t>
            </a:r>
          </a:p>
          <a:p>
            <a:pPr marL="325108" lvl="1" indent="-162554" algn="l">
              <a:lnSpc>
                <a:spcPts val="3117"/>
              </a:lnSpc>
              <a:buFont typeface="Arial"/>
              <a:buChar char="•"/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Mangrove replanting &amp; guest eco-programmes</a:t>
            </a:r>
          </a:p>
          <a:p>
            <a:pPr marL="325108" lvl="1" indent="-162554" algn="l">
              <a:lnSpc>
                <a:spcPts val="3117"/>
              </a:lnSpc>
              <a:buFont typeface="Arial"/>
              <a:buChar char="•"/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On-site organic garden &amp; local sourcing</a:t>
            </a:r>
          </a:p>
          <a:p>
            <a:pPr marL="325108" lvl="1" indent="-162554" algn="l">
              <a:lnSpc>
                <a:spcPts val="3117"/>
              </a:lnSpc>
              <a:buFont typeface="Arial"/>
              <a:buChar char="•"/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Recycling &amp; greywater use for gardens</a:t>
            </a:r>
          </a:p>
          <a:p>
            <a:pPr algn="l">
              <a:lnSpc>
                <a:spcPts val="3117"/>
              </a:lnSpc>
            </a:pPr>
            <a:r>
              <a:rPr lang="en-US" sz="1505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Guests are encouraged to join in beach clean-ups, tree planting, and wildlife support. At Apsara, we believe luxury and sustainability can coexist, making us an authentic eco-retreat in Khao Lak.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0" y="1242456"/>
            <a:ext cx="12279630" cy="6072744"/>
            <a:chOff x="0" y="0"/>
            <a:chExt cx="16372840" cy="8096992"/>
          </a:xfrm>
        </p:grpSpPr>
        <p:grpSp>
          <p:nvGrpSpPr>
            <p:cNvPr id="3" name="Group 3"/>
            <p:cNvGrpSpPr/>
            <p:nvPr/>
          </p:nvGrpSpPr>
          <p:grpSpPr>
            <a:xfrm>
              <a:off x="6931724" y="0"/>
              <a:ext cx="3403907" cy="3104519"/>
              <a:chOff x="0" y="0"/>
              <a:chExt cx="3403907" cy="3104519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2"/>
              <a:srcRect l="28266" t="6732" r="7431" b="5277"/>
              <a:stretch>
                <a:fillRect/>
              </a:stretch>
            </p:blipFill>
            <p:spPr>
              <a:xfrm>
                <a:off x="0" y="0"/>
                <a:ext cx="3403907" cy="3104519"/>
              </a:xfrm>
              <a:prstGeom prst="rect">
                <a:avLst/>
              </a:prstGeom>
            </p:spPr>
          </p:pic>
        </p:grpSp>
        <p:grpSp>
          <p:nvGrpSpPr>
            <p:cNvPr id="5" name="Group 5"/>
            <p:cNvGrpSpPr/>
            <p:nvPr/>
          </p:nvGrpSpPr>
          <p:grpSpPr>
            <a:xfrm>
              <a:off x="0" y="4863274"/>
              <a:ext cx="3181721" cy="3233717"/>
              <a:chOff x="0" y="0"/>
              <a:chExt cx="3181721" cy="3233717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3"/>
              <a:srcRect l="14698" r="19723"/>
              <a:stretch>
                <a:fillRect/>
              </a:stretch>
            </p:blipFill>
            <p:spPr>
              <a:xfrm>
                <a:off x="0" y="0"/>
                <a:ext cx="3181721" cy="3233717"/>
              </a:xfrm>
              <a:prstGeom prst="rect">
                <a:avLst/>
              </a:prstGeom>
            </p:spPr>
          </p:pic>
        </p:grpSp>
        <p:grpSp>
          <p:nvGrpSpPr>
            <p:cNvPr id="7" name="Group 7"/>
            <p:cNvGrpSpPr/>
            <p:nvPr/>
          </p:nvGrpSpPr>
          <p:grpSpPr>
            <a:xfrm>
              <a:off x="6931724" y="3199508"/>
              <a:ext cx="3403907" cy="4897484"/>
              <a:chOff x="0" y="0"/>
              <a:chExt cx="3403907" cy="4897484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4"/>
              <a:srcRect l="35880" r="17727"/>
              <a:stretch>
                <a:fillRect/>
              </a:stretch>
            </p:blipFill>
            <p:spPr>
              <a:xfrm>
                <a:off x="0" y="0"/>
                <a:ext cx="3403907" cy="4897484"/>
              </a:xfrm>
              <a:prstGeom prst="rect">
                <a:avLst/>
              </a:prstGeom>
            </p:spPr>
          </p:pic>
        </p:grpSp>
        <p:sp>
          <p:nvSpPr>
            <p:cNvPr id="9" name="Freeform 9"/>
            <p:cNvSpPr/>
            <p:nvPr/>
          </p:nvSpPr>
          <p:spPr>
            <a:xfrm>
              <a:off x="10441200" y="0"/>
              <a:ext cx="2878752" cy="4613525"/>
            </a:xfrm>
            <a:custGeom>
              <a:avLst/>
              <a:gdLst/>
              <a:ahLst/>
              <a:cxnLst/>
              <a:rect l="l" t="t" r="r" b="b"/>
              <a:pathLst>
                <a:path w="2878752" h="4613525">
                  <a:moveTo>
                    <a:pt x="0" y="0"/>
                  </a:moveTo>
                  <a:lnTo>
                    <a:pt x="2878753" y="0"/>
                  </a:lnTo>
                  <a:lnTo>
                    <a:pt x="2878753" y="4613525"/>
                  </a:lnTo>
                  <a:lnTo>
                    <a:pt x="0" y="461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7862" r="-727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450798" y="4706263"/>
              <a:ext cx="5902848" cy="3390729"/>
            </a:xfrm>
            <a:custGeom>
              <a:avLst/>
              <a:gdLst/>
              <a:ahLst/>
              <a:cxnLst/>
              <a:rect l="l" t="t" r="r" b="b"/>
              <a:pathLst>
                <a:path w="5902848" h="3390729">
                  <a:moveTo>
                    <a:pt x="0" y="0"/>
                  </a:moveTo>
                  <a:lnTo>
                    <a:pt x="5902848" y="0"/>
                  </a:lnTo>
                  <a:lnTo>
                    <a:pt x="5902848" y="3390729"/>
                  </a:lnTo>
                  <a:lnTo>
                    <a:pt x="0" y="3390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540" t="-28522" r="-10343" b="-239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26582" cy="4780453"/>
            </a:xfrm>
            <a:custGeom>
              <a:avLst/>
              <a:gdLst/>
              <a:ahLst/>
              <a:cxnLst/>
              <a:rect l="l" t="t" r="r" b="b"/>
              <a:pathLst>
                <a:path w="6826582" h="4780453">
                  <a:moveTo>
                    <a:pt x="0" y="0"/>
                  </a:moveTo>
                  <a:lnTo>
                    <a:pt x="6826582" y="0"/>
                  </a:lnTo>
                  <a:lnTo>
                    <a:pt x="6826582" y="4780453"/>
                  </a:lnTo>
                  <a:lnTo>
                    <a:pt x="0" y="478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016" t="-3651" b="-10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274309" y="4863274"/>
              <a:ext cx="3552273" cy="3233717"/>
            </a:xfrm>
            <a:custGeom>
              <a:avLst/>
              <a:gdLst/>
              <a:ahLst/>
              <a:cxnLst/>
              <a:rect l="l" t="t" r="r" b="b"/>
              <a:pathLst>
                <a:path w="3552273" h="3233717">
                  <a:moveTo>
                    <a:pt x="0" y="0"/>
                  </a:moveTo>
                  <a:lnTo>
                    <a:pt x="3552273" y="0"/>
                  </a:lnTo>
                  <a:lnTo>
                    <a:pt x="3552273" y="3233718"/>
                  </a:lnTo>
                  <a:lnTo>
                    <a:pt x="0" y="323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398" r="-183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444717" y="0"/>
              <a:ext cx="2928123" cy="4613525"/>
            </a:xfrm>
            <a:custGeom>
              <a:avLst/>
              <a:gdLst/>
              <a:ahLst/>
              <a:cxnLst/>
              <a:rect l="l" t="t" r="r" b="b"/>
              <a:pathLst>
                <a:path w="2928123" h="4613525">
                  <a:moveTo>
                    <a:pt x="0" y="0"/>
                  </a:moveTo>
                  <a:lnTo>
                    <a:pt x="2928123" y="0"/>
                  </a:lnTo>
                  <a:lnTo>
                    <a:pt x="2928123" y="4613525"/>
                  </a:lnTo>
                  <a:lnTo>
                    <a:pt x="0" y="461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550" t="-2159" b="-21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019012" y="6308974"/>
            <a:ext cx="665821" cy="701811"/>
          </a:xfrm>
          <a:custGeom>
            <a:avLst/>
            <a:gdLst/>
            <a:ahLst/>
            <a:cxnLst/>
            <a:rect l="l" t="t" r="r" b="b"/>
            <a:pathLst>
              <a:path w="665821" h="701811">
                <a:moveTo>
                  <a:pt x="0" y="0"/>
                </a:moveTo>
                <a:lnTo>
                  <a:pt x="665821" y="0"/>
                </a:lnTo>
                <a:lnTo>
                  <a:pt x="665821" y="701812"/>
                </a:lnTo>
                <a:lnTo>
                  <a:pt x="0" y="701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Apsara Care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88" b="-9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19012" y="6308974"/>
            <a:ext cx="665821" cy="701811"/>
          </a:xfrm>
          <a:custGeom>
            <a:avLst/>
            <a:gdLst/>
            <a:ahLst/>
            <a:cxnLst/>
            <a:rect l="l" t="t" r="r" b="b"/>
            <a:pathLst>
              <a:path w="665821" h="701811">
                <a:moveTo>
                  <a:pt x="0" y="0"/>
                </a:moveTo>
                <a:lnTo>
                  <a:pt x="665821" y="0"/>
                </a:lnTo>
                <a:lnTo>
                  <a:pt x="665821" y="701812"/>
                </a:lnTo>
                <a:lnTo>
                  <a:pt x="0" y="70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62" b="-93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19012" y="6308974"/>
            <a:ext cx="665821" cy="701811"/>
          </a:xfrm>
          <a:custGeom>
            <a:avLst/>
            <a:gdLst/>
            <a:ahLst/>
            <a:cxnLst/>
            <a:rect l="l" t="t" r="r" b="b"/>
            <a:pathLst>
              <a:path w="665821" h="701811">
                <a:moveTo>
                  <a:pt x="0" y="0"/>
                </a:moveTo>
                <a:lnTo>
                  <a:pt x="665821" y="0"/>
                </a:lnTo>
                <a:lnTo>
                  <a:pt x="665821" y="701812"/>
                </a:lnTo>
                <a:lnTo>
                  <a:pt x="0" y="70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75146">
            <a:off x="4762127" y="3059317"/>
            <a:ext cx="3581017" cy="1177647"/>
          </a:xfrm>
          <a:custGeom>
            <a:avLst/>
            <a:gdLst/>
            <a:ahLst/>
            <a:cxnLst/>
            <a:rect l="l" t="t" r="r" b="b"/>
            <a:pathLst>
              <a:path w="3581017" h="1177647">
                <a:moveTo>
                  <a:pt x="0" y="0"/>
                </a:moveTo>
                <a:lnTo>
                  <a:pt x="3581017" y="0"/>
                </a:lnTo>
                <a:lnTo>
                  <a:pt x="3581017" y="1177647"/>
                </a:lnTo>
                <a:lnTo>
                  <a:pt x="0" y="1177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57600" b="-1979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214290">
            <a:off x="6347401" y="5938948"/>
            <a:ext cx="636116" cy="63611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9591" y="746426"/>
            <a:ext cx="7338679" cy="6437437"/>
          </a:xfrm>
          <a:custGeom>
            <a:avLst/>
            <a:gdLst/>
            <a:ahLst/>
            <a:cxnLst/>
            <a:rect l="l" t="t" r="r" b="b"/>
            <a:pathLst>
              <a:path w="7338679" h="6437437">
                <a:moveTo>
                  <a:pt x="0" y="0"/>
                </a:moveTo>
                <a:lnTo>
                  <a:pt x="7338679" y="0"/>
                </a:lnTo>
                <a:lnTo>
                  <a:pt x="7338679" y="6437438"/>
                </a:lnTo>
                <a:lnTo>
                  <a:pt x="0" y="6437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398969" y="317503"/>
            <a:ext cx="3412203" cy="1977761"/>
          </a:xfrm>
          <a:custGeom>
            <a:avLst/>
            <a:gdLst/>
            <a:ahLst/>
            <a:cxnLst/>
            <a:rect l="l" t="t" r="r" b="b"/>
            <a:pathLst>
              <a:path w="3412203" h="1977761">
                <a:moveTo>
                  <a:pt x="0" y="0"/>
                </a:moveTo>
                <a:lnTo>
                  <a:pt x="3412203" y="0"/>
                </a:lnTo>
                <a:lnTo>
                  <a:pt x="3412203" y="1977761"/>
                </a:lnTo>
                <a:lnTo>
                  <a:pt x="0" y="197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071" b="-2254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1994538">
            <a:off x="3962816" y="1647375"/>
            <a:ext cx="602457" cy="525780"/>
            <a:chOff x="0" y="0"/>
            <a:chExt cx="698500" cy="609600"/>
          </a:xfrm>
        </p:grpSpPr>
        <p:sp>
          <p:nvSpPr>
            <p:cNvPr id="9" name="Freeform 9"/>
            <p:cNvSpPr/>
            <p:nvPr/>
          </p:nvSpPr>
          <p:spPr>
            <a:xfrm>
              <a:off x="83573" y="0"/>
              <a:ext cx="531353" cy="494391"/>
            </a:xfrm>
            <a:custGeom>
              <a:avLst/>
              <a:gdLst/>
              <a:ahLst/>
              <a:cxnLst/>
              <a:rect l="l" t="t" r="r" b="b"/>
              <a:pathLst>
                <a:path w="531353" h="494391">
                  <a:moveTo>
                    <a:pt x="166860" y="437119"/>
                  </a:moveTo>
                  <a:lnTo>
                    <a:pt x="15244" y="172481"/>
                  </a:lnTo>
                  <a:cubicBezTo>
                    <a:pt x="-5183" y="136826"/>
                    <a:pt x="-5073" y="92991"/>
                    <a:pt x="15532" y="57438"/>
                  </a:cubicBezTo>
                  <a:cubicBezTo>
                    <a:pt x="36137" y="21886"/>
                    <a:pt x="74118" y="0"/>
                    <a:pt x="115209" y="0"/>
                  </a:cubicBezTo>
                  <a:lnTo>
                    <a:pt x="416145" y="0"/>
                  </a:lnTo>
                  <a:cubicBezTo>
                    <a:pt x="457236" y="0"/>
                    <a:pt x="495217" y="21886"/>
                    <a:pt x="515822" y="57438"/>
                  </a:cubicBezTo>
                  <a:cubicBezTo>
                    <a:pt x="536427" y="92991"/>
                    <a:pt x="536537" y="136826"/>
                    <a:pt x="516110" y="172481"/>
                  </a:cubicBezTo>
                  <a:lnTo>
                    <a:pt x="364494" y="437119"/>
                  </a:lnTo>
                  <a:cubicBezTo>
                    <a:pt x="344201" y="472541"/>
                    <a:pt x="306500" y="494391"/>
                    <a:pt x="265677" y="494391"/>
                  </a:cubicBezTo>
                  <a:cubicBezTo>
                    <a:pt x="224854" y="494391"/>
                    <a:pt x="187153" y="472541"/>
                    <a:pt x="166860" y="437119"/>
                  </a:cubicBez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1694" tIns="51694" rIns="51694" bIns="51694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306548">
            <a:off x="4097740" y="1489285"/>
            <a:ext cx="602457" cy="525780"/>
            <a:chOff x="0" y="0"/>
            <a:chExt cx="698500" cy="609600"/>
          </a:xfrm>
        </p:grpSpPr>
        <p:sp>
          <p:nvSpPr>
            <p:cNvPr id="12" name="Freeform 12"/>
            <p:cNvSpPr/>
            <p:nvPr/>
          </p:nvSpPr>
          <p:spPr>
            <a:xfrm>
              <a:off x="83573" y="0"/>
              <a:ext cx="531353" cy="494391"/>
            </a:xfrm>
            <a:custGeom>
              <a:avLst/>
              <a:gdLst/>
              <a:ahLst/>
              <a:cxnLst/>
              <a:rect l="l" t="t" r="r" b="b"/>
              <a:pathLst>
                <a:path w="531353" h="494391">
                  <a:moveTo>
                    <a:pt x="166860" y="437119"/>
                  </a:moveTo>
                  <a:lnTo>
                    <a:pt x="15244" y="172481"/>
                  </a:lnTo>
                  <a:cubicBezTo>
                    <a:pt x="-5183" y="136826"/>
                    <a:pt x="-5073" y="92991"/>
                    <a:pt x="15532" y="57438"/>
                  </a:cubicBezTo>
                  <a:cubicBezTo>
                    <a:pt x="36137" y="21886"/>
                    <a:pt x="74118" y="0"/>
                    <a:pt x="115209" y="0"/>
                  </a:cubicBezTo>
                  <a:lnTo>
                    <a:pt x="416145" y="0"/>
                  </a:lnTo>
                  <a:cubicBezTo>
                    <a:pt x="457236" y="0"/>
                    <a:pt x="495217" y="21886"/>
                    <a:pt x="515822" y="57438"/>
                  </a:cubicBezTo>
                  <a:cubicBezTo>
                    <a:pt x="536427" y="92991"/>
                    <a:pt x="536537" y="136826"/>
                    <a:pt x="516110" y="172481"/>
                  </a:cubicBezTo>
                  <a:lnTo>
                    <a:pt x="364494" y="437119"/>
                  </a:lnTo>
                  <a:cubicBezTo>
                    <a:pt x="344201" y="472541"/>
                    <a:pt x="306500" y="494391"/>
                    <a:pt x="265677" y="494391"/>
                  </a:cubicBezTo>
                  <a:cubicBezTo>
                    <a:pt x="224854" y="494391"/>
                    <a:pt x="187153" y="472541"/>
                    <a:pt x="166860" y="437119"/>
                  </a:cubicBez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1694" tIns="51694" rIns="51694" bIns="51694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845181" y="3795099"/>
            <a:ext cx="146195" cy="146195"/>
          </a:xfrm>
          <a:custGeom>
            <a:avLst/>
            <a:gdLst/>
            <a:ahLst/>
            <a:cxnLst/>
            <a:rect l="l" t="t" r="r" b="b"/>
            <a:pathLst>
              <a:path w="146195" h="146195">
                <a:moveTo>
                  <a:pt x="0" y="0"/>
                </a:moveTo>
                <a:lnTo>
                  <a:pt x="146196" y="0"/>
                </a:lnTo>
                <a:lnTo>
                  <a:pt x="146196" y="146195"/>
                </a:lnTo>
                <a:lnTo>
                  <a:pt x="0" y="1461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54539" y="2806171"/>
            <a:ext cx="146195" cy="146195"/>
          </a:xfrm>
          <a:custGeom>
            <a:avLst/>
            <a:gdLst/>
            <a:ahLst/>
            <a:cxnLst/>
            <a:rect l="l" t="t" r="r" b="b"/>
            <a:pathLst>
              <a:path w="146195" h="146195">
                <a:moveTo>
                  <a:pt x="0" y="0"/>
                </a:moveTo>
                <a:lnTo>
                  <a:pt x="146195" y="0"/>
                </a:lnTo>
                <a:lnTo>
                  <a:pt x="146195" y="146195"/>
                </a:lnTo>
                <a:lnTo>
                  <a:pt x="0" y="1461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44654" y="3397159"/>
            <a:ext cx="111184" cy="111184"/>
          </a:xfrm>
          <a:custGeom>
            <a:avLst/>
            <a:gdLst/>
            <a:ahLst/>
            <a:cxnLst/>
            <a:rect l="l" t="t" r="r" b="b"/>
            <a:pathLst>
              <a:path w="111184" h="111184">
                <a:moveTo>
                  <a:pt x="0" y="0"/>
                </a:moveTo>
                <a:lnTo>
                  <a:pt x="111183" y="0"/>
                </a:lnTo>
                <a:lnTo>
                  <a:pt x="111183" y="111183"/>
                </a:lnTo>
                <a:lnTo>
                  <a:pt x="0" y="111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17263" y="3452751"/>
            <a:ext cx="111184" cy="111184"/>
          </a:xfrm>
          <a:custGeom>
            <a:avLst/>
            <a:gdLst/>
            <a:ahLst/>
            <a:cxnLst/>
            <a:rect l="l" t="t" r="r" b="b"/>
            <a:pathLst>
              <a:path w="111184" h="111184">
                <a:moveTo>
                  <a:pt x="0" y="0"/>
                </a:moveTo>
                <a:lnTo>
                  <a:pt x="111184" y="0"/>
                </a:lnTo>
                <a:lnTo>
                  <a:pt x="111184" y="111183"/>
                </a:lnTo>
                <a:lnTo>
                  <a:pt x="0" y="111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087620" y="3397159"/>
            <a:ext cx="111184" cy="111184"/>
          </a:xfrm>
          <a:custGeom>
            <a:avLst/>
            <a:gdLst/>
            <a:ahLst/>
            <a:cxnLst/>
            <a:rect l="l" t="t" r="r" b="b"/>
            <a:pathLst>
              <a:path w="111184" h="111184">
                <a:moveTo>
                  <a:pt x="0" y="0"/>
                </a:moveTo>
                <a:lnTo>
                  <a:pt x="111183" y="0"/>
                </a:lnTo>
                <a:lnTo>
                  <a:pt x="111183" y="111183"/>
                </a:lnTo>
                <a:lnTo>
                  <a:pt x="0" y="111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476743" y="3667214"/>
            <a:ext cx="812871" cy="758590"/>
          </a:xfrm>
          <a:custGeom>
            <a:avLst/>
            <a:gdLst/>
            <a:ahLst/>
            <a:cxnLst/>
            <a:rect l="l" t="t" r="r" b="b"/>
            <a:pathLst>
              <a:path w="812871" h="758590">
                <a:moveTo>
                  <a:pt x="0" y="0"/>
                </a:moveTo>
                <a:quadBezTo>
                  <a:pt x="406435" y="379295"/>
                  <a:pt x="812870" y="758590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4777" y="2483999"/>
            <a:ext cx="0" cy="711956"/>
          </a:xfrm>
          <a:custGeom>
            <a:avLst/>
            <a:gdLst/>
            <a:ahLst/>
            <a:cxnLst/>
            <a:rect l="l" t="t" r="r" b="b"/>
            <a:pathLst>
              <a:path h="711956">
                <a:moveTo>
                  <a:pt x="0" y="0"/>
                </a:moveTo>
                <a:quadBezTo>
                  <a:pt x="0" y="355978"/>
                  <a:pt x="0" y="711956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84777" y="3195955"/>
            <a:ext cx="584164" cy="437544"/>
          </a:xfrm>
          <a:custGeom>
            <a:avLst/>
            <a:gdLst/>
            <a:ahLst/>
            <a:cxnLst/>
            <a:rect l="l" t="t" r="r" b="b"/>
            <a:pathLst>
              <a:path w="584164" h="437544">
                <a:moveTo>
                  <a:pt x="0" y="0"/>
                </a:moveTo>
                <a:quadBezTo>
                  <a:pt x="18611" y="367419"/>
                  <a:pt x="584164" y="437544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68941" y="3633499"/>
            <a:ext cx="407801" cy="33715"/>
          </a:xfrm>
          <a:custGeom>
            <a:avLst/>
            <a:gdLst/>
            <a:ahLst/>
            <a:cxnLst/>
            <a:rect l="l" t="t" r="r" b="b"/>
            <a:pathLst>
              <a:path w="407801" h="33715">
                <a:moveTo>
                  <a:pt x="407802" y="33715"/>
                </a:moveTo>
                <a:quadBezTo>
                  <a:pt x="203901" y="16857"/>
                  <a:pt x="0" y="0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459959" y="3452751"/>
            <a:ext cx="983722" cy="217341"/>
          </a:xfrm>
          <a:custGeom>
            <a:avLst/>
            <a:gdLst/>
            <a:ahLst/>
            <a:cxnLst/>
            <a:rect l="l" t="t" r="r" b="b"/>
            <a:pathLst>
              <a:path w="983722" h="217341">
                <a:moveTo>
                  <a:pt x="0" y="217341"/>
                </a:moveTo>
                <a:quadBezTo>
                  <a:pt x="491861" y="108670"/>
                  <a:pt x="983721" y="0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443680" y="3452751"/>
            <a:ext cx="2993642" cy="0"/>
          </a:xfrm>
          <a:custGeom>
            <a:avLst/>
            <a:gdLst/>
            <a:ahLst/>
            <a:cxnLst/>
            <a:rect l="l" t="t" r="r" b="b"/>
            <a:pathLst>
              <a:path w="2993642">
                <a:moveTo>
                  <a:pt x="0" y="0"/>
                </a:moveTo>
                <a:quadBezTo>
                  <a:pt x="1496821" y="0"/>
                  <a:pt x="2993642" y="0"/>
                </a:quadBezTo>
              </a:path>
            </a:pathLst>
          </a:custGeom>
          <a:ln w="285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437322" y="2238783"/>
            <a:ext cx="0" cy="4139560"/>
          </a:xfrm>
          <a:custGeom>
            <a:avLst/>
            <a:gdLst/>
            <a:ahLst/>
            <a:cxnLst/>
            <a:rect l="l" t="t" r="r" b="b"/>
            <a:pathLst>
              <a:path h="4139560">
                <a:moveTo>
                  <a:pt x="0" y="4139559"/>
                </a:moveTo>
                <a:quadBezTo>
                  <a:pt x="0" y="2069780"/>
                  <a:pt x="0" y="0"/>
                </a:quadBezTo>
              </a:path>
            </a:pathLst>
          </a:custGeom>
          <a:ln w="8572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 rot="-4019519">
            <a:off x="2095056" y="120484"/>
            <a:ext cx="2912580" cy="2912580"/>
            <a:chOff x="0" y="0"/>
            <a:chExt cx="622300" cy="6223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2300" cy="622300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186690" y="0"/>
                  </a:moveTo>
                  <a:cubicBezTo>
                    <a:pt x="426720" y="0"/>
                    <a:pt x="622300" y="195580"/>
                    <a:pt x="622300" y="435610"/>
                  </a:cubicBezTo>
                  <a:lnTo>
                    <a:pt x="622300" y="622300"/>
                  </a:lnTo>
                  <a:lnTo>
                    <a:pt x="435610" y="622300"/>
                  </a:lnTo>
                  <a:cubicBezTo>
                    <a:pt x="195580" y="622300"/>
                    <a:pt x="0" y="426720"/>
                    <a:pt x="0" y="186690"/>
                  </a:cubicBezTo>
                  <a:lnTo>
                    <a:pt x="0" y="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FBF9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4450" y="-31750"/>
              <a:ext cx="533400" cy="6477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309984" y="2337614"/>
            <a:ext cx="812048" cy="81204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3248042">
            <a:off x="2596569" y="31222"/>
            <a:ext cx="2912580" cy="2912580"/>
            <a:chOff x="0" y="0"/>
            <a:chExt cx="622300" cy="6223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22300" cy="622300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186690" y="0"/>
                  </a:moveTo>
                  <a:cubicBezTo>
                    <a:pt x="426720" y="0"/>
                    <a:pt x="622300" y="195580"/>
                    <a:pt x="622300" y="435610"/>
                  </a:cubicBezTo>
                  <a:lnTo>
                    <a:pt x="622300" y="622300"/>
                  </a:lnTo>
                  <a:lnTo>
                    <a:pt x="435610" y="622300"/>
                  </a:lnTo>
                  <a:cubicBezTo>
                    <a:pt x="195580" y="622300"/>
                    <a:pt x="0" y="426720"/>
                    <a:pt x="0" y="186690"/>
                  </a:cubicBezTo>
                  <a:lnTo>
                    <a:pt x="0" y="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FBF9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4450" y="-31750"/>
              <a:ext cx="533400" cy="6477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448332">
            <a:off x="4476246" y="2416270"/>
            <a:ext cx="759037" cy="7590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636397">
            <a:off x="4811124" y="2168526"/>
            <a:ext cx="698554" cy="69855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3C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5371" tIns="55371" rIns="55371" bIns="55371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3974652" y="4874800"/>
            <a:ext cx="328477" cy="330128"/>
          </a:xfrm>
          <a:custGeom>
            <a:avLst/>
            <a:gdLst/>
            <a:ahLst/>
            <a:cxnLst/>
            <a:rect l="l" t="t" r="r" b="b"/>
            <a:pathLst>
              <a:path w="328477" h="330128">
                <a:moveTo>
                  <a:pt x="0" y="0"/>
                </a:moveTo>
                <a:lnTo>
                  <a:pt x="328477" y="0"/>
                </a:lnTo>
                <a:lnTo>
                  <a:pt x="328477" y="330128"/>
                </a:lnTo>
                <a:lnTo>
                  <a:pt x="0" y="330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604320" y="4874800"/>
            <a:ext cx="173079" cy="173079"/>
          </a:xfrm>
          <a:custGeom>
            <a:avLst/>
            <a:gdLst/>
            <a:ahLst/>
            <a:cxnLst/>
            <a:rect l="l" t="t" r="r" b="b"/>
            <a:pathLst>
              <a:path w="173079" h="173079">
                <a:moveTo>
                  <a:pt x="0" y="0"/>
                </a:moveTo>
                <a:lnTo>
                  <a:pt x="173079" y="0"/>
                </a:lnTo>
                <a:lnTo>
                  <a:pt x="173079" y="173078"/>
                </a:lnTo>
                <a:lnTo>
                  <a:pt x="0" y="173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365941" y="2838862"/>
            <a:ext cx="173079" cy="173079"/>
          </a:xfrm>
          <a:custGeom>
            <a:avLst/>
            <a:gdLst/>
            <a:ahLst/>
            <a:cxnLst/>
            <a:rect l="l" t="t" r="r" b="b"/>
            <a:pathLst>
              <a:path w="173079" h="173079">
                <a:moveTo>
                  <a:pt x="0" y="0"/>
                </a:moveTo>
                <a:lnTo>
                  <a:pt x="173078" y="0"/>
                </a:lnTo>
                <a:lnTo>
                  <a:pt x="173078" y="173078"/>
                </a:lnTo>
                <a:lnTo>
                  <a:pt x="0" y="173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375182" y="2065704"/>
            <a:ext cx="173079" cy="173079"/>
          </a:xfrm>
          <a:custGeom>
            <a:avLst/>
            <a:gdLst/>
            <a:ahLst/>
            <a:cxnLst/>
            <a:rect l="l" t="t" r="r" b="b"/>
            <a:pathLst>
              <a:path w="173079" h="173079">
                <a:moveTo>
                  <a:pt x="0" y="0"/>
                </a:moveTo>
                <a:lnTo>
                  <a:pt x="173078" y="0"/>
                </a:lnTo>
                <a:lnTo>
                  <a:pt x="173078" y="173079"/>
                </a:lnTo>
                <a:lnTo>
                  <a:pt x="0" y="1730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3063845" y="4005010"/>
            <a:ext cx="146195" cy="146195"/>
          </a:xfrm>
          <a:custGeom>
            <a:avLst/>
            <a:gdLst/>
            <a:ahLst/>
            <a:cxnLst/>
            <a:rect l="l" t="t" r="r" b="b"/>
            <a:pathLst>
              <a:path w="146195" h="146195">
                <a:moveTo>
                  <a:pt x="0" y="0"/>
                </a:moveTo>
                <a:lnTo>
                  <a:pt x="146196" y="0"/>
                </a:lnTo>
                <a:lnTo>
                  <a:pt x="146196" y="146195"/>
                </a:lnTo>
                <a:lnTo>
                  <a:pt x="0" y="1461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2991377" y="4314780"/>
            <a:ext cx="111023" cy="111023"/>
          </a:xfrm>
          <a:custGeom>
            <a:avLst/>
            <a:gdLst/>
            <a:ahLst/>
            <a:cxnLst/>
            <a:rect l="l" t="t" r="r" b="b"/>
            <a:pathLst>
              <a:path w="111023" h="111023">
                <a:moveTo>
                  <a:pt x="0" y="0"/>
                </a:moveTo>
                <a:lnTo>
                  <a:pt x="111023" y="0"/>
                </a:lnTo>
                <a:lnTo>
                  <a:pt x="111023" y="111024"/>
                </a:lnTo>
                <a:lnTo>
                  <a:pt x="0" y="11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4190946" y="3486421"/>
            <a:ext cx="146195" cy="146195"/>
          </a:xfrm>
          <a:custGeom>
            <a:avLst/>
            <a:gdLst/>
            <a:ahLst/>
            <a:cxnLst/>
            <a:rect l="l" t="t" r="r" b="b"/>
            <a:pathLst>
              <a:path w="146195" h="146195">
                <a:moveTo>
                  <a:pt x="0" y="0"/>
                </a:moveTo>
                <a:lnTo>
                  <a:pt x="146196" y="0"/>
                </a:lnTo>
                <a:lnTo>
                  <a:pt x="146196" y="146195"/>
                </a:lnTo>
                <a:lnTo>
                  <a:pt x="0" y="1461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4190946" y="3250963"/>
            <a:ext cx="146195" cy="146195"/>
          </a:xfrm>
          <a:custGeom>
            <a:avLst/>
            <a:gdLst/>
            <a:ahLst/>
            <a:cxnLst/>
            <a:rect l="l" t="t" r="r" b="b"/>
            <a:pathLst>
              <a:path w="146195" h="146195">
                <a:moveTo>
                  <a:pt x="0" y="0"/>
                </a:moveTo>
                <a:lnTo>
                  <a:pt x="146196" y="0"/>
                </a:lnTo>
                <a:lnTo>
                  <a:pt x="146196" y="146196"/>
                </a:lnTo>
                <a:lnTo>
                  <a:pt x="0" y="1461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3240056" y="4363958"/>
            <a:ext cx="272194" cy="272194"/>
          </a:xfrm>
          <a:custGeom>
            <a:avLst/>
            <a:gdLst/>
            <a:ahLst/>
            <a:cxnLst/>
            <a:rect l="l" t="t" r="r" b="b"/>
            <a:pathLst>
              <a:path w="272194" h="272194">
                <a:moveTo>
                  <a:pt x="0" y="0"/>
                </a:moveTo>
                <a:lnTo>
                  <a:pt x="272193" y="0"/>
                </a:lnTo>
                <a:lnTo>
                  <a:pt x="272193" y="272193"/>
                </a:lnTo>
                <a:lnTo>
                  <a:pt x="0" y="272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1874427" y="6156574"/>
            <a:ext cx="810406" cy="854211"/>
          </a:xfrm>
          <a:custGeom>
            <a:avLst/>
            <a:gdLst/>
            <a:ahLst/>
            <a:cxnLst/>
            <a:rect l="l" t="t" r="r" b="b"/>
            <a:pathLst>
              <a:path w="810406" h="854211">
                <a:moveTo>
                  <a:pt x="0" y="0"/>
                </a:moveTo>
                <a:lnTo>
                  <a:pt x="810406" y="0"/>
                </a:lnTo>
                <a:lnTo>
                  <a:pt x="810406" y="854212"/>
                </a:lnTo>
                <a:lnTo>
                  <a:pt x="0" y="854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02" r="-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5722543" y="5910734"/>
            <a:ext cx="179687" cy="245840"/>
          </a:xfrm>
          <a:custGeom>
            <a:avLst/>
            <a:gdLst/>
            <a:ahLst/>
            <a:cxnLst/>
            <a:rect l="l" t="t" r="r" b="b"/>
            <a:pathLst>
              <a:path w="179687" h="245840">
                <a:moveTo>
                  <a:pt x="0" y="0"/>
                </a:moveTo>
                <a:lnTo>
                  <a:pt x="179687" y="0"/>
                </a:lnTo>
                <a:lnTo>
                  <a:pt x="179687" y="245840"/>
                </a:lnTo>
                <a:lnTo>
                  <a:pt x="0" y="2458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TextBox 52"/>
          <p:cNvSpPr txBox="1"/>
          <p:nvPr/>
        </p:nvSpPr>
        <p:spPr>
          <a:xfrm>
            <a:off x="3690860" y="5185878"/>
            <a:ext cx="1061942" cy="15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Elephant Home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720363" y="2807431"/>
            <a:ext cx="546814" cy="12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"/>
              </a:lnSpc>
            </a:pPr>
            <a:r>
              <a:rPr lang="en-US" sz="74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Malama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551346" y="4319619"/>
            <a:ext cx="1180385" cy="34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"/>
              </a:lnSpc>
            </a:pPr>
            <a:r>
              <a:rPr lang="en-US" sz="9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Apsara Beachfront</a:t>
            </a:r>
          </a:p>
          <a:p>
            <a:pPr algn="ctr">
              <a:lnSpc>
                <a:spcPts val="1386"/>
              </a:lnSpc>
            </a:pPr>
            <a:r>
              <a:rPr lang="en-US" sz="9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Resort and Villa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210041" y="3985960"/>
            <a:ext cx="657957" cy="12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"/>
              </a:lnSpc>
            </a:pPr>
            <a:r>
              <a:rPr lang="en-US" sz="74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Salt Surf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679070" y="4956851"/>
            <a:ext cx="1061942" cy="24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Memories</a:t>
            </a:r>
          </a:p>
          <a:p>
            <a:pPr algn="ctr">
              <a:lnSpc>
                <a:spcPts val="971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Beach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9756" y="1862127"/>
            <a:ext cx="1061942" cy="1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Pakarang Cape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912709" y="2646688"/>
            <a:ext cx="1061942" cy="1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Coconut Beach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993770" y="4319619"/>
            <a:ext cx="988436" cy="25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"/>
              </a:lnSpc>
            </a:pPr>
            <a:r>
              <a:rPr lang="en-US" sz="7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KARKINOS Beach Bar &amp; Restaurant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052797" y="327660"/>
            <a:ext cx="89055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Area Highlights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550095" y="1978130"/>
            <a:ext cx="4622852" cy="282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Karkinos Beach Restaurant &amp; Bar - 100 m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Salt Surf Restaurant - 120 m 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Elephant Home - 800 m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Malama - 2 km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Pakarang Cape - 2.2 km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Sairung Water Fall - 8 km</a:t>
            </a:r>
          </a:p>
          <a:p>
            <a:pPr marL="342136" lvl="1" indent="-171068" algn="l">
              <a:lnSpc>
                <a:spcPts val="3280"/>
              </a:lnSpc>
              <a:buFont typeface="Arial"/>
              <a:buChar char="•"/>
            </a:pPr>
            <a:r>
              <a:rPr lang="en-US" sz="1584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Khaolak Center - 16 km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281415" y="6199019"/>
            <a:ext cx="1061942" cy="12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"/>
              </a:lnSpc>
            </a:pPr>
            <a:r>
              <a:rPr lang="en-US" sz="8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Khaolak Center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5727"/>
            <a:ext cx="4464359" cy="7480927"/>
            <a:chOff x="0" y="0"/>
            <a:chExt cx="5952479" cy="997457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727" r="5532"/>
            <a:stretch>
              <a:fillRect/>
            </a:stretch>
          </p:blipFill>
          <p:spPr>
            <a:xfrm>
              <a:off x="0" y="0"/>
              <a:ext cx="5952479" cy="997457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78196" y="5609323"/>
            <a:ext cx="2536803" cy="1438252"/>
            <a:chOff x="0" y="0"/>
            <a:chExt cx="3382404" cy="191766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7371" b="7371"/>
            <a:stretch>
              <a:fillRect/>
            </a:stretch>
          </p:blipFill>
          <p:spPr>
            <a:xfrm>
              <a:off x="0" y="0"/>
              <a:ext cx="3382404" cy="1917669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5793693" y="4377784"/>
            <a:ext cx="198403" cy="335566"/>
          </a:xfrm>
          <a:custGeom>
            <a:avLst/>
            <a:gdLst/>
            <a:ahLst/>
            <a:cxnLst/>
            <a:rect l="l" t="t" r="r" b="b"/>
            <a:pathLst>
              <a:path w="198403" h="335566">
                <a:moveTo>
                  <a:pt x="0" y="0"/>
                </a:moveTo>
                <a:lnTo>
                  <a:pt x="198403" y="0"/>
                </a:lnTo>
                <a:lnTo>
                  <a:pt x="198403" y="335566"/>
                </a:lnTo>
                <a:lnTo>
                  <a:pt x="0" y="3355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75446" y="3486087"/>
            <a:ext cx="234896" cy="335566"/>
          </a:xfrm>
          <a:custGeom>
            <a:avLst/>
            <a:gdLst/>
            <a:ahLst/>
            <a:cxnLst/>
            <a:rect l="l" t="t" r="r" b="b"/>
            <a:pathLst>
              <a:path w="234896" h="335566">
                <a:moveTo>
                  <a:pt x="0" y="0"/>
                </a:moveTo>
                <a:lnTo>
                  <a:pt x="234896" y="0"/>
                </a:lnTo>
                <a:lnTo>
                  <a:pt x="234896" y="335565"/>
                </a:lnTo>
                <a:lnTo>
                  <a:pt x="0" y="3355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48794" y="5269482"/>
            <a:ext cx="288201" cy="221653"/>
          </a:xfrm>
          <a:custGeom>
            <a:avLst/>
            <a:gdLst/>
            <a:ahLst/>
            <a:cxnLst/>
            <a:rect l="l" t="t" r="r" b="b"/>
            <a:pathLst>
              <a:path w="288201" h="221653">
                <a:moveTo>
                  <a:pt x="0" y="0"/>
                </a:moveTo>
                <a:lnTo>
                  <a:pt x="288201" y="0"/>
                </a:lnTo>
                <a:lnTo>
                  <a:pt x="288201" y="221652"/>
                </a:lnTo>
                <a:lnTo>
                  <a:pt x="0" y="2216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466842" y="1126720"/>
            <a:ext cx="707496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15B6B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44075" y="3374465"/>
            <a:ext cx="5363143" cy="75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9"/>
              </a:lnSpc>
              <a:spcBef>
                <a:spcPct val="0"/>
              </a:spcBef>
            </a:pPr>
            <a:r>
              <a:rPr lang="en-US" sz="2072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45 Moo. 2, Kukkak, Takuapa, Phang-nga, Thailand 82220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44075" y="4332644"/>
            <a:ext cx="4529884" cy="36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9"/>
              </a:lnSpc>
              <a:spcBef>
                <a:spcPct val="0"/>
              </a:spcBef>
            </a:pPr>
            <a:r>
              <a:rPr lang="en-US" sz="2072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076 584 444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36156" y="5151014"/>
            <a:ext cx="4529884" cy="36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9"/>
              </a:lnSpc>
              <a:spcBef>
                <a:spcPct val="0"/>
              </a:spcBef>
            </a:pPr>
            <a:r>
              <a:rPr lang="en-US" sz="2072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rsvn@apsarakhaolak.com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66842" y="1921126"/>
            <a:ext cx="6420215" cy="95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9"/>
              </a:lnSpc>
            </a:pPr>
            <a:r>
              <a:rPr lang="en-US" sz="3379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APSARA</a:t>
            </a:r>
          </a:p>
          <a:p>
            <a:pPr algn="l">
              <a:lnSpc>
                <a:spcPts val="3505"/>
              </a:lnSpc>
            </a:pPr>
            <a:r>
              <a:rPr lang="en-US" sz="2896">
                <a:solidFill>
                  <a:srgbClr val="15B6B0"/>
                </a:solidFill>
                <a:latin typeface="Josefin Sans"/>
                <a:ea typeface="Josefin Sans"/>
                <a:cs typeface="Josefin Sans"/>
                <a:sym typeface="Josefin Sans"/>
              </a:rPr>
              <a:t>Beachfront Resort and Villa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372649" cy="7315200"/>
          </a:xfrm>
          <a:custGeom>
            <a:avLst/>
            <a:gdLst/>
            <a:ahLst/>
            <a:cxnLst/>
            <a:rect l="l" t="t" r="r" b="b"/>
            <a:pathLst>
              <a:path w="6372649" h="7315200">
                <a:moveTo>
                  <a:pt x="0" y="0"/>
                </a:moveTo>
                <a:lnTo>
                  <a:pt x="6372649" y="0"/>
                </a:lnTo>
                <a:lnTo>
                  <a:pt x="6372649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579" r="-459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11203" y="2255023"/>
            <a:ext cx="3199947" cy="2871500"/>
          </a:xfrm>
          <a:custGeom>
            <a:avLst/>
            <a:gdLst/>
            <a:ahLst/>
            <a:cxnLst/>
            <a:rect l="l" t="t" r="r" b="b"/>
            <a:pathLst>
              <a:path w="3199947" h="2871500">
                <a:moveTo>
                  <a:pt x="0" y="0"/>
                </a:moveTo>
                <a:lnTo>
                  <a:pt x="3199947" y="0"/>
                </a:lnTo>
                <a:lnTo>
                  <a:pt x="3199947" y="2871500"/>
                </a:lnTo>
                <a:lnTo>
                  <a:pt x="0" y="2871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769" r="-24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67372" y="5042896"/>
            <a:ext cx="3243778" cy="2272304"/>
          </a:xfrm>
          <a:custGeom>
            <a:avLst/>
            <a:gdLst/>
            <a:ahLst/>
            <a:cxnLst/>
            <a:rect l="l" t="t" r="r" b="b"/>
            <a:pathLst>
              <a:path w="3243778" h="2272304">
                <a:moveTo>
                  <a:pt x="0" y="0"/>
                </a:moveTo>
                <a:lnTo>
                  <a:pt x="3243778" y="0"/>
                </a:lnTo>
                <a:lnTo>
                  <a:pt x="3243778" y="2272304"/>
                </a:lnTo>
                <a:lnTo>
                  <a:pt x="0" y="2272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271" r="-37877" b="-25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72649" y="0"/>
            <a:ext cx="3438554" cy="4725952"/>
          </a:xfrm>
          <a:custGeom>
            <a:avLst/>
            <a:gdLst/>
            <a:ahLst/>
            <a:cxnLst/>
            <a:rect l="l" t="t" r="r" b="b"/>
            <a:pathLst>
              <a:path w="3438554" h="4725952">
                <a:moveTo>
                  <a:pt x="0" y="0"/>
                </a:moveTo>
                <a:lnTo>
                  <a:pt x="3438554" y="0"/>
                </a:lnTo>
                <a:lnTo>
                  <a:pt x="3438554" y="4725952"/>
                </a:lnTo>
                <a:lnTo>
                  <a:pt x="0" y="4725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315" r="-91458" b="-84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72649" y="4725952"/>
            <a:ext cx="3438554" cy="2589248"/>
          </a:xfrm>
          <a:custGeom>
            <a:avLst/>
            <a:gdLst/>
            <a:ahLst/>
            <a:cxnLst/>
            <a:rect l="l" t="t" r="r" b="b"/>
            <a:pathLst>
              <a:path w="3438554" h="2589248">
                <a:moveTo>
                  <a:pt x="0" y="0"/>
                </a:moveTo>
                <a:lnTo>
                  <a:pt x="3438554" y="0"/>
                </a:lnTo>
                <a:lnTo>
                  <a:pt x="3438554" y="2589248"/>
                </a:lnTo>
                <a:lnTo>
                  <a:pt x="0" y="2589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11" r="-9592" b="-500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11203" y="0"/>
            <a:ext cx="3199947" cy="2341781"/>
            <a:chOff x="0" y="0"/>
            <a:chExt cx="4266597" cy="312237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394" r="4394"/>
            <a:stretch>
              <a:fillRect/>
            </a:stretch>
          </p:blipFill>
          <p:spPr>
            <a:xfrm>
              <a:off x="0" y="0"/>
              <a:ext cx="4266597" cy="3122374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2019012" y="6308974"/>
            <a:ext cx="665821" cy="701811"/>
          </a:xfrm>
          <a:custGeom>
            <a:avLst/>
            <a:gdLst/>
            <a:ahLst/>
            <a:cxnLst/>
            <a:rect l="l" t="t" r="r" b="b"/>
            <a:pathLst>
              <a:path w="665821" h="701811">
                <a:moveTo>
                  <a:pt x="0" y="0"/>
                </a:moveTo>
                <a:lnTo>
                  <a:pt x="665821" y="0"/>
                </a:lnTo>
                <a:lnTo>
                  <a:pt x="665821" y="701812"/>
                </a:lnTo>
                <a:lnTo>
                  <a:pt x="0" y="701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72649" y="4725952"/>
            <a:ext cx="3438554" cy="2589248"/>
          </a:xfrm>
          <a:custGeom>
            <a:avLst/>
            <a:gdLst/>
            <a:ahLst/>
            <a:cxnLst/>
            <a:rect l="l" t="t" r="r" b="b"/>
            <a:pathLst>
              <a:path w="3438554" h="2589248">
                <a:moveTo>
                  <a:pt x="0" y="0"/>
                </a:moveTo>
                <a:lnTo>
                  <a:pt x="3438554" y="0"/>
                </a:lnTo>
                <a:lnTo>
                  <a:pt x="3438554" y="2589248"/>
                </a:lnTo>
                <a:lnTo>
                  <a:pt x="0" y="25892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933" r="-1693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" b="-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19012" y="6308974"/>
            <a:ext cx="665821" cy="701811"/>
          </a:xfrm>
          <a:custGeom>
            <a:avLst/>
            <a:gdLst/>
            <a:ahLst/>
            <a:cxnLst/>
            <a:rect l="l" t="t" r="r" b="b"/>
            <a:pathLst>
              <a:path w="665821" h="701811">
                <a:moveTo>
                  <a:pt x="0" y="0"/>
                </a:moveTo>
                <a:lnTo>
                  <a:pt x="665821" y="0"/>
                </a:lnTo>
                <a:lnTo>
                  <a:pt x="665821" y="701812"/>
                </a:lnTo>
                <a:lnTo>
                  <a:pt x="0" y="70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" b="-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01629" y="5905264"/>
            <a:ext cx="3909521" cy="807421"/>
            <a:chOff x="0" y="0"/>
            <a:chExt cx="1447971" cy="299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7971" cy="299045"/>
            </a:xfrm>
            <a:custGeom>
              <a:avLst/>
              <a:gdLst/>
              <a:ahLst/>
              <a:cxnLst/>
              <a:rect l="l" t="t" r="r" b="b"/>
              <a:pathLst>
                <a:path w="1447971" h="299045">
                  <a:moveTo>
                    <a:pt x="0" y="0"/>
                  </a:moveTo>
                  <a:lnTo>
                    <a:pt x="1447971" y="0"/>
                  </a:lnTo>
                  <a:lnTo>
                    <a:pt x="1447971" y="299045"/>
                  </a:lnTo>
                  <a:lnTo>
                    <a:pt x="0" y="299045"/>
                  </a:lnTo>
                  <a:close/>
                </a:path>
              </a:pathLst>
            </a:custGeom>
            <a:solidFill>
              <a:srgbClr val="15B6B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447971" cy="365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01629" y="6144050"/>
            <a:ext cx="3583203" cy="45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46"/>
              </a:lnSpc>
            </a:pPr>
            <a:r>
              <a:rPr lang="en-US" sz="3486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RESORT ZONE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" b="-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62179" y="5905264"/>
            <a:ext cx="3448971" cy="807421"/>
            <a:chOff x="0" y="0"/>
            <a:chExt cx="1277397" cy="299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7397" cy="299045"/>
            </a:xfrm>
            <a:custGeom>
              <a:avLst/>
              <a:gdLst/>
              <a:ahLst/>
              <a:cxnLst/>
              <a:rect l="l" t="t" r="r" b="b"/>
              <a:pathLst>
                <a:path w="1277397" h="299045">
                  <a:moveTo>
                    <a:pt x="0" y="0"/>
                  </a:moveTo>
                  <a:lnTo>
                    <a:pt x="1277397" y="0"/>
                  </a:lnTo>
                  <a:lnTo>
                    <a:pt x="1277397" y="299045"/>
                  </a:lnTo>
                  <a:lnTo>
                    <a:pt x="0" y="299045"/>
                  </a:lnTo>
                  <a:close/>
                </a:path>
              </a:pathLst>
            </a:custGeom>
            <a:solidFill>
              <a:srgbClr val="15B6B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277397" cy="365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62179" y="6144050"/>
            <a:ext cx="3122654" cy="45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46"/>
              </a:lnSpc>
            </a:pPr>
            <a:r>
              <a:rPr lang="en-US" sz="3486">
                <a:solidFill>
                  <a:srgbClr val="FBF9F7"/>
                </a:solidFill>
                <a:latin typeface="Josefin Sans"/>
                <a:ea typeface="Josefin Sans"/>
                <a:cs typeface="Josefin Sans"/>
                <a:sym typeface="Josefin Sans"/>
              </a:rPr>
              <a:t>VILLA ZONE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11150" cy="7315200"/>
          </a:xfrm>
          <a:custGeom>
            <a:avLst/>
            <a:gdLst/>
            <a:ahLst/>
            <a:cxnLst/>
            <a:rect l="l" t="t" r="r" b="b"/>
            <a:pathLst>
              <a:path w="13011150" h="7315200">
                <a:moveTo>
                  <a:pt x="0" y="0"/>
                </a:moveTo>
                <a:lnTo>
                  <a:pt x="13011150" y="0"/>
                </a:lnTo>
                <a:lnTo>
                  <a:pt x="130111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1" b="-92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01629" y="5905264"/>
            <a:ext cx="3909521" cy="807421"/>
            <a:chOff x="0" y="0"/>
            <a:chExt cx="1447971" cy="299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7971" cy="299045"/>
            </a:xfrm>
            <a:custGeom>
              <a:avLst/>
              <a:gdLst/>
              <a:ahLst/>
              <a:cxnLst/>
              <a:rect l="l" t="t" r="r" b="b"/>
              <a:pathLst>
                <a:path w="1447971" h="299045">
                  <a:moveTo>
                    <a:pt x="0" y="0"/>
                  </a:moveTo>
                  <a:lnTo>
                    <a:pt x="1447971" y="0"/>
                  </a:lnTo>
                  <a:lnTo>
                    <a:pt x="1447971" y="299045"/>
                  </a:lnTo>
                  <a:lnTo>
                    <a:pt x="0" y="299045"/>
                  </a:lnTo>
                  <a:close/>
                </a:path>
              </a:pathLst>
            </a:custGeom>
            <a:solidFill>
              <a:srgbClr val="15B6B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447971" cy="365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01629" y="6144050"/>
            <a:ext cx="3583203" cy="45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46"/>
              </a:lnSpc>
            </a:pPr>
            <a:r>
              <a:rPr lang="en-US" sz="3486">
                <a:solidFill>
                  <a:srgbClr val="FBF9F7"/>
                </a:solidFill>
                <a:latin typeface="Josefin Sans"/>
                <a:ea typeface="Josefin Sans"/>
                <a:cs typeface="Josefin Sans"/>
                <a:sym typeface="Josefin Sans"/>
              </a:rPr>
              <a:t>HOTEL LOBBY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Microsoft Macintosh PowerPoint</Application>
  <PresentationFormat>Custom</PresentationFormat>
  <Paragraphs>219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Moontime</vt:lpstr>
      <vt:lpstr>Arimo Bold</vt:lpstr>
      <vt:lpstr>Open Sauce Light</vt:lpstr>
      <vt:lpstr>Canva Sans Bold Italics</vt:lpstr>
      <vt:lpstr>Canva Sans</vt:lpstr>
      <vt:lpstr>Calibri</vt:lpstr>
      <vt:lpstr>Josefin Sans Bold</vt:lpstr>
      <vt:lpstr>Open Sauce Medium</vt:lpstr>
      <vt:lpstr>Canva Sans Italics</vt:lpstr>
      <vt:lpstr>Open Sauce Bold</vt:lpstr>
      <vt:lpstr>Canva Sans Bold</vt:lpstr>
      <vt:lpstr>Josefin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Presentation 2026_rev.4</dc:title>
  <cp:lastModifiedBy>Sales UK</cp:lastModifiedBy>
  <cp:revision>1</cp:revision>
  <dcterms:created xsi:type="dcterms:W3CDTF">2006-08-16T00:00:00Z</dcterms:created>
  <dcterms:modified xsi:type="dcterms:W3CDTF">2026-06-17T07:11:02Z</dcterms:modified>
  <dc:identifier>DAHAcL14Pg8</dc:identifier>
</cp:coreProperties>
</file>