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1104" y="337219"/>
            <a:ext cx="43751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30396" cy="31242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44670" y="3657600"/>
            <a:ext cx="1947329" cy="319881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93779" y="658670"/>
            <a:ext cx="1596593" cy="7257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712450" y="6477012"/>
            <a:ext cx="0" cy="282575"/>
          </a:xfrm>
          <a:custGeom>
            <a:avLst/>
            <a:gdLst/>
            <a:ahLst/>
            <a:cxnLst/>
            <a:rect l="l" t="t" r="r" b="b"/>
            <a:pathLst>
              <a:path w="0"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1104" y="337219"/>
            <a:ext cx="43751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8.png"/><Relationship Id="rId4" Type="http://schemas.openxmlformats.org/officeDocument/2006/relationships/image" Target="../media/image30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8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8.png"/><Relationship Id="rId4" Type="http://schemas.openxmlformats.org/officeDocument/2006/relationships/image" Target="../media/image39.png"/><Relationship Id="rId5" Type="http://schemas.openxmlformats.org/officeDocument/2006/relationships/image" Target="../media/image30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8.png"/><Relationship Id="rId4" Type="http://schemas.openxmlformats.org/officeDocument/2006/relationships/image" Target="../media/image30.png"/><Relationship Id="rId5" Type="http://schemas.openxmlformats.org/officeDocument/2006/relationships/image" Target="../media/image40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8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8.png"/><Relationship Id="rId4" Type="http://schemas.openxmlformats.org/officeDocument/2006/relationships/image" Target="../media/image37.png"/><Relationship Id="rId5" Type="http://schemas.openxmlformats.org/officeDocument/2006/relationships/image" Target="../media/image43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8.png"/><Relationship Id="rId4" Type="http://schemas.openxmlformats.org/officeDocument/2006/relationships/image" Target="../media/image37.png"/><Relationship Id="rId5" Type="http://schemas.openxmlformats.org/officeDocument/2006/relationships/image" Target="../media/image44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8.png"/><Relationship Id="rId4" Type="http://schemas.openxmlformats.org/officeDocument/2006/relationships/image" Target="../media/image45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8.png"/><Relationship Id="rId4" Type="http://schemas.openxmlformats.org/officeDocument/2006/relationships/image" Target="../media/image46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7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8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9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0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1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2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14.png"/><Relationship Id="rId4" Type="http://schemas.openxmlformats.org/officeDocument/2006/relationships/image" Target="../media/image76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78.pn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79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80.pn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81.pn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82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2192000" cy="1905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1117" y="0"/>
              <a:ext cx="4669764" cy="152400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3117425" y="5894882"/>
            <a:ext cx="5955030" cy="6381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GRAND</a:t>
            </a:r>
            <a:r>
              <a:rPr dirty="0" sz="24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MIRAGE</a:t>
            </a:r>
            <a:r>
              <a:rPr dirty="0" sz="24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RESORT</a:t>
            </a:r>
            <a:r>
              <a:rPr dirty="0" sz="24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24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THALASSO</a:t>
            </a:r>
            <a:r>
              <a:rPr dirty="0" sz="24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Trebuchet MS"/>
                <a:cs typeface="Trebuchet MS"/>
              </a:rPr>
              <a:t>BALI</a:t>
            </a:r>
            <a:endParaRPr sz="2400">
              <a:latin typeface="Trebuchet MS"/>
              <a:cs typeface="Trebuchet MS"/>
            </a:endParaRPr>
          </a:p>
          <a:p>
            <a:pPr algn="ctr" marL="1270">
              <a:lnSpc>
                <a:spcPct val="100000"/>
              </a:lnSpc>
              <a:spcBef>
                <a:spcPts val="20"/>
              </a:spcBef>
            </a:pPr>
            <a:r>
              <a:rPr dirty="0" sz="1600" b="1">
                <a:solidFill>
                  <a:srgbClr val="FFFFFF"/>
                </a:solidFill>
                <a:latin typeface="Trebuchet MS"/>
                <a:cs typeface="Trebuchet MS"/>
              </a:rPr>
              <a:t>TANJUNG</a:t>
            </a:r>
            <a:r>
              <a:rPr dirty="0" sz="16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rebuchet MS"/>
                <a:cs typeface="Trebuchet MS"/>
              </a:rPr>
              <a:t>BENOA,</a:t>
            </a:r>
            <a:r>
              <a:rPr dirty="0" sz="16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rebuchet MS"/>
                <a:cs typeface="Trebuchet MS"/>
              </a:rPr>
              <a:t>NUSA</a:t>
            </a:r>
            <a:r>
              <a:rPr dirty="0" sz="16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rebuchet MS"/>
                <a:cs typeface="Trebuchet MS"/>
              </a:rPr>
              <a:t>DUA,</a:t>
            </a:r>
            <a:r>
              <a:rPr dirty="0" sz="1600" spc="-20" b="1">
                <a:solidFill>
                  <a:srgbClr val="FFFFFF"/>
                </a:solidFill>
                <a:latin typeface="Trebuchet MS"/>
                <a:cs typeface="Trebuchet MS"/>
              </a:rPr>
              <a:t> BALI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54480" y="2578836"/>
            <a:ext cx="4479925" cy="1671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812800" marR="5080" indent="-800735">
              <a:lnSpc>
                <a:spcPct val="100000"/>
              </a:lnSpc>
              <a:spcBef>
                <a:spcPts val="100"/>
              </a:spcBef>
              <a:tabLst>
                <a:tab pos="3096260" algn="l"/>
              </a:tabLst>
            </a:pPr>
            <a:r>
              <a:rPr dirty="0" sz="5400" spc="-10" b="1">
                <a:latin typeface="Arial"/>
                <a:cs typeface="Arial"/>
              </a:rPr>
              <a:t>NEARBY</a:t>
            </a:r>
            <a:r>
              <a:rPr dirty="0" sz="5400" b="1">
                <a:latin typeface="Arial"/>
                <a:cs typeface="Arial"/>
              </a:rPr>
              <a:t>	</a:t>
            </a:r>
            <a:r>
              <a:rPr dirty="0" sz="5400" spc="-25" b="1">
                <a:latin typeface="Arial"/>
                <a:cs typeface="Arial"/>
              </a:rPr>
              <a:t>THE </a:t>
            </a:r>
            <a:r>
              <a:rPr dirty="0" sz="5400" spc="-10" b="1">
                <a:latin typeface="Arial"/>
                <a:cs typeface="Arial"/>
              </a:rPr>
              <a:t>RESORT</a:t>
            </a:r>
            <a:endParaRPr sz="54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5454650" y="4438650"/>
            <a:ext cx="1282700" cy="1079500"/>
            <a:chOff x="5454650" y="4438650"/>
            <a:chExt cx="1282700" cy="1079500"/>
          </a:xfrm>
        </p:grpSpPr>
        <p:sp>
          <p:nvSpPr>
            <p:cNvPr id="4" name="object 4" descr=""/>
            <p:cNvSpPr/>
            <p:nvPr/>
          </p:nvSpPr>
          <p:spPr>
            <a:xfrm>
              <a:off x="5486399" y="5029200"/>
              <a:ext cx="1219200" cy="457200"/>
            </a:xfrm>
            <a:custGeom>
              <a:avLst/>
              <a:gdLst/>
              <a:ahLst/>
              <a:cxnLst/>
              <a:rect l="l" t="t" r="r" b="b"/>
              <a:pathLst>
                <a:path w="1219200" h="457200">
                  <a:moveTo>
                    <a:pt x="609600" y="0"/>
                  </a:moveTo>
                  <a:lnTo>
                    <a:pt x="543570" y="1351"/>
                  </a:lnTo>
                  <a:lnTo>
                    <a:pt x="479504" y="5311"/>
                  </a:lnTo>
                  <a:lnTo>
                    <a:pt x="417785" y="11734"/>
                  </a:lnTo>
                  <a:lnTo>
                    <a:pt x="358798" y="20478"/>
                  </a:lnTo>
                  <a:lnTo>
                    <a:pt x="302926" y="31397"/>
                  </a:lnTo>
                  <a:lnTo>
                    <a:pt x="250552" y="44348"/>
                  </a:lnTo>
                  <a:lnTo>
                    <a:pt x="202062" y="59187"/>
                  </a:lnTo>
                  <a:lnTo>
                    <a:pt x="157839" y="75771"/>
                  </a:lnTo>
                  <a:lnTo>
                    <a:pt x="118267" y="93954"/>
                  </a:lnTo>
                  <a:lnTo>
                    <a:pt x="83729" y="113594"/>
                  </a:lnTo>
                  <a:lnTo>
                    <a:pt x="31294" y="156667"/>
                  </a:lnTo>
                  <a:lnTo>
                    <a:pt x="3605" y="203837"/>
                  </a:lnTo>
                  <a:lnTo>
                    <a:pt x="0" y="228600"/>
                  </a:lnTo>
                  <a:lnTo>
                    <a:pt x="3605" y="253359"/>
                  </a:lnTo>
                  <a:lnTo>
                    <a:pt x="31294" y="300527"/>
                  </a:lnTo>
                  <a:lnTo>
                    <a:pt x="83729" y="343599"/>
                  </a:lnTo>
                  <a:lnTo>
                    <a:pt x="118267" y="363239"/>
                  </a:lnTo>
                  <a:lnTo>
                    <a:pt x="157839" y="381423"/>
                  </a:lnTo>
                  <a:lnTo>
                    <a:pt x="202062" y="398007"/>
                  </a:lnTo>
                  <a:lnTo>
                    <a:pt x="250552" y="412847"/>
                  </a:lnTo>
                  <a:lnTo>
                    <a:pt x="302926" y="425799"/>
                  </a:lnTo>
                  <a:lnTo>
                    <a:pt x="358798" y="436719"/>
                  </a:lnTo>
                  <a:lnTo>
                    <a:pt x="417785" y="445463"/>
                  </a:lnTo>
                  <a:lnTo>
                    <a:pt x="479504" y="451887"/>
                  </a:lnTo>
                  <a:lnTo>
                    <a:pt x="543570" y="455847"/>
                  </a:lnTo>
                  <a:lnTo>
                    <a:pt x="609600" y="457200"/>
                  </a:lnTo>
                  <a:lnTo>
                    <a:pt x="675629" y="455847"/>
                  </a:lnTo>
                  <a:lnTo>
                    <a:pt x="739695" y="451887"/>
                  </a:lnTo>
                  <a:lnTo>
                    <a:pt x="801414" y="445463"/>
                  </a:lnTo>
                  <a:lnTo>
                    <a:pt x="860401" y="436719"/>
                  </a:lnTo>
                  <a:lnTo>
                    <a:pt x="916273" y="425799"/>
                  </a:lnTo>
                  <a:lnTo>
                    <a:pt x="968647" y="412847"/>
                  </a:lnTo>
                  <a:lnTo>
                    <a:pt x="1017137" y="398007"/>
                  </a:lnTo>
                  <a:lnTo>
                    <a:pt x="1061360" y="381423"/>
                  </a:lnTo>
                  <a:lnTo>
                    <a:pt x="1100932" y="363239"/>
                  </a:lnTo>
                  <a:lnTo>
                    <a:pt x="1135470" y="343599"/>
                  </a:lnTo>
                  <a:lnTo>
                    <a:pt x="1187905" y="300527"/>
                  </a:lnTo>
                  <a:lnTo>
                    <a:pt x="1215594" y="253359"/>
                  </a:lnTo>
                  <a:lnTo>
                    <a:pt x="1219200" y="228600"/>
                  </a:lnTo>
                  <a:lnTo>
                    <a:pt x="1215594" y="203837"/>
                  </a:lnTo>
                  <a:lnTo>
                    <a:pt x="1187905" y="156667"/>
                  </a:lnTo>
                  <a:lnTo>
                    <a:pt x="1135470" y="113594"/>
                  </a:lnTo>
                  <a:lnTo>
                    <a:pt x="1100932" y="93954"/>
                  </a:lnTo>
                  <a:lnTo>
                    <a:pt x="1061360" y="75771"/>
                  </a:lnTo>
                  <a:lnTo>
                    <a:pt x="1017137" y="59187"/>
                  </a:lnTo>
                  <a:lnTo>
                    <a:pt x="968647" y="44348"/>
                  </a:lnTo>
                  <a:lnTo>
                    <a:pt x="916273" y="31397"/>
                  </a:lnTo>
                  <a:lnTo>
                    <a:pt x="860401" y="20478"/>
                  </a:lnTo>
                  <a:lnTo>
                    <a:pt x="801414" y="11734"/>
                  </a:lnTo>
                  <a:lnTo>
                    <a:pt x="739695" y="5311"/>
                  </a:lnTo>
                  <a:lnTo>
                    <a:pt x="675629" y="1351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72A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486399" y="5029200"/>
              <a:ext cx="1219200" cy="457200"/>
            </a:xfrm>
            <a:custGeom>
              <a:avLst/>
              <a:gdLst/>
              <a:ahLst/>
              <a:cxnLst/>
              <a:rect l="l" t="t" r="r" b="b"/>
              <a:pathLst>
                <a:path w="1219200" h="457200">
                  <a:moveTo>
                    <a:pt x="0" y="228600"/>
                  </a:moveTo>
                  <a:lnTo>
                    <a:pt x="14164" y="179812"/>
                  </a:lnTo>
                  <a:lnTo>
                    <a:pt x="54610" y="134546"/>
                  </a:lnTo>
                  <a:lnTo>
                    <a:pt x="118267" y="93954"/>
                  </a:lnTo>
                  <a:lnTo>
                    <a:pt x="157839" y="75771"/>
                  </a:lnTo>
                  <a:lnTo>
                    <a:pt x="202062" y="59187"/>
                  </a:lnTo>
                  <a:lnTo>
                    <a:pt x="250552" y="44348"/>
                  </a:lnTo>
                  <a:lnTo>
                    <a:pt x="302926" y="31397"/>
                  </a:lnTo>
                  <a:lnTo>
                    <a:pt x="358798" y="20478"/>
                  </a:lnTo>
                  <a:lnTo>
                    <a:pt x="417785" y="11734"/>
                  </a:lnTo>
                  <a:lnTo>
                    <a:pt x="479504" y="5311"/>
                  </a:lnTo>
                  <a:lnTo>
                    <a:pt x="543570" y="1351"/>
                  </a:lnTo>
                  <a:lnTo>
                    <a:pt x="609600" y="0"/>
                  </a:lnTo>
                  <a:lnTo>
                    <a:pt x="675629" y="1351"/>
                  </a:lnTo>
                  <a:lnTo>
                    <a:pt x="739695" y="5311"/>
                  </a:lnTo>
                  <a:lnTo>
                    <a:pt x="801414" y="11734"/>
                  </a:lnTo>
                  <a:lnTo>
                    <a:pt x="860401" y="20478"/>
                  </a:lnTo>
                  <a:lnTo>
                    <a:pt x="916273" y="31397"/>
                  </a:lnTo>
                  <a:lnTo>
                    <a:pt x="968647" y="44348"/>
                  </a:lnTo>
                  <a:lnTo>
                    <a:pt x="1017137" y="59187"/>
                  </a:lnTo>
                  <a:lnTo>
                    <a:pt x="1061360" y="75771"/>
                  </a:lnTo>
                  <a:lnTo>
                    <a:pt x="1100932" y="93954"/>
                  </a:lnTo>
                  <a:lnTo>
                    <a:pt x="1135470" y="113594"/>
                  </a:lnTo>
                  <a:lnTo>
                    <a:pt x="1187905" y="156667"/>
                  </a:lnTo>
                  <a:lnTo>
                    <a:pt x="1215594" y="203837"/>
                  </a:lnTo>
                  <a:lnTo>
                    <a:pt x="1219200" y="228600"/>
                  </a:lnTo>
                  <a:lnTo>
                    <a:pt x="1215594" y="253359"/>
                  </a:lnTo>
                  <a:lnTo>
                    <a:pt x="1205035" y="277383"/>
                  </a:lnTo>
                  <a:lnTo>
                    <a:pt x="1164589" y="322647"/>
                  </a:lnTo>
                  <a:lnTo>
                    <a:pt x="1100932" y="363239"/>
                  </a:lnTo>
                  <a:lnTo>
                    <a:pt x="1061360" y="381423"/>
                  </a:lnTo>
                  <a:lnTo>
                    <a:pt x="1017137" y="398007"/>
                  </a:lnTo>
                  <a:lnTo>
                    <a:pt x="968647" y="412847"/>
                  </a:lnTo>
                  <a:lnTo>
                    <a:pt x="916273" y="425799"/>
                  </a:lnTo>
                  <a:lnTo>
                    <a:pt x="860401" y="436719"/>
                  </a:lnTo>
                  <a:lnTo>
                    <a:pt x="801414" y="445463"/>
                  </a:lnTo>
                  <a:lnTo>
                    <a:pt x="739695" y="451887"/>
                  </a:lnTo>
                  <a:lnTo>
                    <a:pt x="675629" y="455847"/>
                  </a:lnTo>
                  <a:lnTo>
                    <a:pt x="609600" y="457200"/>
                  </a:lnTo>
                  <a:lnTo>
                    <a:pt x="543570" y="455847"/>
                  </a:lnTo>
                  <a:lnTo>
                    <a:pt x="479504" y="451887"/>
                  </a:lnTo>
                  <a:lnTo>
                    <a:pt x="417785" y="445463"/>
                  </a:lnTo>
                  <a:lnTo>
                    <a:pt x="358798" y="436719"/>
                  </a:lnTo>
                  <a:lnTo>
                    <a:pt x="302926" y="425799"/>
                  </a:lnTo>
                  <a:lnTo>
                    <a:pt x="250552" y="412847"/>
                  </a:lnTo>
                  <a:lnTo>
                    <a:pt x="202062" y="398007"/>
                  </a:lnTo>
                  <a:lnTo>
                    <a:pt x="157839" y="381423"/>
                  </a:lnTo>
                  <a:lnTo>
                    <a:pt x="118267" y="363239"/>
                  </a:lnTo>
                  <a:lnTo>
                    <a:pt x="83729" y="343599"/>
                  </a:lnTo>
                  <a:lnTo>
                    <a:pt x="31294" y="300527"/>
                  </a:lnTo>
                  <a:lnTo>
                    <a:pt x="3605" y="253359"/>
                  </a:lnTo>
                  <a:lnTo>
                    <a:pt x="0" y="228600"/>
                  </a:lnTo>
                  <a:close/>
                </a:path>
              </a:pathLst>
            </a:custGeom>
            <a:ln w="634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5974" y="4438650"/>
              <a:ext cx="600075" cy="86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37075" y="6403213"/>
            <a:ext cx="33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72A4A"/>
                </a:solidFill>
                <a:latin typeface="Calibri"/>
                <a:cs typeface="Calibri"/>
              </a:rPr>
              <a:t>11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0" y="0"/>
            <a:ext cx="9144000" cy="6343650"/>
            <a:chOff x="1524000" y="0"/>
            <a:chExt cx="9144000" cy="634365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0"/>
              <a:ext cx="9144000" cy="6267462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524000" y="838199"/>
              <a:ext cx="9144000" cy="5505450"/>
            </a:xfrm>
            <a:custGeom>
              <a:avLst/>
              <a:gdLst/>
              <a:ahLst/>
              <a:cxnLst/>
              <a:rect l="l" t="t" r="r" b="b"/>
              <a:pathLst>
                <a:path w="9144000" h="5505450">
                  <a:moveTo>
                    <a:pt x="9144000" y="5429250"/>
                  </a:moveTo>
                  <a:lnTo>
                    <a:pt x="0" y="5429250"/>
                  </a:lnTo>
                  <a:lnTo>
                    <a:pt x="0" y="5505450"/>
                  </a:lnTo>
                  <a:lnTo>
                    <a:pt x="9144000" y="5505450"/>
                  </a:lnTo>
                  <a:lnTo>
                    <a:pt x="9144000" y="5429250"/>
                  </a:lnTo>
                  <a:close/>
                </a:path>
                <a:path w="9144000" h="5505450">
                  <a:moveTo>
                    <a:pt x="91440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4000" y="76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1CC6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0"/>
            <a:ext cx="1179195" cy="6858000"/>
            <a:chOff x="152400" y="0"/>
            <a:chExt cx="1179195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3000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19200" y="0"/>
              <a:ext cx="112395" cy="6858000"/>
            </a:xfrm>
            <a:custGeom>
              <a:avLst/>
              <a:gdLst/>
              <a:ahLst/>
              <a:cxnLst/>
              <a:rect l="l" t="t" r="r" b="b"/>
              <a:pathLst>
                <a:path w="112394" h="6858000">
                  <a:moveTo>
                    <a:pt x="11218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2183" y="6858000"/>
                  </a:lnTo>
                  <a:lnTo>
                    <a:pt x="112183" y="0"/>
                  </a:lnTo>
                  <a:close/>
                </a:path>
              </a:pathLst>
            </a:custGeom>
            <a:solidFill>
              <a:srgbClr val="ECDB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12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821939" y="2082202"/>
            <a:ext cx="4085590" cy="2239645"/>
          </a:xfrm>
          <a:prstGeom prst="rect">
            <a:avLst/>
          </a:prstGeom>
        </p:spPr>
        <p:txBody>
          <a:bodyPr wrap="square" lIns="0" tIns="30162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2375"/>
              </a:spcBef>
            </a:pP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Beach</a:t>
            </a:r>
            <a:r>
              <a:rPr dirty="0" sz="3600" spc="-2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Front</a:t>
            </a:r>
            <a:endParaRPr sz="3600">
              <a:latin typeface="Arial"/>
              <a:cs typeface="Arial"/>
            </a:endParaRPr>
          </a:p>
          <a:p>
            <a:pPr algn="just" marL="34290" marR="5080">
              <a:lnSpc>
                <a:spcPct val="100000"/>
              </a:lnSpc>
              <a:spcBef>
                <a:spcPts val="760"/>
              </a:spcBef>
            </a:pPr>
            <a:r>
              <a:rPr dirty="0" sz="1200">
                <a:latin typeface="Trebuchet MS"/>
                <a:cs typeface="Trebuchet MS"/>
              </a:rPr>
              <a:t>Naturally</a:t>
            </a:r>
            <a:r>
              <a:rPr dirty="0" sz="1200" spc="4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blessed</a:t>
            </a:r>
            <a:r>
              <a:rPr dirty="0" sz="1200" spc="4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with</a:t>
            </a:r>
            <a:r>
              <a:rPr dirty="0" sz="1200" spc="4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</a:t>
            </a:r>
            <a:r>
              <a:rPr dirty="0" sz="1200" spc="4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white</a:t>
            </a:r>
            <a:r>
              <a:rPr dirty="0" sz="1200" spc="5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sandy</a:t>
            </a:r>
            <a:r>
              <a:rPr dirty="0" sz="1200" spc="4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beach,</a:t>
            </a:r>
            <a:r>
              <a:rPr dirty="0" sz="1200" spc="4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Grand</a:t>
            </a:r>
            <a:r>
              <a:rPr dirty="0" sz="1200" spc="45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Mirage </a:t>
            </a:r>
            <a:r>
              <a:rPr dirty="0" sz="1200">
                <a:latin typeface="Trebuchet MS"/>
                <a:cs typeface="Trebuchet MS"/>
              </a:rPr>
              <a:t>Resort</a:t>
            </a:r>
            <a:r>
              <a:rPr dirty="0" sz="1200" spc="3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&amp;</a:t>
            </a:r>
            <a:r>
              <a:rPr dirty="0" sz="1200" spc="3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Thalasso</a:t>
            </a:r>
            <a:r>
              <a:rPr dirty="0" sz="1200" spc="3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Spa</a:t>
            </a:r>
            <a:r>
              <a:rPr dirty="0" sz="1200" spc="3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offers</a:t>
            </a:r>
            <a:r>
              <a:rPr dirty="0" sz="1200" spc="3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spoiling</a:t>
            </a:r>
            <a:r>
              <a:rPr dirty="0" sz="1200" spc="3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summer</a:t>
            </a:r>
            <a:r>
              <a:rPr dirty="0" sz="1200" spc="325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vacation </a:t>
            </a:r>
            <a:r>
              <a:rPr dirty="0" sz="1200">
                <a:latin typeface="Trebuchet MS"/>
                <a:cs typeface="Trebuchet MS"/>
              </a:rPr>
              <a:t>experiences</a:t>
            </a:r>
            <a:r>
              <a:rPr dirty="0" sz="1200" spc="150">
                <a:latin typeface="Trebuchet MS"/>
                <a:cs typeface="Trebuchet MS"/>
              </a:rPr>
              <a:t>  </a:t>
            </a:r>
            <a:r>
              <a:rPr dirty="0" sz="1200">
                <a:latin typeface="Trebuchet MS"/>
                <a:cs typeface="Trebuchet MS"/>
              </a:rPr>
              <a:t>with</a:t>
            </a:r>
            <a:r>
              <a:rPr dirty="0" sz="1200" spc="155">
                <a:latin typeface="Trebuchet MS"/>
                <a:cs typeface="Trebuchet MS"/>
              </a:rPr>
              <a:t>  </a:t>
            </a:r>
            <a:r>
              <a:rPr dirty="0" sz="1200">
                <a:latin typeface="Trebuchet MS"/>
                <a:cs typeface="Trebuchet MS"/>
              </a:rPr>
              <a:t>an</a:t>
            </a:r>
            <a:r>
              <a:rPr dirty="0" sz="1200" spc="150">
                <a:latin typeface="Trebuchet MS"/>
                <a:cs typeface="Trebuchet MS"/>
              </a:rPr>
              <a:t>  </a:t>
            </a:r>
            <a:r>
              <a:rPr dirty="0" sz="1200" spc="-10">
                <a:latin typeface="Trebuchet MS"/>
                <a:cs typeface="Trebuchet MS"/>
              </a:rPr>
              <a:t>All-</a:t>
            </a:r>
            <a:r>
              <a:rPr dirty="0" sz="1200">
                <a:latin typeface="Trebuchet MS"/>
                <a:cs typeface="Trebuchet MS"/>
              </a:rPr>
              <a:t>Inclusive</a:t>
            </a:r>
            <a:r>
              <a:rPr dirty="0" sz="1200" spc="155">
                <a:latin typeface="Trebuchet MS"/>
                <a:cs typeface="Trebuchet MS"/>
              </a:rPr>
              <a:t>  </a:t>
            </a:r>
            <a:r>
              <a:rPr dirty="0" sz="1200">
                <a:latin typeface="Trebuchet MS"/>
                <a:cs typeface="Trebuchet MS"/>
              </a:rPr>
              <a:t>package.</a:t>
            </a:r>
            <a:r>
              <a:rPr dirty="0" sz="1200" spc="155">
                <a:latin typeface="Trebuchet MS"/>
                <a:cs typeface="Trebuchet MS"/>
              </a:rPr>
              <a:t>  </a:t>
            </a:r>
            <a:r>
              <a:rPr dirty="0" sz="1200" spc="-10">
                <a:latin typeface="Trebuchet MS"/>
                <a:cs typeface="Trebuchet MS"/>
              </a:rPr>
              <a:t>Featuring </a:t>
            </a:r>
            <a:r>
              <a:rPr dirty="0" sz="1200">
                <a:latin typeface="Trebuchet MS"/>
                <a:cs typeface="Trebuchet MS"/>
              </a:rPr>
              <a:t>unlimited</a:t>
            </a:r>
            <a:r>
              <a:rPr dirty="0" sz="1200" spc="19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food</a:t>
            </a:r>
            <a:r>
              <a:rPr dirty="0" sz="1200" spc="204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curated</a:t>
            </a:r>
            <a:r>
              <a:rPr dirty="0" sz="1200" spc="20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by</a:t>
            </a:r>
            <a:r>
              <a:rPr dirty="0" sz="1200" spc="204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204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artisans,</a:t>
            </a:r>
            <a:r>
              <a:rPr dirty="0" sz="1200" spc="20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drinks</a:t>
            </a:r>
            <a:r>
              <a:rPr dirty="0" sz="1200" spc="204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mixed</a:t>
            </a:r>
            <a:r>
              <a:rPr dirty="0" sz="1200" spc="204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by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310">
                <a:latin typeface="Trebuchet MS"/>
                <a:cs typeface="Trebuchet MS"/>
              </a:rPr>
              <a:t>  </a:t>
            </a:r>
            <a:r>
              <a:rPr dirty="0" sz="1200">
                <a:latin typeface="Trebuchet MS"/>
                <a:cs typeface="Trebuchet MS"/>
              </a:rPr>
              <a:t>experienced</a:t>
            </a:r>
            <a:r>
              <a:rPr dirty="0" sz="1200" spc="315">
                <a:latin typeface="Trebuchet MS"/>
                <a:cs typeface="Trebuchet MS"/>
              </a:rPr>
              <a:t>  </a:t>
            </a:r>
            <a:r>
              <a:rPr dirty="0" sz="1200">
                <a:latin typeface="Trebuchet MS"/>
                <a:cs typeface="Trebuchet MS"/>
              </a:rPr>
              <a:t>bartenders,</a:t>
            </a:r>
            <a:r>
              <a:rPr dirty="0" sz="1200" spc="315">
                <a:latin typeface="Trebuchet MS"/>
                <a:cs typeface="Trebuchet MS"/>
              </a:rPr>
              <a:t>  </a:t>
            </a:r>
            <a:r>
              <a:rPr dirty="0" sz="1200">
                <a:latin typeface="Trebuchet MS"/>
                <a:cs typeface="Trebuchet MS"/>
              </a:rPr>
              <a:t>unforgettable</a:t>
            </a:r>
            <a:r>
              <a:rPr dirty="0" sz="1200" spc="315">
                <a:latin typeface="Trebuchet MS"/>
                <a:cs typeface="Trebuchet MS"/>
              </a:rPr>
              <a:t>  </a:t>
            </a:r>
            <a:r>
              <a:rPr dirty="0" sz="1200" spc="-10">
                <a:latin typeface="Trebuchet MS"/>
                <a:cs typeface="Trebuchet MS"/>
              </a:rPr>
              <a:t>cultural </a:t>
            </a:r>
            <a:r>
              <a:rPr dirty="0" sz="1200">
                <a:latin typeface="Trebuchet MS"/>
                <a:cs typeface="Trebuchet MS"/>
              </a:rPr>
              <a:t>activities</a:t>
            </a:r>
            <a:r>
              <a:rPr dirty="0" sz="1200" spc="-1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1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exciting</a:t>
            </a:r>
            <a:r>
              <a:rPr dirty="0" sz="1200" spc="-1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water</a:t>
            </a:r>
            <a:r>
              <a:rPr dirty="0" sz="1200" spc="-1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sports,</a:t>
            </a:r>
            <a:r>
              <a:rPr dirty="0" sz="1200" spc="-1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lively</a:t>
            </a:r>
            <a:r>
              <a:rPr dirty="0" sz="1200" spc="-10">
                <a:latin typeface="Trebuchet MS"/>
                <a:cs typeface="Trebuchet MS"/>
              </a:rPr>
              <a:t> entertainments, </a:t>
            </a:r>
            <a:r>
              <a:rPr dirty="0" sz="1200">
                <a:latin typeface="Trebuchet MS"/>
                <a:cs typeface="Trebuchet MS"/>
              </a:rPr>
              <a:t>relaxing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spa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treatment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with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seawater,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many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others.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2037" y="1551000"/>
            <a:ext cx="3167062" cy="37560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0"/>
            <a:ext cx="1179195" cy="6858000"/>
            <a:chOff x="152400" y="0"/>
            <a:chExt cx="1179195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3000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19200" y="0"/>
              <a:ext cx="112395" cy="6858000"/>
            </a:xfrm>
            <a:custGeom>
              <a:avLst/>
              <a:gdLst/>
              <a:ahLst/>
              <a:cxnLst/>
              <a:rect l="l" t="t" r="r" b="b"/>
              <a:pathLst>
                <a:path w="112394" h="6858000">
                  <a:moveTo>
                    <a:pt x="11218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2183" y="6858000"/>
                  </a:lnTo>
                  <a:lnTo>
                    <a:pt x="112183" y="0"/>
                  </a:lnTo>
                  <a:close/>
                </a:path>
              </a:pathLst>
            </a:custGeom>
            <a:solidFill>
              <a:srgbClr val="ECDB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13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821939" y="571759"/>
            <a:ext cx="6388735" cy="1692275"/>
          </a:xfrm>
          <a:prstGeom prst="rect">
            <a:avLst/>
          </a:prstGeom>
        </p:spPr>
        <p:txBody>
          <a:bodyPr wrap="square" lIns="0" tIns="302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80"/>
              </a:spcBef>
            </a:pP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Lobby</a:t>
            </a:r>
            <a:endParaRPr sz="3600">
              <a:latin typeface="Arial"/>
              <a:cs typeface="Arial"/>
            </a:endParaRPr>
          </a:p>
          <a:p>
            <a:pPr marL="57785" marR="5080">
              <a:lnSpc>
                <a:spcPct val="100000"/>
              </a:lnSpc>
              <a:spcBef>
                <a:spcPts val="760"/>
              </a:spcBef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Once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you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enter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the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lobby,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the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tranquil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atmosphere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start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to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pervade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your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holiday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vibrancy.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We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set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high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standards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pleasant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service,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with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passion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for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caring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welcoming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attitude.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Our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charming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friendly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staff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will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happily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greet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assist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you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check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in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time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is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always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pleasurable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at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the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Grand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Mirage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Resort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&amp;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Thalasso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Bali.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79801" y="2567546"/>
            <a:ext cx="7494968" cy="3544709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67874" y="1500187"/>
            <a:ext cx="806451" cy="787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0"/>
            <a:ext cx="1179195" cy="6858000"/>
            <a:chOff x="152400" y="0"/>
            <a:chExt cx="1179195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3000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19200" y="0"/>
              <a:ext cx="112395" cy="6858000"/>
            </a:xfrm>
            <a:custGeom>
              <a:avLst/>
              <a:gdLst/>
              <a:ahLst/>
              <a:cxnLst/>
              <a:rect l="l" t="t" r="r" b="b"/>
              <a:pathLst>
                <a:path w="112394" h="6858000">
                  <a:moveTo>
                    <a:pt x="11218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2183" y="6858000"/>
                  </a:lnTo>
                  <a:lnTo>
                    <a:pt x="112183" y="0"/>
                  </a:lnTo>
                  <a:close/>
                </a:path>
              </a:pathLst>
            </a:custGeom>
            <a:solidFill>
              <a:srgbClr val="ECDB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14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821939" y="572375"/>
            <a:ext cx="4571365" cy="1691639"/>
          </a:xfrm>
          <a:prstGeom prst="rect">
            <a:avLst/>
          </a:prstGeom>
        </p:spPr>
        <p:txBody>
          <a:bodyPr wrap="square" lIns="0" tIns="3016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75"/>
              </a:spcBef>
            </a:pP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New</a:t>
            </a:r>
            <a:r>
              <a:rPr dirty="0" sz="3600" spc="-2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Premiere</a:t>
            </a:r>
            <a:r>
              <a:rPr dirty="0" sz="3600" spc="-15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Ocean</a:t>
            </a:r>
            <a:endParaRPr sz="3600">
              <a:latin typeface="Arial"/>
              <a:cs typeface="Arial"/>
            </a:endParaRPr>
          </a:p>
          <a:p>
            <a:pPr marL="229870" indent="-17208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42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Sqm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room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with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Garden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or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Ocean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View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Smart</a:t>
            </a:r>
            <a:r>
              <a:rPr dirty="0" sz="1200" spc="-25">
                <a:latin typeface="Trebuchet MS"/>
                <a:cs typeface="Trebuchet MS"/>
              </a:rPr>
              <a:t> TV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Complimentary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Wi-</a:t>
            </a:r>
            <a:r>
              <a:rPr dirty="0" sz="1200">
                <a:latin typeface="Trebuchet MS"/>
                <a:cs typeface="Trebuchet MS"/>
              </a:rPr>
              <a:t>Fi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connection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Nespresso</a:t>
            </a:r>
            <a:r>
              <a:rPr dirty="0" sz="1200" spc="-3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Coffee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Machine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79725" y="2322512"/>
            <a:ext cx="7494587" cy="3681412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67874" y="1408112"/>
            <a:ext cx="806451" cy="7858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0"/>
            <a:ext cx="1179195" cy="6858000"/>
            <a:chOff x="152400" y="0"/>
            <a:chExt cx="1179195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3000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19200" y="0"/>
              <a:ext cx="112395" cy="6858000"/>
            </a:xfrm>
            <a:custGeom>
              <a:avLst/>
              <a:gdLst/>
              <a:ahLst/>
              <a:cxnLst/>
              <a:rect l="l" t="t" r="r" b="b"/>
              <a:pathLst>
                <a:path w="112394" h="6858000">
                  <a:moveTo>
                    <a:pt x="11218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2183" y="6858000"/>
                  </a:lnTo>
                  <a:lnTo>
                    <a:pt x="112183" y="0"/>
                  </a:lnTo>
                  <a:close/>
                </a:path>
              </a:pathLst>
            </a:custGeom>
            <a:solidFill>
              <a:srgbClr val="ECDB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15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821939" y="571571"/>
            <a:ext cx="4773930" cy="1509395"/>
          </a:xfrm>
          <a:prstGeom prst="rect">
            <a:avLst/>
          </a:prstGeom>
        </p:spPr>
        <p:txBody>
          <a:bodyPr wrap="square" lIns="0" tIns="302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80"/>
              </a:spcBef>
            </a:pP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New</a:t>
            </a:r>
            <a:r>
              <a:rPr dirty="0" sz="3600" spc="-2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Premiere</a:t>
            </a:r>
            <a:r>
              <a:rPr dirty="0" sz="3600" spc="-15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Garden</a:t>
            </a:r>
            <a:endParaRPr sz="3600">
              <a:latin typeface="Arial"/>
              <a:cs typeface="Arial"/>
            </a:endParaRPr>
          </a:p>
          <a:p>
            <a:pPr marL="229870" indent="-17208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42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Sqm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room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with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Garden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or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Ocean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View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Smart</a:t>
            </a:r>
            <a:r>
              <a:rPr dirty="0" sz="1200" spc="-25">
                <a:latin typeface="Trebuchet MS"/>
                <a:cs typeface="Trebuchet MS"/>
              </a:rPr>
              <a:t> TV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Complimentary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Wi-</a:t>
            </a:r>
            <a:r>
              <a:rPr dirty="0" sz="1200">
                <a:latin typeface="Trebuchet MS"/>
                <a:cs typeface="Trebuchet MS"/>
              </a:rPr>
              <a:t>Fi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connection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79725" y="2322512"/>
            <a:ext cx="7494587" cy="3681412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67874" y="1408112"/>
            <a:ext cx="806451" cy="7858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0"/>
            <a:ext cx="1179195" cy="6858000"/>
            <a:chOff x="152400" y="0"/>
            <a:chExt cx="1179195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3000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19200" y="0"/>
              <a:ext cx="112395" cy="6858000"/>
            </a:xfrm>
            <a:custGeom>
              <a:avLst/>
              <a:gdLst/>
              <a:ahLst/>
              <a:cxnLst/>
              <a:rect l="l" t="t" r="r" b="b"/>
              <a:pathLst>
                <a:path w="112394" h="6858000">
                  <a:moveTo>
                    <a:pt x="11218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2183" y="6858000"/>
                  </a:lnTo>
                  <a:lnTo>
                    <a:pt x="112183" y="0"/>
                  </a:lnTo>
                  <a:close/>
                </a:path>
              </a:pathLst>
            </a:custGeom>
            <a:solidFill>
              <a:srgbClr val="ECDB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16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821939" y="571571"/>
            <a:ext cx="3835400" cy="1509395"/>
          </a:xfrm>
          <a:prstGeom prst="rect">
            <a:avLst/>
          </a:prstGeom>
        </p:spPr>
        <p:txBody>
          <a:bodyPr wrap="square" lIns="0" tIns="302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80"/>
              </a:spcBef>
            </a:pP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Ocean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View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 Suite</a:t>
            </a:r>
            <a:endParaRPr sz="3600">
              <a:latin typeface="Arial"/>
              <a:cs typeface="Arial"/>
            </a:endParaRPr>
          </a:p>
          <a:p>
            <a:pPr marL="229870" indent="-17208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80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Sqm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room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overlooking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to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Indian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Ocean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Cable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LCD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TV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Complimentary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Wi-</a:t>
            </a:r>
            <a:r>
              <a:rPr dirty="0" sz="1200">
                <a:latin typeface="Trebuchet MS"/>
                <a:cs typeface="Trebuchet MS"/>
              </a:rPr>
              <a:t>Fi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connection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1363" y="2338946"/>
            <a:ext cx="7493393" cy="3581400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71037" y="1408112"/>
            <a:ext cx="806451" cy="7858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0"/>
            <a:ext cx="11887200" cy="6858000"/>
            <a:chOff x="152400" y="0"/>
            <a:chExt cx="11887200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3000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19200" y="0"/>
              <a:ext cx="112395" cy="6858000"/>
            </a:xfrm>
            <a:custGeom>
              <a:avLst/>
              <a:gdLst/>
              <a:ahLst/>
              <a:cxnLst/>
              <a:rect l="l" t="t" r="r" b="b"/>
              <a:pathLst>
                <a:path w="112394" h="6858000">
                  <a:moveTo>
                    <a:pt x="11218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2183" y="6858000"/>
                  </a:lnTo>
                  <a:lnTo>
                    <a:pt x="112183" y="0"/>
                  </a:lnTo>
                  <a:close/>
                </a:path>
              </a:pathLst>
            </a:custGeom>
            <a:solidFill>
              <a:srgbClr val="ECDB8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00" y="2362200"/>
              <a:ext cx="10668000" cy="330041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17</a:t>
            </a: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2821939" y="571571"/>
            <a:ext cx="4976495" cy="1509395"/>
          </a:xfrm>
          <a:prstGeom prst="rect">
            <a:avLst/>
          </a:prstGeom>
        </p:spPr>
        <p:txBody>
          <a:bodyPr wrap="square" lIns="0" tIns="302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80"/>
              </a:spcBef>
            </a:pP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Universal</a:t>
            </a:r>
            <a:r>
              <a:rPr dirty="0" sz="3600" spc="-7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Design</a:t>
            </a:r>
            <a:r>
              <a:rPr dirty="0" sz="3600" spc="-7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Suite</a:t>
            </a:r>
            <a:endParaRPr sz="3600">
              <a:latin typeface="Arial"/>
              <a:cs typeface="Arial"/>
            </a:endParaRPr>
          </a:p>
          <a:p>
            <a:pPr marL="229870" indent="-17208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58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Sqm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room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overlooking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to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Indian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Ocean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Cable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LCD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TV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Complimentary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Wi-</a:t>
            </a:r>
            <a:r>
              <a:rPr dirty="0" sz="1200">
                <a:latin typeface="Trebuchet MS"/>
                <a:cs typeface="Trebuchet MS"/>
              </a:rPr>
              <a:t>Fi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connection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71037" y="1408112"/>
            <a:ext cx="806451" cy="7858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3779" y="152400"/>
            <a:ext cx="1596593" cy="112871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30404" cy="320040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46791" y="3810000"/>
            <a:ext cx="1943100" cy="304641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00387" y="3159137"/>
            <a:ext cx="6192837" cy="5397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4762"/>
            <a:ext cx="1179195" cy="6853555"/>
            <a:chOff x="152400" y="4762"/>
            <a:chExt cx="1179195" cy="6853555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2999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0" y="4762"/>
              <a:ext cx="112183" cy="685323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19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821939" y="570839"/>
            <a:ext cx="6149975" cy="1876425"/>
          </a:xfrm>
          <a:prstGeom prst="rect">
            <a:avLst/>
          </a:prstGeom>
        </p:spPr>
        <p:txBody>
          <a:bodyPr wrap="square" lIns="0" tIns="303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90"/>
              </a:spcBef>
            </a:pP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Family</a:t>
            </a:r>
            <a:r>
              <a:rPr dirty="0" sz="3600" spc="-35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Studio</a:t>
            </a:r>
            <a:endParaRPr sz="3600">
              <a:latin typeface="Arial"/>
              <a:cs typeface="Arial"/>
            </a:endParaRPr>
          </a:p>
          <a:p>
            <a:pPr marL="229870" indent="-17208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45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sqm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room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with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Garden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Partial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Ocean</a:t>
            </a:r>
            <a:r>
              <a:rPr dirty="0" sz="1200" spc="-20">
                <a:latin typeface="Trebuchet MS"/>
                <a:cs typeface="Trebuchet MS"/>
              </a:rPr>
              <a:t> View</a:t>
            </a:r>
            <a:endParaRPr sz="1200">
              <a:latin typeface="Trebuchet MS"/>
              <a:cs typeface="Trebuchet MS"/>
            </a:endParaRPr>
          </a:p>
          <a:p>
            <a:pPr marL="229235" marR="5080" indent="-171450">
              <a:lnSpc>
                <a:spcPct val="100000"/>
              </a:lnSpc>
              <a:buFont typeface="Arial"/>
              <a:buChar char="•"/>
              <a:tabLst>
                <a:tab pos="229235" algn="l"/>
              </a:tabLst>
            </a:pPr>
            <a:r>
              <a:rPr dirty="0" sz="1200">
                <a:latin typeface="Trebuchet MS"/>
                <a:cs typeface="Trebuchet MS"/>
              </a:rPr>
              <a:t>Offering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Family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Studio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Queen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(2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Queen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Beds)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or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Family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Studio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Bunk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Bed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(King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Bed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and </a:t>
            </a:r>
            <a:r>
              <a:rPr dirty="0" sz="1200">
                <a:latin typeface="Trebuchet MS"/>
                <a:cs typeface="Trebuchet MS"/>
              </a:rPr>
              <a:t>Bunk</a:t>
            </a:r>
            <a:r>
              <a:rPr dirty="0" sz="1200" spc="-10">
                <a:latin typeface="Trebuchet MS"/>
                <a:cs typeface="Trebuchet MS"/>
              </a:rPr>
              <a:t> </a:t>
            </a:r>
            <a:r>
              <a:rPr dirty="0" sz="1200" spc="-20">
                <a:latin typeface="Trebuchet MS"/>
                <a:cs typeface="Trebuchet MS"/>
              </a:rPr>
              <a:t>Bed)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Cable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LCD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TV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Complimentary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Wi-</a:t>
            </a:r>
            <a:r>
              <a:rPr dirty="0" sz="1200">
                <a:latin typeface="Trebuchet MS"/>
                <a:cs typeface="Trebuchet MS"/>
              </a:rPr>
              <a:t>Fi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connection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71037" y="1592262"/>
            <a:ext cx="806451" cy="787400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79801" y="2667012"/>
            <a:ext cx="7497851" cy="36452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92969" y="2690291"/>
            <a:ext cx="3605529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0" b="1">
                <a:latin typeface="Arial"/>
                <a:cs typeface="Arial"/>
              </a:rPr>
              <a:t>LOCATION</a:t>
            </a:r>
            <a:endParaRPr sz="54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5975" y="4103687"/>
            <a:ext cx="600075" cy="8620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4762"/>
            <a:ext cx="1179195" cy="6853555"/>
            <a:chOff x="152400" y="4762"/>
            <a:chExt cx="1179195" cy="6853555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2999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0" y="4762"/>
              <a:ext cx="112183" cy="685323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20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821939" y="571571"/>
            <a:ext cx="3532504" cy="1509395"/>
          </a:xfrm>
          <a:prstGeom prst="rect">
            <a:avLst/>
          </a:prstGeom>
        </p:spPr>
        <p:txBody>
          <a:bodyPr wrap="square" lIns="0" tIns="302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80"/>
              </a:spcBef>
            </a:pP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Kids</a:t>
            </a:r>
            <a:r>
              <a:rPr dirty="0" sz="3600" spc="-3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Suite</a:t>
            </a:r>
            <a:endParaRPr sz="3600">
              <a:latin typeface="Arial"/>
              <a:cs typeface="Arial"/>
            </a:endParaRPr>
          </a:p>
          <a:p>
            <a:pPr marL="229870" indent="-17208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60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sqm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room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with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Garden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Partial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Ocean</a:t>
            </a:r>
            <a:r>
              <a:rPr dirty="0" sz="1200" spc="-20">
                <a:latin typeface="Trebuchet MS"/>
                <a:cs typeface="Trebuchet MS"/>
              </a:rPr>
              <a:t> View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Cable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LCD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TV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Complimentary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Wi-</a:t>
            </a:r>
            <a:r>
              <a:rPr dirty="0" sz="1200">
                <a:latin typeface="Trebuchet MS"/>
                <a:cs typeface="Trebuchet MS"/>
              </a:rPr>
              <a:t>Fi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connection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13062" y="2351087"/>
            <a:ext cx="7466012" cy="3668712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71037" y="1408112"/>
            <a:ext cx="806451" cy="7858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4762"/>
            <a:ext cx="1179195" cy="6853555"/>
            <a:chOff x="152400" y="4762"/>
            <a:chExt cx="1179195" cy="6853555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2999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0" y="4762"/>
              <a:ext cx="112183" cy="685323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21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821939" y="571571"/>
            <a:ext cx="3532504" cy="1509395"/>
          </a:xfrm>
          <a:prstGeom prst="rect">
            <a:avLst/>
          </a:prstGeom>
        </p:spPr>
        <p:txBody>
          <a:bodyPr wrap="square" lIns="0" tIns="302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80"/>
              </a:spcBef>
            </a:pP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Junior</a:t>
            </a:r>
            <a:r>
              <a:rPr dirty="0" sz="3600" spc="-5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Suite</a:t>
            </a:r>
            <a:endParaRPr sz="3600">
              <a:latin typeface="Arial"/>
              <a:cs typeface="Arial"/>
            </a:endParaRPr>
          </a:p>
          <a:p>
            <a:pPr marL="229870" indent="-17208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60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sqm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room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with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Garden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Partial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Ocean</a:t>
            </a:r>
            <a:r>
              <a:rPr dirty="0" sz="1200" spc="-20">
                <a:latin typeface="Trebuchet MS"/>
                <a:cs typeface="Trebuchet MS"/>
              </a:rPr>
              <a:t> View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Cable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LCD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TV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latin typeface="Trebuchet MS"/>
                <a:cs typeface="Trebuchet MS"/>
              </a:rPr>
              <a:t>Complimentary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Wi-</a:t>
            </a:r>
            <a:r>
              <a:rPr dirty="0" sz="1200">
                <a:latin typeface="Trebuchet MS"/>
                <a:cs typeface="Trebuchet MS"/>
              </a:rPr>
              <a:t>Fi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connection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71037" y="1408112"/>
            <a:ext cx="806451" cy="785812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79788" y="2438400"/>
            <a:ext cx="7492682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4762"/>
            <a:ext cx="1179195" cy="6853555"/>
            <a:chOff x="152400" y="4762"/>
            <a:chExt cx="1179195" cy="6853555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2999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0" y="4762"/>
              <a:ext cx="112183" cy="685323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22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821939" y="571754"/>
            <a:ext cx="4611370" cy="1692275"/>
          </a:xfrm>
          <a:prstGeom prst="rect">
            <a:avLst/>
          </a:prstGeom>
        </p:spPr>
        <p:txBody>
          <a:bodyPr wrap="square" lIns="0" tIns="302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80"/>
              </a:spcBef>
            </a:pP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2</a:t>
            </a:r>
            <a:r>
              <a:rPr dirty="0" sz="3600" spc="-2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Bedroom</a:t>
            </a:r>
            <a:r>
              <a:rPr dirty="0" sz="3600" spc="-2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Suite</a:t>
            </a:r>
            <a:endParaRPr sz="3600">
              <a:latin typeface="Arial"/>
              <a:cs typeface="Arial"/>
            </a:endParaRPr>
          </a:p>
          <a:p>
            <a:pPr marL="229870" indent="-17208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85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Sqm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room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with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Garden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or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Ocean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View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2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full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Bathroom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are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ensuite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inside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respective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bedrooms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2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Cable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LCD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TV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Complimentary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Wi-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Fi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connection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71037" y="1500187"/>
            <a:ext cx="806451" cy="787400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79737" y="2592400"/>
            <a:ext cx="7497762" cy="28130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4762"/>
            <a:ext cx="1179195" cy="6853555"/>
            <a:chOff x="152400" y="4762"/>
            <a:chExt cx="1179195" cy="6853555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2999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0" y="4762"/>
              <a:ext cx="112183" cy="685323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23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821939" y="571782"/>
            <a:ext cx="4823460" cy="1875155"/>
          </a:xfrm>
          <a:prstGeom prst="rect">
            <a:avLst/>
          </a:prstGeom>
        </p:spPr>
        <p:txBody>
          <a:bodyPr wrap="square" lIns="0" tIns="302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80"/>
              </a:spcBef>
            </a:pP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2</a:t>
            </a:r>
            <a:r>
              <a:rPr dirty="0" sz="3600" spc="-2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Bedroom</a:t>
            </a:r>
            <a:r>
              <a:rPr dirty="0" sz="3600" spc="-2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Apartment</a:t>
            </a:r>
            <a:endParaRPr sz="3600">
              <a:latin typeface="Arial"/>
              <a:cs typeface="Arial"/>
            </a:endParaRPr>
          </a:p>
          <a:p>
            <a:pPr marL="229870" indent="-17208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196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Sqm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room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with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Ocean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View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2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full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Bathroom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are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ensuite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inside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respective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bedrooms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Balcony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overlooking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to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the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ocean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with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dining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area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Jacuzzi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2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Cable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LCD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TV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Complimentary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Wi-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Fi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connection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71037" y="1592262"/>
            <a:ext cx="806451" cy="787400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79737" y="2590812"/>
            <a:ext cx="7497762" cy="36290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4762"/>
            <a:ext cx="1179195" cy="6853555"/>
            <a:chOff x="152400" y="4762"/>
            <a:chExt cx="1179195" cy="6853555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2999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0" y="4762"/>
              <a:ext cx="112183" cy="685323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24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821939" y="571782"/>
            <a:ext cx="4823460" cy="1875155"/>
          </a:xfrm>
          <a:prstGeom prst="rect">
            <a:avLst/>
          </a:prstGeom>
        </p:spPr>
        <p:txBody>
          <a:bodyPr wrap="square" lIns="0" tIns="302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80"/>
              </a:spcBef>
            </a:pP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3</a:t>
            </a:r>
            <a:r>
              <a:rPr dirty="0" sz="3600" spc="-2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Bedroom</a:t>
            </a:r>
            <a:r>
              <a:rPr dirty="0" sz="3600" spc="-2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Apartment</a:t>
            </a:r>
            <a:endParaRPr sz="3600">
              <a:latin typeface="Arial"/>
              <a:cs typeface="Arial"/>
            </a:endParaRPr>
          </a:p>
          <a:p>
            <a:pPr marL="229870" indent="-17208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225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Sqm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room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with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Ocean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View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2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full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Bathroom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are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ensuite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inside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respective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bedrooms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Balcony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overlooking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to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the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ocean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with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dining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area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Jacuzzi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3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Cable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LCD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TV</a:t>
            </a:r>
            <a:endParaRPr sz="1200">
              <a:latin typeface="Trebuchet MS"/>
              <a:cs typeface="Trebuchet MS"/>
            </a:endParaRPr>
          </a:p>
          <a:p>
            <a:pPr marL="229870" indent="-172085">
              <a:lnSpc>
                <a:spcPct val="100000"/>
              </a:lnSpc>
              <a:buFont typeface="Arial"/>
              <a:buChar char="•"/>
              <a:tabLst>
                <a:tab pos="229870" algn="l"/>
              </a:tabLst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Complimentary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Wi-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Fi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connection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71037" y="1592262"/>
            <a:ext cx="806451" cy="787400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79737" y="2590800"/>
            <a:ext cx="7497762" cy="3619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4762"/>
            <a:ext cx="1179195" cy="6853555"/>
            <a:chOff x="152400" y="4762"/>
            <a:chExt cx="1179195" cy="6853555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2999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0" y="4762"/>
              <a:ext cx="112183" cy="685323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25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821939" y="570871"/>
            <a:ext cx="6478270" cy="2223770"/>
          </a:xfrm>
          <a:prstGeom prst="rect">
            <a:avLst/>
          </a:prstGeom>
        </p:spPr>
        <p:txBody>
          <a:bodyPr wrap="square" lIns="0" tIns="3028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85"/>
              </a:spcBef>
            </a:pP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Kids</a:t>
            </a:r>
            <a:r>
              <a:rPr dirty="0" sz="3600" spc="-3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Activity</a:t>
            </a:r>
            <a:endParaRPr sz="3600">
              <a:latin typeface="Arial"/>
              <a:cs typeface="Arial"/>
            </a:endParaRPr>
          </a:p>
          <a:p>
            <a:pPr marL="57785" marR="5080">
              <a:lnSpc>
                <a:spcPct val="100000"/>
              </a:lnSpc>
              <a:spcBef>
                <a:spcPts val="765"/>
              </a:spcBef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Kids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always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come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first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when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in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Family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Paradise.</a:t>
            </a:r>
            <a:r>
              <a:rPr dirty="0" sz="1200" spc="-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1E1C11"/>
                </a:solidFill>
                <a:latin typeface="Trebuchet MS"/>
                <a:cs typeface="Trebuchet MS"/>
              </a:rPr>
              <a:t>Kid’s</a:t>
            </a:r>
            <a:r>
              <a:rPr dirty="0" sz="1200" spc="-20" b="1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1E1C11"/>
                </a:solidFill>
                <a:latin typeface="Trebuchet MS"/>
                <a:cs typeface="Trebuchet MS"/>
              </a:rPr>
              <a:t>Club</a:t>
            </a:r>
            <a:r>
              <a:rPr dirty="0" sz="1200" spc="-20" b="1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at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Grand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Mirage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Resort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offers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great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fun!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The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indoor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playground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is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complementing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the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existing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outdoor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playground.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It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is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allowed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the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children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from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4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to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15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years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old.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We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ensure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kids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are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having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equally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memorable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enjoyable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holiday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as</a:t>
            </a:r>
            <a:r>
              <a:rPr dirty="0" sz="1200" spc="-2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their</a:t>
            </a:r>
            <a:r>
              <a:rPr dirty="0" sz="1200" spc="-1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parents.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200">
              <a:latin typeface="Trebuchet MS"/>
              <a:cs typeface="Trebuchet MS"/>
            </a:endParaRPr>
          </a:p>
          <a:p>
            <a:pPr marL="57785" marR="139065">
              <a:lnSpc>
                <a:spcPct val="100000"/>
              </a:lnSpc>
              <a:spcBef>
                <a:spcPts val="5"/>
              </a:spcBef>
            </a:pPr>
            <a:r>
              <a:rPr dirty="0" sz="1100" spc="-10" b="1">
                <a:latin typeface="Trebuchet MS"/>
                <a:cs typeface="Trebuchet MS"/>
              </a:rPr>
              <a:t>Operation</a:t>
            </a:r>
            <a:r>
              <a:rPr dirty="0" sz="1100" spc="-25" b="1">
                <a:latin typeface="Trebuchet MS"/>
                <a:cs typeface="Trebuchet MS"/>
              </a:rPr>
              <a:t> </a:t>
            </a:r>
            <a:r>
              <a:rPr dirty="0" sz="1100" b="1">
                <a:latin typeface="Trebuchet MS"/>
                <a:cs typeface="Trebuchet MS"/>
              </a:rPr>
              <a:t>hours:</a:t>
            </a:r>
            <a:r>
              <a:rPr dirty="0" sz="1100" spc="-20" b="1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Indoor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playground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open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from</a:t>
            </a:r>
            <a:r>
              <a:rPr dirty="0" sz="1100" spc="-2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08.00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–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21.00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hours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after</a:t>
            </a:r>
            <a:r>
              <a:rPr dirty="0" sz="1100" spc="-2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17.00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hour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all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kids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activity </a:t>
            </a:r>
            <a:r>
              <a:rPr dirty="0" sz="1100">
                <a:latin typeface="Trebuchet MS"/>
                <a:cs typeface="Trebuchet MS"/>
              </a:rPr>
              <a:t>programs</a:t>
            </a:r>
            <a:r>
              <a:rPr dirty="0" sz="1100" spc="-2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are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not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available</a:t>
            </a:r>
            <a:r>
              <a:rPr dirty="0" sz="1100" spc="-2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and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kids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must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be</a:t>
            </a:r>
            <a:r>
              <a:rPr dirty="0" sz="1100" spc="-2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accompanied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by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parents.</a:t>
            </a:r>
            <a:endParaRPr sz="11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79737" y="3033725"/>
            <a:ext cx="7497762" cy="329087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4762"/>
            <a:ext cx="1179195" cy="6853555"/>
            <a:chOff x="152400" y="4762"/>
            <a:chExt cx="1179195" cy="6853555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2999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0" y="4762"/>
              <a:ext cx="112183" cy="685323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26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821939" y="861560"/>
            <a:ext cx="6178550" cy="1551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9431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Mini</a:t>
            </a:r>
            <a:r>
              <a:rPr dirty="0" sz="3600" spc="-7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072A4A"/>
                </a:solidFill>
                <a:latin typeface="Arial"/>
                <a:cs typeface="Arial"/>
              </a:rPr>
              <a:t>Waterpark</a:t>
            </a:r>
            <a:r>
              <a:rPr dirty="0" sz="3600" spc="-65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600" spc="-25" b="1">
                <a:solidFill>
                  <a:srgbClr val="072A4A"/>
                </a:solidFill>
                <a:latin typeface="Arial"/>
                <a:cs typeface="Arial"/>
              </a:rPr>
              <a:t>and </a:t>
            </a:r>
            <a:r>
              <a:rPr dirty="0" sz="3600" spc="-10" b="1">
                <a:solidFill>
                  <a:srgbClr val="072A4A"/>
                </a:solidFill>
                <a:latin typeface="Arial"/>
                <a:cs typeface="Arial"/>
              </a:rPr>
              <a:t>Waterslide</a:t>
            </a:r>
            <a:endParaRPr sz="3600">
              <a:latin typeface="Arial"/>
              <a:cs typeface="Arial"/>
            </a:endParaRPr>
          </a:p>
          <a:p>
            <a:pPr marL="57785" marR="5080">
              <a:lnSpc>
                <a:spcPct val="100000"/>
              </a:lnSpc>
              <a:spcBef>
                <a:spcPts val="495"/>
              </a:spcBef>
            </a:pP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Grand</a:t>
            </a:r>
            <a:r>
              <a:rPr dirty="0" sz="1200" spc="14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Mirage</a:t>
            </a:r>
            <a:r>
              <a:rPr dirty="0" sz="1200" spc="14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Bali</a:t>
            </a:r>
            <a:r>
              <a:rPr dirty="0" sz="1200" spc="14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Resort</a:t>
            </a:r>
            <a:r>
              <a:rPr dirty="0" sz="1200" spc="14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features</a:t>
            </a:r>
            <a:r>
              <a:rPr dirty="0" sz="1200" spc="14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kids</a:t>
            </a:r>
            <a:r>
              <a:rPr dirty="0" sz="1200" spc="14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mini</a:t>
            </a:r>
            <a:r>
              <a:rPr dirty="0" sz="1200" spc="14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water</a:t>
            </a:r>
            <a:r>
              <a:rPr dirty="0" sz="1200" spc="14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park</a:t>
            </a:r>
            <a:r>
              <a:rPr dirty="0" sz="1200" spc="14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and</a:t>
            </a:r>
            <a:r>
              <a:rPr dirty="0" sz="1200" spc="14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pool</a:t>
            </a:r>
            <a:r>
              <a:rPr dirty="0" sz="1200" spc="14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slides</a:t>
            </a:r>
            <a:r>
              <a:rPr dirty="0" sz="1200" spc="14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located</a:t>
            </a:r>
            <a:r>
              <a:rPr dirty="0" sz="1200" spc="14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at</a:t>
            </a:r>
            <a:r>
              <a:rPr dirty="0" sz="1200" spc="14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the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outdoor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area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of</a:t>
            </a:r>
            <a:r>
              <a:rPr dirty="0" sz="1200" spc="-30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1E1C11"/>
                </a:solidFill>
                <a:latin typeface="Trebuchet MS"/>
                <a:cs typeface="Trebuchet MS"/>
              </a:rPr>
              <a:t>Family</a:t>
            </a:r>
            <a:r>
              <a:rPr dirty="0" sz="1200" spc="-25">
                <a:solidFill>
                  <a:srgbClr val="1E1C11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E1C11"/>
                </a:solidFill>
                <a:latin typeface="Trebuchet MS"/>
                <a:cs typeface="Trebuchet MS"/>
              </a:rPr>
              <a:t>Paradise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79737" y="2560637"/>
            <a:ext cx="7559662" cy="40687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30396" cy="312420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44670" y="3657600"/>
            <a:ext cx="1947329" cy="319881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93779" y="658670"/>
            <a:ext cx="1596593" cy="7257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492662" y="2990329"/>
            <a:ext cx="520509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5430" algn="l"/>
              </a:tabLst>
            </a:pPr>
            <a:r>
              <a:rPr dirty="0" sz="5400" spc="-25" b="1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dirty="0" sz="54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5400" spc="-10" b="1">
                <a:solidFill>
                  <a:srgbClr val="FFFFFF"/>
                </a:solidFill>
                <a:latin typeface="Arial"/>
                <a:cs typeface="Arial"/>
              </a:rPr>
              <a:t>INCLUSIVE</a:t>
            </a:r>
            <a:endParaRPr sz="5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828221" y="3838371"/>
            <a:ext cx="253619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Luxury</a:t>
            </a:r>
            <a:r>
              <a:rPr dirty="0" sz="2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Included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3379787" y="4073525"/>
            <a:ext cx="1295400" cy="0"/>
          </a:xfrm>
          <a:custGeom>
            <a:avLst/>
            <a:gdLst/>
            <a:ahLst/>
            <a:cxnLst/>
            <a:rect l="l" t="t" r="r" b="b"/>
            <a:pathLst>
              <a:path w="1295400" h="0">
                <a:moveTo>
                  <a:pt x="0" y="0"/>
                </a:moveTo>
                <a:lnTo>
                  <a:pt x="1295400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7518400" y="4073525"/>
            <a:ext cx="1295400" cy="0"/>
          </a:xfrm>
          <a:custGeom>
            <a:avLst/>
            <a:gdLst/>
            <a:ahLst/>
            <a:cxnLst/>
            <a:rect l="l" t="t" r="r" b="b"/>
            <a:pathLst>
              <a:path w="1295400" h="0">
                <a:moveTo>
                  <a:pt x="0" y="0"/>
                </a:moveTo>
                <a:lnTo>
                  <a:pt x="1295400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152400" y="114300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 h="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>
                <a:solidFill>
                  <a:srgbClr val="072A4A"/>
                </a:solidFill>
              </a:rPr>
              <a:t>28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90812" y="838200"/>
            <a:ext cx="5546725" cy="5715000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934200" y="1885950"/>
            <a:ext cx="3352800" cy="3619500"/>
          </a:xfrm>
          <a:prstGeom prst="rect">
            <a:avLst/>
          </a:prstGeom>
          <a:solidFill>
            <a:srgbClr val="072A4A"/>
          </a:solidFill>
          <a:ln w="76199">
            <a:solidFill>
              <a:srgbClr val="ECDB8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205"/>
              </a:spcBef>
            </a:pPr>
            <a:endParaRPr sz="2800">
              <a:latin typeface="Times New Roman"/>
              <a:cs typeface="Times New Roman"/>
            </a:endParaRPr>
          </a:p>
          <a:p>
            <a:pPr algn="ctr" marL="556895" marR="549910">
              <a:lnSpc>
                <a:spcPct val="100000"/>
              </a:lnSpc>
            </a:pPr>
            <a:r>
              <a:rPr dirty="0" sz="2800" b="1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r>
              <a:rPr dirty="0" sz="2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b="1">
                <a:solidFill>
                  <a:srgbClr val="FFFFFF"/>
                </a:solidFill>
                <a:latin typeface="Trebuchet MS"/>
                <a:cs typeface="Trebuchet MS"/>
              </a:rPr>
              <a:t>Meals</a:t>
            </a:r>
            <a:r>
              <a:rPr dirty="0" sz="2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b="1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2800" spc="-25" b="1">
                <a:solidFill>
                  <a:srgbClr val="FFFFFF"/>
                </a:solidFill>
                <a:latin typeface="Trebuchet MS"/>
                <a:cs typeface="Trebuchet MS"/>
              </a:rPr>
              <a:t> All </a:t>
            </a:r>
            <a:r>
              <a:rPr dirty="0" sz="2800" spc="-10" b="1">
                <a:solidFill>
                  <a:srgbClr val="FFFFFF"/>
                </a:solidFill>
                <a:latin typeface="Trebuchet MS"/>
                <a:cs typeface="Trebuchet MS"/>
              </a:rPr>
              <a:t>Restaurants</a:t>
            </a:r>
            <a:endParaRPr sz="2800">
              <a:latin typeface="Trebuchet MS"/>
              <a:cs typeface="Trebuchet MS"/>
            </a:endParaRPr>
          </a:p>
          <a:p>
            <a:pPr algn="ctr" marL="103505" marR="96520">
              <a:lnSpc>
                <a:spcPct val="100000"/>
              </a:lnSpc>
              <a:spcBef>
                <a:spcPts val="1490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Breakfast,</a:t>
            </a:r>
            <a:r>
              <a:rPr dirty="0" sz="12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Lunch,</a:t>
            </a:r>
            <a:r>
              <a:rPr dirty="0" sz="12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Dinner,</a:t>
            </a:r>
            <a:r>
              <a:rPr dirty="0" sz="12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Room</a:t>
            </a:r>
            <a:r>
              <a:rPr dirty="0" sz="12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Service</a:t>
            </a:r>
            <a:r>
              <a:rPr dirty="0" sz="12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(Food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only),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Daily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Afternoon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Tea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152400" y="114300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 h="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>
                <a:solidFill>
                  <a:srgbClr val="072A4A"/>
                </a:solidFill>
              </a:rPr>
              <a:t>29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4112" y="838208"/>
            <a:ext cx="5546725" cy="5749925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2601912" y="1903412"/>
            <a:ext cx="3352800" cy="3619500"/>
          </a:xfrm>
          <a:prstGeom prst="rect">
            <a:avLst/>
          </a:prstGeom>
          <a:solidFill>
            <a:srgbClr val="072A4A"/>
          </a:solidFill>
          <a:ln w="76199">
            <a:solidFill>
              <a:srgbClr val="ECDB8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65"/>
              </a:spcBef>
            </a:pPr>
            <a:endParaRPr sz="2800">
              <a:latin typeface="Times New Roman"/>
              <a:cs typeface="Times New Roman"/>
            </a:endParaRPr>
          </a:p>
          <a:p>
            <a:pPr algn="ctr" marL="833755" marR="826135">
              <a:lnSpc>
                <a:spcPct val="100000"/>
              </a:lnSpc>
            </a:pPr>
            <a:r>
              <a:rPr dirty="0" sz="2800" spc="-10" b="1">
                <a:solidFill>
                  <a:srgbClr val="FFFFFF"/>
                </a:solidFill>
                <a:latin typeface="Trebuchet MS"/>
                <a:cs typeface="Trebuchet MS"/>
              </a:rPr>
              <a:t>Unlimited Beverages</a:t>
            </a:r>
            <a:endParaRPr sz="2800">
              <a:latin typeface="Trebuchet MS"/>
              <a:cs typeface="Trebuchet MS"/>
            </a:endParaRPr>
          </a:p>
          <a:p>
            <a:pPr algn="ctr" marL="111760" marR="106680">
              <a:lnSpc>
                <a:spcPct val="100000"/>
              </a:lnSpc>
              <a:spcBef>
                <a:spcPts val="1490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non-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alcoholic,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one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time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daily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refill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mini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bar,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wine,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beer,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local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spirits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cocktails,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premium</a:t>
            </a:r>
            <a:r>
              <a:rPr dirty="0" sz="12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imported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spirits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Panorama</a:t>
            </a:r>
            <a:r>
              <a:rPr dirty="0" sz="1200" spc="5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Lounge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21:00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hour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midnight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0"/>
            <a:ext cx="1179195" cy="6858000"/>
            <a:chOff x="152400" y="0"/>
            <a:chExt cx="1179195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3000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19200" y="0"/>
              <a:ext cx="112395" cy="6858000"/>
            </a:xfrm>
            <a:custGeom>
              <a:avLst/>
              <a:gdLst/>
              <a:ahLst/>
              <a:cxnLst/>
              <a:rect l="l" t="t" r="r" b="b"/>
              <a:pathLst>
                <a:path w="112394" h="6858000">
                  <a:moveTo>
                    <a:pt x="11218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2183" y="6858000"/>
                  </a:lnTo>
                  <a:lnTo>
                    <a:pt x="112183" y="0"/>
                  </a:lnTo>
                  <a:close/>
                </a:path>
              </a:pathLst>
            </a:custGeom>
            <a:solidFill>
              <a:srgbClr val="ECDB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94092" y="337219"/>
            <a:ext cx="23177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6271514" y="769440"/>
            <a:ext cx="4144645" cy="5852160"/>
            <a:chOff x="6271514" y="769440"/>
            <a:chExt cx="4144645" cy="5852160"/>
          </a:xfrm>
        </p:grpSpPr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1514" y="769440"/>
              <a:ext cx="4144568" cy="5851824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9072562" y="3586162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0"/>
                  </a:moveTo>
                  <a:lnTo>
                    <a:pt x="304800" y="304800"/>
                  </a:lnTo>
                </a:path>
                <a:path w="304800" h="304800">
                  <a:moveTo>
                    <a:pt x="229029" y="279539"/>
                  </a:moveTo>
                  <a:lnTo>
                    <a:pt x="304800" y="304800"/>
                  </a:lnTo>
                  <a:lnTo>
                    <a:pt x="279543" y="229031"/>
                  </a:lnTo>
                </a:path>
              </a:pathLst>
            </a:custGeom>
            <a:ln w="12699">
              <a:solidFill>
                <a:srgbClr val="072A4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9203690" y="3916400"/>
            <a:ext cx="1083945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b="1">
                <a:solidFill>
                  <a:srgbClr val="072A4A"/>
                </a:solidFill>
                <a:latin typeface="Arial"/>
                <a:cs typeface="Arial"/>
              </a:rPr>
              <a:t>GRAND</a:t>
            </a:r>
            <a:r>
              <a:rPr dirty="0" sz="1050" spc="-6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072A4A"/>
                </a:solidFill>
                <a:latin typeface="Arial"/>
                <a:cs typeface="Arial"/>
              </a:rPr>
              <a:t>MIRAGE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669552" y="2004901"/>
            <a:ext cx="2769235" cy="890905"/>
          </a:xfrm>
          <a:prstGeom prst="rect"/>
        </p:spPr>
        <p:txBody>
          <a:bodyPr wrap="square" lIns="0" tIns="58419" rIns="0" bIns="0" rtlCol="0" vert="horz">
            <a:spAutoFit/>
          </a:bodyPr>
          <a:lstStyle/>
          <a:p>
            <a:pPr marL="22225">
              <a:lnSpc>
                <a:spcPct val="100000"/>
              </a:lnSpc>
              <a:spcBef>
                <a:spcPts val="459"/>
              </a:spcBef>
            </a:pPr>
            <a:r>
              <a:rPr dirty="0" sz="2400" b="1">
                <a:solidFill>
                  <a:srgbClr val="072A4A"/>
                </a:solidFill>
                <a:latin typeface="Arial"/>
                <a:cs typeface="Arial"/>
              </a:rPr>
              <a:t>Prime</a:t>
            </a:r>
            <a:r>
              <a:rPr dirty="0" sz="2400" spc="-45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72A4A"/>
                </a:solidFill>
                <a:latin typeface="Arial"/>
                <a:cs typeface="Arial"/>
              </a:rPr>
              <a:t>positioned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10"/>
              </a:spcBef>
            </a:pPr>
            <a:r>
              <a:rPr dirty="0" sz="1400">
                <a:solidFill>
                  <a:srgbClr val="000000"/>
                </a:solidFill>
                <a:latin typeface="Trebuchet MS"/>
                <a:cs typeface="Trebuchet MS"/>
              </a:rPr>
              <a:t>only</a:t>
            </a:r>
            <a:r>
              <a:rPr dirty="0" sz="1400" spc="-2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0000"/>
                </a:solidFill>
                <a:latin typeface="Trebuchet MS"/>
                <a:cs typeface="Trebuchet MS"/>
              </a:rPr>
              <a:t>15</a:t>
            </a:r>
            <a:r>
              <a:rPr dirty="0" sz="1400" spc="-15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0000"/>
                </a:solidFill>
                <a:latin typeface="Trebuchet MS"/>
                <a:cs typeface="Trebuchet MS"/>
              </a:rPr>
              <a:t>minutes</a:t>
            </a:r>
            <a:r>
              <a:rPr dirty="0" sz="1400" spc="395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0000"/>
                </a:solidFill>
                <a:latin typeface="Trebuchet MS"/>
                <a:cs typeface="Trebuchet MS"/>
              </a:rPr>
              <a:t>from</a:t>
            </a:r>
            <a:r>
              <a:rPr dirty="0" sz="1400" spc="-15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0000"/>
                </a:solidFill>
                <a:latin typeface="Trebuchet MS"/>
                <a:cs typeface="Trebuchet MS"/>
              </a:rPr>
              <a:t>Bali</a:t>
            </a:r>
            <a:r>
              <a:rPr dirty="0" sz="1400" spc="-1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1400" spc="-10" b="1" i="1">
                <a:solidFill>
                  <a:srgbClr val="000000"/>
                </a:solidFill>
                <a:latin typeface="Trebuchet MS"/>
                <a:cs typeface="Trebuchet MS"/>
              </a:rPr>
              <a:t>Ngurah </a:t>
            </a:r>
            <a:r>
              <a:rPr dirty="0" sz="1400" b="1" i="1">
                <a:solidFill>
                  <a:srgbClr val="000000"/>
                </a:solidFill>
                <a:latin typeface="Trebuchet MS"/>
                <a:cs typeface="Trebuchet MS"/>
              </a:rPr>
              <a:t>Rai</a:t>
            </a:r>
            <a:r>
              <a:rPr dirty="0" sz="1400" spc="-40" b="1" i="1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0000"/>
                </a:solidFill>
                <a:latin typeface="Trebuchet MS"/>
                <a:cs typeface="Trebuchet MS"/>
              </a:rPr>
              <a:t>International</a:t>
            </a:r>
            <a:r>
              <a:rPr dirty="0" sz="1400" spc="-35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0000"/>
                </a:solidFill>
                <a:latin typeface="Trebuchet MS"/>
                <a:cs typeface="Trebuchet MS"/>
              </a:rPr>
              <a:t>airport,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669552" y="3085072"/>
            <a:ext cx="2642235" cy="65405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22225">
              <a:lnSpc>
                <a:spcPct val="100000"/>
              </a:lnSpc>
              <a:spcBef>
                <a:spcPts val="345"/>
              </a:spcBef>
            </a:pPr>
            <a:r>
              <a:rPr dirty="0" sz="2400" b="1">
                <a:solidFill>
                  <a:srgbClr val="072A4A"/>
                </a:solidFill>
                <a:latin typeface="Arial"/>
                <a:cs typeface="Arial"/>
              </a:rPr>
              <a:t>At</a:t>
            </a:r>
            <a:r>
              <a:rPr dirty="0" sz="2400" spc="-20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72A4A"/>
                </a:solidFill>
                <a:latin typeface="Arial"/>
                <a:cs typeface="Arial"/>
              </a:rPr>
              <a:t>Tanjung</a:t>
            </a:r>
            <a:r>
              <a:rPr dirty="0" sz="2400" spc="-15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72A4A"/>
                </a:solidFill>
                <a:latin typeface="Arial"/>
                <a:cs typeface="Arial"/>
              </a:rPr>
              <a:t>Benoa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400">
                <a:latin typeface="Trebuchet MS"/>
                <a:cs typeface="Trebuchet MS"/>
              </a:rPr>
              <a:t>Bali’s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water</a:t>
            </a:r>
            <a:r>
              <a:rPr dirty="0" sz="1400" spc="-2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sport</a:t>
            </a:r>
            <a:r>
              <a:rPr dirty="0" sz="1400" spc="-20">
                <a:latin typeface="Trebuchet MS"/>
                <a:cs typeface="Trebuchet MS"/>
              </a:rPr>
              <a:t> </a:t>
            </a:r>
            <a:r>
              <a:rPr dirty="0" sz="1400" spc="-10">
                <a:latin typeface="Trebuchet MS"/>
                <a:cs typeface="Trebuchet MS"/>
              </a:rPr>
              <a:t>center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669552" y="3927785"/>
            <a:ext cx="2727960" cy="86296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22225">
              <a:lnSpc>
                <a:spcPct val="100000"/>
              </a:lnSpc>
              <a:spcBef>
                <a:spcPts val="320"/>
              </a:spcBef>
            </a:pPr>
            <a:r>
              <a:rPr dirty="0" sz="2400" b="1">
                <a:solidFill>
                  <a:srgbClr val="072A4A"/>
                </a:solidFill>
                <a:latin typeface="Arial"/>
                <a:cs typeface="Arial"/>
              </a:rPr>
              <a:t>Beach</a:t>
            </a:r>
            <a:r>
              <a:rPr dirty="0" sz="2400" spc="-95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72A4A"/>
                </a:solidFill>
                <a:latin typeface="Arial"/>
                <a:cs typeface="Arial"/>
              </a:rPr>
              <a:t>Front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dirty="0" sz="1400">
                <a:latin typeface="Trebuchet MS"/>
                <a:cs typeface="Trebuchet MS"/>
              </a:rPr>
              <a:t>With</a:t>
            </a:r>
            <a:r>
              <a:rPr dirty="0" sz="1400" spc="-2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an</a:t>
            </a:r>
            <a:r>
              <a:rPr dirty="0" sz="1400" spc="-1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amazing</a:t>
            </a:r>
            <a:r>
              <a:rPr dirty="0" sz="1400" spc="-2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beach</a:t>
            </a:r>
            <a:r>
              <a:rPr dirty="0" sz="1400" spc="-1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view</a:t>
            </a:r>
            <a:r>
              <a:rPr dirty="0" sz="1400" spc="-20">
                <a:latin typeface="Trebuchet MS"/>
                <a:cs typeface="Trebuchet MS"/>
              </a:rPr>
              <a:t> form </a:t>
            </a:r>
            <a:r>
              <a:rPr dirty="0" sz="1400" spc="-10">
                <a:latin typeface="Trebuchet MS"/>
                <a:cs typeface="Trebuchet MS"/>
              </a:rPr>
              <a:t>Balcony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25712" y="2722587"/>
            <a:ext cx="598487" cy="86201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152400" y="114300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 h="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>
                <a:solidFill>
                  <a:srgbClr val="072A4A"/>
                </a:solidFill>
              </a:rPr>
              <a:t>30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4600" y="831855"/>
            <a:ext cx="5549900" cy="5721351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7467600" y="1882775"/>
            <a:ext cx="3352800" cy="3619500"/>
          </a:xfrm>
          <a:prstGeom prst="rect">
            <a:avLst/>
          </a:prstGeom>
          <a:solidFill>
            <a:srgbClr val="072A4A"/>
          </a:solidFill>
          <a:ln w="76199">
            <a:solidFill>
              <a:srgbClr val="ECDB8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85"/>
              </a:spcBef>
            </a:pPr>
            <a:endParaRPr sz="2800">
              <a:latin typeface="Times New Roman"/>
              <a:cs typeface="Times New Roman"/>
            </a:endParaRPr>
          </a:p>
          <a:p>
            <a:pPr algn="ctr" marL="552450" marR="545465" indent="635">
              <a:lnSpc>
                <a:spcPct val="100000"/>
              </a:lnSpc>
            </a:pPr>
            <a:r>
              <a:rPr dirty="0" sz="2800" b="1">
                <a:solidFill>
                  <a:srgbClr val="FFFFFF"/>
                </a:solidFill>
                <a:latin typeface="Trebuchet MS"/>
                <a:cs typeface="Trebuchet MS"/>
              </a:rPr>
              <a:t>Daily</a:t>
            </a:r>
            <a:r>
              <a:rPr dirty="0" sz="2800" spc="-5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Trebuchet MS"/>
                <a:cs typeface="Trebuchet MS"/>
              </a:rPr>
              <a:t>Theme </a:t>
            </a:r>
            <a:r>
              <a:rPr dirty="0" sz="2800" b="1">
                <a:solidFill>
                  <a:srgbClr val="FFFFFF"/>
                </a:solidFill>
                <a:latin typeface="Trebuchet MS"/>
                <a:cs typeface="Trebuchet MS"/>
              </a:rPr>
              <a:t>Buffet</a:t>
            </a:r>
            <a:r>
              <a:rPr dirty="0" sz="2800" spc="-5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Trebuchet MS"/>
                <a:cs typeface="Trebuchet MS"/>
              </a:rPr>
              <a:t>Dinner</a:t>
            </a:r>
            <a:endParaRPr sz="2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490"/>
              </a:spcBef>
            </a:pPr>
            <a:r>
              <a:rPr dirty="0" sz="1200" b="1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dirty="0" sz="12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FFFFFF"/>
                </a:solidFill>
                <a:latin typeface="Trebuchet MS"/>
                <a:cs typeface="Trebuchet MS"/>
              </a:rPr>
              <a:t>Rama</a:t>
            </a:r>
            <a:r>
              <a:rPr dirty="0" sz="12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FFFFFF"/>
                </a:solidFill>
                <a:latin typeface="Trebuchet MS"/>
                <a:cs typeface="Trebuchet MS"/>
              </a:rPr>
              <a:t>Live</a:t>
            </a:r>
            <a:r>
              <a:rPr dirty="0" sz="12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Trebuchet MS"/>
                <a:cs typeface="Trebuchet MS"/>
              </a:rPr>
              <a:t>Entertainment</a:t>
            </a:r>
            <a:endParaRPr sz="1200">
              <a:latin typeface="Trebuchet MS"/>
              <a:cs typeface="Trebuchet MS"/>
            </a:endParaRPr>
          </a:p>
          <a:p>
            <a:pPr algn="ctr" marL="241935" marR="236220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buffet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dinner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cultural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performances,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modern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dance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live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music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152400" y="114300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 h="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>
                <a:solidFill>
                  <a:srgbClr val="072A4A"/>
                </a:solidFill>
              </a:rPr>
              <a:t>31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60183" y="258502"/>
            <a:ext cx="5950654" cy="6329622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2514600" y="1846262"/>
            <a:ext cx="3352800" cy="3619500"/>
          </a:xfrm>
          <a:prstGeom prst="rect">
            <a:avLst/>
          </a:prstGeom>
          <a:solidFill>
            <a:srgbClr val="072A4A"/>
          </a:solidFill>
          <a:ln w="76199">
            <a:solidFill>
              <a:srgbClr val="ECDB8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endParaRPr sz="2800">
              <a:latin typeface="Times New Roman"/>
              <a:cs typeface="Times New Roman"/>
            </a:endParaRPr>
          </a:p>
          <a:p>
            <a:pPr algn="ctr" marL="454025" marR="447675" indent="635">
              <a:lnSpc>
                <a:spcPct val="100000"/>
              </a:lnSpc>
            </a:pPr>
            <a:r>
              <a:rPr dirty="0" sz="2800" b="1">
                <a:solidFill>
                  <a:srgbClr val="FFFFFF"/>
                </a:solidFill>
                <a:latin typeface="Trebuchet MS"/>
                <a:cs typeface="Trebuchet MS"/>
              </a:rPr>
              <a:t>Motorized</a:t>
            </a:r>
            <a:r>
              <a:rPr dirty="0" sz="2800" spc="-1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spc="-50" b="1">
                <a:solidFill>
                  <a:srgbClr val="FFFFFF"/>
                </a:solidFill>
                <a:latin typeface="Trebuchet MS"/>
                <a:cs typeface="Trebuchet MS"/>
              </a:rPr>
              <a:t>&amp; </a:t>
            </a:r>
            <a:r>
              <a:rPr dirty="0" sz="2800" spc="-20" b="1">
                <a:solidFill>
                  <a:srgbClr val="FFFFFF"/>
                </a:solidFill>
                <a:latin typeface="Trebuchet MS"/>
                <a:cs typeface="Trebuchet MS"/>
              </a:rPr>
              <a:t>Non-</a:t>
            </a:r>
            <a:r>
              <a:rPr dirty="0" sz="2800" spc="-10" b="1">
                <a:solidFill>
                  <a:srgbClr val="FFFFFF"/>
                </a:solidFill>
                <a:latin typeface="Trebuchet MS"/>
                <a:cs typeface="Trebuchet MS"/>
              </a:rPr>
              <a:t>Motorized </a:t>
            </a:r>
            <a:r>
              <a:rPr dirty="0" sz="2800" b="1">
                <a:solidFill>
                  <a:srgbClr val="FFFFFF"/>
                </a:solidFill>
                <a:latin typeface="Trebuchet MS"/>
                <a:cs typeface="Trebuchet MS"/>
              </a:rPr>
              <a:t>Water</a:t>
            </a:r>
            <a:r>
              <a:rPr dirty="0" sz="2800" spc="-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Trebuchet MS"/>
                <a:cs typeface="Trebuchet MS"/>
              </a:rPr>
              <a:t>Sports</a:t>
            </a:r>
            <a:endParaRPr sz="2800">
              <a:latin typeface="Trebuchet MS"/>
              <a:cs typeface="Trebuchet MS"/>
            </a:endParaRPr>
          </a:p>
          <a:p>
            <a:pPr algn="ctr" marL="215900" marR="208915">
              <a:lnSpc>
                <a:spcPct val="100000"/>
              </a:lnSpc>
              <a:spcBef>
                <a:spcPts val="1490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motorized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water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sport,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minimum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12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nights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stay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required.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152400" y="114300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 h="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>
                <a:solidFill>
                  <a:srgbClr val="072A4A"/>
                </a:solidFill>
              </a:rPr>
              <a:t>32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90800" y="830275"/>
            <a:ext cx="5526087" cy="5722936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934200" y="1885950"/>
            <a:ext cx="3352800" cy="3619500"/>
          </a:xfrm>
          <a:prstGeom prst="rect">
            <a:avLst/>
          </a:prstGeom>
          <a:solidFill>
            <a:srgbClr val="072A4A"/>
          </a:solidFill>
          <a:ln w="76199">
            <a:solidFill>
              <a:srgbClr val="ECDB8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205"/>
              </a:spcBef>
            </a:pPr>
            <a:endParaRPr sz="2800">
              <a:latin typeface="Times New Roman"/>
              <a:cs typeface="Times New Roman"/>
            </a:endParaRPr>
          </a:p>
          <a:p>
            <a:pPr algn="ctr" marL="504825" marR="497840">
              <a:lnSpc>
                <a:spcPct val="100000"/>
              </a:lnSpc>
            </a:pPr>
            <a:r>
              <a:rPr dirty="0" sz="2800" b="1">
                <a:solidFill>
                  <a:srgbClr val="FFFFFF"/>
                </a:solidFill>
                <a:latin typeface="Trebuchet MS"/>
                <a:cs typeface="Trebuchet MS"/>
              </a:rPr>
              <a:t>Cool’s</a:t>
            </a:r>
            <a:r>
              <a:rPr dirty="0" sz="28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Trebuchet MS"/>
                <a:cs typeface="Trebuchet MS"/>
              </a:rPr>
              <a:t>Leisure Lounge</a:t>
            </a:r>
            <a:endParaRPr sz="2800">
              <a:latin typeface="Trebuchet MS"/>
              <a:cs typeface="Trebuchet MS"/>
            </a:endParaRPr>
          </a:p>
          <a:p>
            <a:pPr algn="ctr" marL="123189" marR="117475">
              <a:lnSpc>
                <a:spcPct val="100000"/>
              </a:lnSpc>
              <a:spcBef>
                <a:spcPts val="1490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Games</a:t>
            </a:r>
            <a:r>
              <a:rPr dirty="0" sz="12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Room,</a:t>
            </a:r>
            <a:r>
              <a:rPr dirty="0" sz="12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Mahjong</a:t>
            </a:r>
            <a:r>
              <a:rPr dirty="0" sz="12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Room,</a:t>
            </a:r>
            <a:r>
              <a:rPr dirty="0" sz="12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Karaoke</a:t>
            </a:r>
            <a:r>
              <a:rPr dirty="0" sz="12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Room,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Center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Internet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Use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152400" y="114300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 h="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>
                <a:solidFill>
                  <a:srgbClr val="072A4A"/>
                </a:solidFill>
              </a:rPr>
              <a:t>33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4112" y="838208"/>
            <a:ext cx="5546725" cy="5749926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2601912" y="1903412"/>
            <a:ext cx="3352800" cy="3619500"/>
          </a:xfrm>
          <a:prstGeom prst="rect">
            <a:avLst/>
          </a:prstGeom>
          <a:solidFill>
            <a:srgbClr val="072A4A"/>
          </a:solidFill>
          <a:ln w="76199">
            <a:solidFill>
              <a:srgbClr val="ECDB8F"/>
            </a:solidFill>
          </a:ln>
        </p:spPr>
        <p:txBody>
          <a:bodyPr wrap="square" lIns="0" tIns="35369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785"/>
              </a:spcBef>
            </a:pPr>
            <a:endParaRPr sz="2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800" b="1">
                <a:solidFill>
                  <a:srgbClr val="FFFFFF"/>
                </a:solidFill>
                <a:latin typeface="Trebuchet MS"/>
                <a:cs typeface="Trebuchet MS"/>
              </a:rPr>
              <a:t>Fitness</a:t>
            </a:r>
            <a:r>
              <a:rPr dirty="0" sz="2800" spc="-8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Trebuchet MS"/>
                <a:cs typeface="Trebuchet MS"/>
              </a:rPr>
              <a:t>Center</a:t>
            </a:r>
            <a:endParaRPr sz="2800">
              <a:latin typeface="Trebuchet MS"/>
              <a:cs typeface="Trebuchet MS"/>
            </a:endParaRPr>
          </a:p>
          <a:p>
            <a:pPr algn="ctr" marL="94615" marR="89535">
              <a:lnSpc>
                <a:spcPct val="100000"/>
              </a:lnSpc>
              <a:spcBef>
                <a:spcPts val="1490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Stay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active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during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holiday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fully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equipped</a:t>
            </a:r>
            <a:r>
              <a:rPr dirty="0" sz="12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Fitness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Center.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Enjoy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wide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range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cardio</a:t>
            </a:r>
            <a:r>
              <a:rPr dirty="0" sz="12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2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strength-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training</a:t>
            </a:r>
            <a:r>
              <a:rPr dirty="0" sz="12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equipment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including</a:t>
            </a:r>
            <a:r>
              <a:rPr dirty="0" sz="12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Smith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machine,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functional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trainer,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battle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ropes,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TRX,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kettlebells,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dumbbells,</a:t>
            </a:r>
            <a:r>
              <a:rPr dirty="0" sz="1200" spc="5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gym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balls,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BOSU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balls,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step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jumps,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more.</a:t>
            </a:r>
            <a:endParaRPr sz="1200">
              <a:latin typeface="Trebuchet MS"/>
              <a:cs typeface="Trebuchet MS"/>
            </a:endParaRPr>
          </a:p>
          <a:p>
            <a:pPr algn="ctr" marL="133985" marR="128270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Fitness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Center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open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daily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6:00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to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23:00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convenience.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072A4A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D1B35D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152400" y="114300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 h="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>
                <a:solidFill>
                  <a:srgbClr val="072A4A"/>
                </a:solidFill>
              </a:rPr>
              <a:t>34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3995" y="14280"/>
            <a:ext cx="7118146" cy="652764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2209800" y="1903425"/>
            <a:ext cx="3352800" cy="3619500"/>
          </a:xfrm>
          <a:prstGeom prst="rect">
            <a:avLst/>
          </a:prstGeom>
          <a:solidFill>
            <a:srgbClr val="072A4A"/>
          </a:solidFill>
          <a:ln w="76199">
            <a:solidFill>
              <a:srgbClr val="ECDB8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00">
              <a:latin typeface="Times New Roman"/>
              <a:cs typeface="Times New Roman"/>
            </a:endParaRPr>
          </a:p>
          <a:p>
            <a:pPr algn="ctr" marL="98425" marR="91440">
              <a:lnSpc>
                <a:spcPct val="100000"/>
              </a:lnSpc>
            </a:pPr>
            <a:r>
              <a:rPr dirty="0" sz="2800" b="1">
                <a:solidFill>
                  <a:srgbClr val="FFFFFF"/>
                </a:solidFill>
                <a:latin typeface="Trebuchet MS"/>
                <a:cs typeface="Trebuchet MS"/>
              </a:rPr>
              <a:t>Sport</a:t>
            </a:r>
            <a:r>
              <a:rPr dirty="0" sz="2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b="1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2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Trebuchet MS"/>
                <a:cs typeface="Trebuchet MS"/>
              </a:rPr>
              <a:t>Recreation Activities</a:t>
            </a:r>
            <a:endParaRPr sz="2800">
              <a:latin typeface="Trebuchet MS"/>
              <a:cs typeface="Trebuchet MS"/>
            </a:endParaRPr>
          </a:p>
          <a:p>
            <a:pPr algn="ctr" marL="145415" marR="140335" indent="-1270">
              <a:lnSpc>
                <a:spcPct val="100000"/>
              </a:lnSpc>
              <a:spcBef>
                <a:spcPts val="1490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Offering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wide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range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activities,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starting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2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yoga,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aerobics,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beach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volleyball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and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choices</a:t>
            </a:r>
            <a:r>
              <a:rPr dirty="0" sz="12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2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water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sports</a:t>
            </a:r>
            <a:r>
              <a:rPr dirty="0" sz="12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Kids’</a:t>
            </a:r>
            <a:r>
              <a:rPr dirty="0" sz="12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activity.</a:t>
            </a:r>
            <a:r>
              <a:rPr dirty="0" sz="12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Fun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never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ends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when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1200" b="1">
                <a:solidFill>
                  <a:srgbClr val="FFFFFF"/>
                </a:solidFill>
                <a:latin typeface="Trebuchet MS"/>
                <a:cs typeface="Trebuchet MS"/>
              </a:rPr>
              <a:t>Grand</a:t>
            </a:r>
            <a:r>
              <a:rPr dirty="0" sz="12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FFFFFF"/>
                </a:solidFill>
                <a:latin typeface="Trebuchet MS"/>
                <a:cs typeface="Trebuchet MS"/>
              </a:rPr>
              <a:t>Mirage</a:t>
            </a:r>
            <a:r>
              <a:rPr dirty="0" sz="12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Trebuchet MS"/>
                <a:cs typeface="Trebuchet MS"/>
              </a:rPr>
              <a:t>Resort.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37075" y="6403213"/>
            <a:ext cx="33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72A4A"/>
                </a:solidFill>
                <a:latin typeface="Calibri"/>
                <a:cs typeface="Calibri"/>
              </a:rPr>
              <a:t>35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712450" y="6477012"/>
            <a:ext cx="0" cy="282575"/>
          </a:xfrm>
          <a:custGeom>
            <a:avLst/>
            <a:gdLst/>
            <a:ahLst/>
            <a:cxnLst/>
            <a:rect l="l" t="t" r="r" b="b"/>
            <a:pathLst>
              <a:path w="0"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337075" y="6403213"/>
            <a:ext cx="33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72A4A"/>
                </a:solidFill>
                <a:latin typeface="Calibri"/>
                <a:cs typeface="Calibri"/>
              </a:rPr>
              <a:t>36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276600" y="990600"/>
            <a:ext cx="101600" cy="1066800"/>
            <a:chOff x="3276600" y="990600"/>
            <a:chExt cx="101600" cy="1066800"/>
          </a:xfrm>
        </p:grpSpPr>
        <p:sp>
          <p:nvSpPr>
            <p:cNvPr id="5" name="object 5" descr=""/>
            <p:cNvSpPr/>
            <p:nvPr/>
          </p:nvSpPr>
          <p:spPr>
            <a:xfrm>
              <a:off x="3276600" y="990600"/>
              <a:ext cx="101600" cy="1066800"/>
            </a:xfrm>
            <a:custGeom>
              <a:avLst/>
              <a:gdLst/>
              <a:ahLst/>
              <a:cxnLst/>
              <a:rect l="l" t="t" r="r" b="b"/>
              <a:pathLst>
                <a:path w="101600" h="1066800">
                  <a:moveTo>
                    <a:pt x="101599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01599" y="1066800"/>
                  </a:lnTo>
                  <a:lnTo>
                    <a:pt x="101599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327400" y="990600"/>
              <a:ext cx="0" cy="1066800"/>
            </a:xfrm>
            <a:custGeom>
              <a:avLst/>
              <a:gdLst/>
              <a:ahLst/>
              <a:cxnLst/>
              <a:rect l="l" t="t" r="r" b="b"/>
              <a:pathLst>
                <a:path w="0" h="1066800">
                  <a:moveTo>
                    <a:pt x="0" y="0"/>
                  </a:moveTo>
                  <a:lnTo>
                    <a:pt x="0" y="1066800"/>
                  </a:lnTo>
                </a:path>
              </a:pathLst>
            </a:custGeom>
            <a:ln w="28575">
              <a:solidFill>
                <a:srgbClr val="072A4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946390" y="6542785"/>
            <a:ext cx="14490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U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703" y="0"/>
            <a:ext cx="1596593" cy="976312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3660140" y="1049591"/>
            <a:ext cx="637222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rebuchet MS"/>
                <a:cs typeface="Trebuchet MS"/>
              </a:rPr>
              <a:t>Offers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eclectic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dishes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with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unforgettable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savory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tastes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for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palate.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Open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for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24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hours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 spc="-20">
                <a:latin typeface="Trebuchet MS"/>
                <a:cs typeface="Trebuchet MS"/>
              </a:rPr>
              <a:t>this </a:t>
            </a:r>
            <a:r>
              <a:rPr dirty="0" sz="1200">
                <a:latin typeface="Trebuchet MS"/>
                <a:cs typeface="Trebuchet MS"/>
              </a:rPr>
              <a:t>restaurant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serves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alluring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la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carte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menu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appetizing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buffet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for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breakfast,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lunch,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and </a:t>
            </a:r>
            <a:r>
              <a:rPr dirty="0" sz="1200">
                <a:latin typeface="Trebuchet MS"/>
                <a:cs typeface="Trebuchet MS"/>
              </a:rPr>
              <a:t>dinner.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calming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sea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breeze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soothes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feeling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creates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extraordinary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dining </a:t>
            </a:r>
            <a:r>
              <a:rPr dirty="0" sz="1200">
                <a:latin typeface="Trebuchet MS"/>
                <a:cs typeface="Trebuchet MS"/>
              </a:rPr>
              <a:t>experience.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This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restaurant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perfect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for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treasuring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free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time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with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companion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of </a:t>
            </a:r>
            <a:r>
              <a:rPr dirty="0" sz="1200">
                <a:latin typeface="Trebuchet MS"/>
                <a:cs typeface="Trebuchet MS"/>
              </a:rPr>
              <a:t>afternoon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tea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coffee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savory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cakes.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8775" y="2286012"/>
            <a:ext cx="9139237" cy="410686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24000" y="2286279"/>
            <a:ext cx="9144000" cy="369570"/>
          </a:xfrm>
          <a:prstGeom prst="rect"/>
          <a:solidFill>
            <a:srgbClr val="072A4A"/>
          </a:solidFill>
        </p:spPr>
        <p:txBody>
          <a:bodyPr wrap="square" lIns="0" tIns="425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dirty="0" sz="1800" b="1">
                <a:latin typeface="Arial"/>
                <a:cs typeface="Arial"/>
              </a:rPr>
              <a:t>GRAND</a:t>
            </a:r>
            <a:r>
              <a:rPr dirty="0" sz="1800" spc="-75" b="1">
                <a:latin typeface="Arial"/>
                <a:cs typeface="Arial"/>
              </a:rPr>
              <a:t> </a:t>
            </a:r>
            <a:r>
              <a:rPr dirty="0" sz="1800" spc="-20" b="1">
                <a:latin typeface="Arial"/>
                <a:cs typeface="Arial"/>
              </a:rPr>
              <a:t>CAFE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7910512" y="5395912"/>
            <a:ext cx="2619375" cy="866775"/>
            <a:chOff x="7910512" y="5395912"/>
            <a:chExt cx="2619375" cy="866775"/>
          </a:xfrm>
        </p:grpSpPr>
        <p:sp>
          <p:nvSpPr>
            <p:cNvPr id="14" name="object 14" descr=""/>
            <p:cNvSpPr/>
            <p:nvPr/>
          </p:nvSpPr>
          <p:spPr>
            <a:xfrm>
              <a:off x="7924800" y="5410200"/>
              <a:ext cx="2590800" cy="838200"/>
            </a:xfrm>
            <a:custGeom>
              <a:avLst/>
              <a:gdLst/>
              <a:ahLst/>
              <a:cxnLst/>
              <a:rect l="l" t="t" r="r" b="b"/>
              <a:pathLst>
                <a:path w="2590800" h="838200">
                  <a:moveTo>
                    <a:pt x="2590800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2590800" y="838200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000000">
                <a:alpha val="4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924800" y="5410200"/>
              <a:ext cx="2590800" cy="838200"/>
            </a:xfrm>
            <a:custGeom>
              <a:avLst/>
              <a:gdLst/>
              <a:ahLst/>
              <a:cxnLst/>
              <a:rect l="l" t="t" r="r" b="b"/>
              <a:pathLst>
                <a:path w="2590800" h="838200">
                  <a:moveTo>
                    <a:pt x="0" y="0"/>
                  </a:moveTo>
                  <a:lnTo>
                    <a:pt x="2590800" y="0"/>
                  </a:lnTo>
                  <a:lnTo>
                    <a:pt x="259080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8016240" y="5537771"/>
            <a:ext cx="65659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Breakfast Lunch Dinner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930130" y="5537771"/>
            <a:ext cx="14446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07.00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11.00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Hours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12.00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15.00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Hours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18.30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22.00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Hours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8" name="object 1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1200" y="923931"/>
            <a:ext cx="882651" cy="12001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712450" y="6477012"/>
            <a:ext cx="0" cy="282575"/>
          </a:xfrm>
          <a:custGeom>
            <a:avLst/>
            <a:gdLst/>
            <a:ahLst/>
            <a:cxnLst/>
            <a:rect l="l" t="t" r="r" b="b"/>
            <a:pathLst>
              <a:path w="0"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337075" y="6403213"/>
            <a:ext cx="33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72A4A"/>
                </a:solidFill>
                <a:latin typeface="Calibri"/>
                <a:cs typeface="Calibri"/>
              </a:rPr>
              <a:t>37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276600" y="990600"/>
            <a:ext cx="101600" cy="1066800"/>
            <a:chOff x="3276600" y="990600"/>
            <a:chExt cx="101600" cy="1066800"/>
          </a:xfrm>
        </p:grpSpPr>
        <p:sp>
          <p:nvSpPr>
            <p:cNvPr id="5" name="object 5" descr=""/>
            <p:cNvSpPr/>
            <p:nvPr/>
          </p:nvSpPr>
          <p:spPr>
            <a:xfrm>
              <a:off x="3276600" y="990600"/>
              <a:ext cx="101600" cy="1066800"/>
            </a:xfrm>
            <a:custGeom>
              <a:avLst/>
              <a:gdLst/>
              <a:ahLst/>
              <a:cxnLst/>
              <a:rect l="l" t="t" r="r" b="b"/>
              <a:pathLst>
                <a:path w="101600" h="1066800">
                  <a:moveTo>
                    <a:pt x="101599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01599" y="1066800"/>
                  </a:lnTo>
                  <a:lnTo>
                    <a:pt x="101599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327400" y="990600"/>
              <a:ext cx="0" cy="1066800"/>
            </a:xfrm>
            <a:custGeom>
              <a:avLst/>
              <a:gdLst/>
              <a:ahLst/>
              <a:cxnLst/>
              <a:rect l="l" t="t" r="r" b="b"/>
              <a:pathLst>
                <a:path w="0" h="1066800">
                  <a:moveTo>
                    <a:pt x="0" y="0"/>
                  </a:moveTo>
                  <a:lnTo>
                    <a:pt x="0" y="1066800"/>
                  </a:lnTo>
                </a:path>
              </a:pathLst>
            </a:custGeom>
            <a:ln w="28575">
              <a:solidFill>
                <a:srgbClr val="072A4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946390" y="6542785"/>
            <a:ext cx="14490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U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703" y="0"/>
            <a:ext cx="1596593" cy="976312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1524012" y="2286012"/>
            <a:ext cx="9139555" cy="4107179"/>
            <a:chOff x="1524012" y="2286012"/>
            <a:chExt cx="9139555" cy="4107179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12" y="2286012"/>
              <a:ext cx="9139237" cy="4106862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162799" y="5029200"/>
              <a:ext cx="3352800" cy="1219200"/>
            </a:xfrm>
            <a:custGeom>
              <a:avLst/>
              <a:gdLst/>
              <a:ahLst/>
              <a:cxnLst/>
              <a:rect l="l" t="t" r="r" b="b"/>
              <a:pathLst>
                <a:path w="3352800" h="1219200">
                  <a:moveTo>
                    <a:pt x="3352800" y="0"/>
                  </a:moveTo>
                  <a:lnTo>
                    <a:pt x="0" y="0"/>
                  </a:lnTo>
                  <a:lnTo>
                    <a:pt x="0" y="1219200"/>
                  </a:lnTo>
                  <a:lnTo>
                    <a:pt x="3352800" y="1219200"/>
                  </a:lnTo>
                  <a:lnTo>
                    <a:pt x="3352800" y="0"/>
                  </a:lnTo>
                  <a:close/>
                </a:path>
              </a:pathLst>
            </a:custGeom>
            <a:solidFill>
              <a:srgbClr val="000000">
                <a:alpha val="4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162799" y="5029200"/>
              <a:ext cx="3352800" cy="1219200"/>
            </a:xfrm>
            <a:custGeom>
              <a:avLst/>
              <a:gdLst/>
              <a:ahLst/>
              <a:cxnLst/>
              <a:rect l="l" t="t" r="r" b="b"/>
              <a:pathLst>
                <a:path w="3352800" h="1219200">
                  <a:moveTo>
                    <a:pt x="0" y="0"/>
                  </a:moveTo>
                  <a:lnTo>
                    <a:pt x="3352800" y="0"/>
                  </a:lnTo>
                  <a:lnTo>
                    <a:pt x="3352800" y="1219200"/>
                  </a:lnTo>
                  <a:lnTo>
                    <a:pt x="0" y="121920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3660140" y="1232471"/>
            <a:ext cx="6382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3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incomparable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grilled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fish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taste,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magnetizing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Indian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Ocean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View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soothing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sea </a:t>
            </a:r>
            <a:r>
              <a:rPr dirty="0" sz="1200">
                <a:latin typeface="Trebuchet MS"/>
                <a:cs typeface="Trebuchet MS"/>
              </a:rPr>
              <a:t>breeze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are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ultimate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opulence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this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restaurant.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Adorned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with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Balinese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furniture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and </a:t>
            </a:r>
            <a:r>
              <a:rPr dirty="0" sz="1200">
                <a:latin typeface="Trebuchet MS"/>
                <a:cs typeface="Trebuchet MS"/>
              </a:rPr>
              <a:t>artwork,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this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restaurant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resonates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authentic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luxury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5-</a:t>
            </a:r>
            <a:r>
              <a:rPr dirty="0" sz="1200">
                <a:latin typeface="Trebuchet MS"/>
                <a:cs typeface="Trebuchet MS"/>
              </a:rPr>
              <a:t>star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Bali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resort.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162800" y="5029200"/>
            <a:ext cx="3352800" cy="1219200"/>
          </a:xfrm>
          <a:prstGeom prst="rect">
            <a:avLst/>
          </a:prstGeom>
        </p:spPr>
        <p:txBody>
          <a:bodyPr wrap="square" lIns="0" tIns="147955" rIns="0" bIns="0" rtlCol="0" vert="horz">
            <a:spAutoFit/>
          </a:bodyPr>
          <a:lstStyle/>
          <a:p>
            <a:pPr marL="263525" indent="-172085">
              <a:lnSpc>
                <a:spcPct val="100000"/>
              </a:lnSpc>
              <a:spcBef>
                <a:spcPts val="1165"/>
              </a:spcBef>
              <a:buFont typeface="Arial"/>
              <a:buChar char="•"/>
              <a:tabLst>
                <a:tab pos="263525" algn="l"/>
              </a:tabLst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Complimentary</a:t>
            </a:r>
            <a:r>
              <a:rPr dirty="0" sz="12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Wi-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Fi</a:t>
            </a:r>
            <a:endParaRPr sz="1200">
              <a:latin typeface="Trebuchet MS"/>
              <a:cs typeface="Trebuchet MS"/>
            </a:endParaRPr>
          </a:p>
          <a:p>
            <a:pPr marL="263525" indent="-172085">
              <a:lnSpc>
                <a:spcPct val="100000"/>
              </a:lnSpc>
              <a:buFont typeface="Arial"/>
              <a:buChar char="•"/>
              <a:tabLst>
                <a:tab pos="263525" algn="l"/>
              </a:tabLst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Seating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capacity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up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72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seats</a:t>
            </a:r>
            <a:endParaRPr sz="1200">
              <a:latin typeface="Trebuchet MS"/>
              <a:cs typeface="Trebuchet MS"/>
            </a:endParaRPr>
          </a:p>
          <a:p>
            <a:pPr marL="263525" indent="-172085">
              <a:lnSpc>
                <a:spcPct val="100000"/>
              </a:lnSpc>
              <a:buFont typeface="Arial"/>
              <a:buChar char="•"/>
              <a:tabLst>
                <a:tab pos="263525" algn="l"/>
              </a:tabLst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Grilled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seafood,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meat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Italian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menu</a:t>
            </a:r>
            <a:endParaRPr sz="1200">
              <a:latin typeface="Trebuchet MS"/>
              <a:cs typeface="Trebuchet MS"/>
            </a:endParaRPr>
          </a:p>
          <a:p>
            <a:pPr marL="262255" marR="212725" indent="-171450">
              <a:lnSpc>
                <a:spcPct val="100000"/>
              </a:lnSpc>
              <a:buFont typeface="Arial"/>
              <a:buChar char="•"/>
              <a:tabLst>
                <a:tab pos="262255" algn="l"/>
              </a:tabLst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Relaxing</a:t>
            </a:r>
            <a:r>
              <a:rPr dirty="0" sz="12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ambiance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awesome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view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Indian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Ocean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1524000" y="800100"/>
            <a:ext cx="9144000" cy="1856105"/>
            <a:chOff x="1524000" y="800100"/>
            <a:chExt cx="9144000" cy="1856105"/>
          </a:xfrm>
        </p:grpSpPr>
        <p:pic>
          <p:nvPicPr>
            <p:cNvPr id="17" name="object 1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6400" y="800100"/>
              <a:ext cx="1447800" cy="1447800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524000" y="2286279"/>
              <a:ext cx="9144000" cy="369570"/>
            </a:xfrm>
            <a:custGeom>
              <a:avLst/>
              <a:gdLst/>
              <a:ahLst/>
              <a:cxnLst/>
              <a:rect l="l" t="t" r="r" b="b"/>
              <a:pathLst>
                <a:path w="9144000" h="369569">
                  <a:moveTo>
                    <a:pt x="914400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9144000" y="369328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72A4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524000" y="2316251"/>
            <a:ext cx="914400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JUKUNG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SEAFOOD</a:t>
            </a:r>
            <a:r>
              <a:rPr dirty="0" sz="1800" spc="-40" b="1">
                <a:latin typeface="Arial"/>
                <a:cs typeface="Arial"/>
              </a:rPr>
              <a:t> </a:t>
            </a:r>
            <a:r>
              <a:rPr dirty="0" sz="1800" spc="-20" b="1">
                <a:latin typeface="Arial"/>
                <a:cs typeface="Arial"/>
              </a:rPr>
              <a:t>GRILL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712450" y="6477012"/>
            <a:ext cx="0" cy="282575"/>
          </a:xfrm>
          <a:custGeom>
            <a:avLst/>
            <a:gdLst/>
            <a:ahLst/>
            <a:cxnLst/>
            <a:rect l="l" t="t" r="r" b="b"/>
            <a:pathLst>
              <a:path w="0"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337075" y="6403213"/>
            <a:ext cx="33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72A4A"/>
                </a:solidFill>
                <a:latin typeface="Calibri"/>
                <a:cs typeface="Calibri"/>
              </a:rPr>
              <a:t>38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946390" y="6542785"/>
            <a:ext cx="14490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U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703" y="0"/>
            <a:ext cx="1596593" cy="97631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0" y="2362200"/>
            <a:ext cx="9144000" cy="40386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24000" y="2286279"/>
            <a:ext cx="9144000" cy="369570"/>
          </a:xfrm>
          <a:prstGeom prst="rect"/>
          <a:solidFill>
            <a:srgbClr val="072A4A"/>
          </a:solidFill>
        </p:spPr>
        <p:txBody>
          <a:bodyPr wrap="square" lIns="0" tIns="42545" rIns="0" bIns="0" rtlCol="0" vert="horz">
            <a:spAutoFit/>
          </a:bodyPr>
          <a:lstStyle/>
          <a:p>
            <a:pPr algn="ctr" marL="62865">
              <a:lnSpc>
                <a:spcPct val="100000"/>
              </a:lnSpc>
              <a:spcBef>
                <a:spcPts val="335"/>
              </a:spcBef>
            </a:pPr>
            <a:r>
              <a:rPr dirty="0" sz="1800" b="1">
                <a:latin typeface="Arial"/>
                <a:cs typeface="Arial"/>
              </a:rPr>
              <a:t>JJ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ROOFTOP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LOUNGE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658399" y="1135561"/>
            <a:ext cx="625348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rebuchet MS"/>
                <a:cs typeface="Trebuchet MS"/>
              </a:rPr>
              <a:t>Set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top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Jukung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Seafood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Grill,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JJ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Rooftop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Lounge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will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embrace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your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afternoon </a:t>
            </a:r>
            <a:r>
              <a:rPr dirty="0" sz="1200">
                <a:latin typeface="Trebuchet MS"/>
                <a:cs typeface="Trebuchet MS"/>
              </a:rPr>
              <a:t>bliss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with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set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delightful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cocktails,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mocktails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choices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bites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while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enjoying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the </a:t>
            </a:r>
            <a:r>
              <a:rPr dirty="0" sz="1200">
                <a:latin typeface="Trebuchet MS"/>
                <a:cs typeface="Trebuchet MS"/>
              </a:rPr>
              <a:t>excitement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starry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evening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to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light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up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night.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1600" y="1122290"/>
            <a:ext cx="1778241" cy="593077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3327780" y="876021"/>
            <a:ext cx="40005" cy="1094105"/>
            <a:chOff x="3327780" y="876021"/>
            <a:chExt cx="40005" cy="1094105"/>
          </a:xfrm>
        </p:grpSpPr>
        <p:sp>
          <p:nvSpPr>
            <p:cNvPr id="12" name="object 12" descr=""/>
            <p:cNvSpPr/>
            <p:nvPr/>
          </p:nvSpPr>
          <p:spPr>
            <a:xfrm>
              <a:off x="3327780" y="902962"/>
              <a:ext cx="0" cy="1066800"/>
            </a:xfrm>
            <a:custGeom>
              <a:avLst/>
              <a:gdLst/>
              <a:ahLst/>
              <a:cxnLst/>
              <a:rect l="l" t="t" r="r" b="b"/>
              <a:pathLst>
                <a:path w="0" h="1066800">
                  <a:moveTo>
                    <a:pt x="0" y="0"/>
                  </a:moveTo>
                  <a:lnTo>
                    <a:pt x="0" y="1066800"/>
                  </a:lnTo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354717" y="876021"/>
              <a:ext cx="0" cy="1066800"/>
            </a:xfrm>
            <a:custGeom>
              <a:avLst/>
              <a:gdLst/>
              <a:ahLst/>
              <a:cxnLst/>
              <a:rect l="l" t="t" r="r" b="b"/>
              <a:pathLst>
                <a:path w="0" h="1066800">
                  <a:moveTo>
                    <a:pt x="0" y="0"/>
                  </a:moveTo>
                  <a:lnTo>
                    <a:pt x="0" y="106680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712450" y="6477012"/>
            <a:ext cx="0" cy="282575"/>
          </a:xfrm>
          <a:custGeom>
            <a:avLst/>
            <a:gdLst/>
            <a:ahLst/>
            <a:cxnLst/>
            <a:rect l="l" t="t" r="r" b="b"/>
            <a:pathLst>
              <a:path w="0"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337075" y="6403213"/>
            <a:ext cx="33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72A4A"/>
                </a:solidFill>
                <a:latin typeface="Calibri"/>
                <a:cs typeface="Calibri"/>
              </a:rPr>
              <a:t>39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276600" y="990600"/>
            <a:ext cx="101600" cy="1066800"/>
            <a:chOff x="3276600" y="990600"/>
            <a:chExt cx="101600" cy="1066800"/>
          </a:xfrm>
        </p:grpSpPr>
        <p:sp>
          <p:nvSpPr>
            <p:cNvPr id="5" name="object 5" descr=""/>
            <p:cNvSpPr/>
            <p:nvPr/>
          </p:nvSpPr>
          <p:spPr>
            <a:xfrm>
              <a:off x="3276600" y="990600"/>
              <a:ext cx="101600" cy="1066800"/>
            </a:xfrm>
            <a:custGeom>
              <a:avLst/>
              <a:gdLst/>
              <a:ahLst/>
              <a:cxnLst/>
              <a:rect l="l" t="t" r="r" b="b"/>
              <a:pathLst>
                <a:path w="101600" h="1066800">
                  <a:moveTo>
                    <a:pt x="101599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01599" y="1066800"/>
                  </a:lnTo>
                  <a:lnTo>
                    <a:pt x="101599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327400" y="990600"/>
              <a:ext cx="0" cy="1066800"/>
            </a:xfrm>
            <a:custGeom>
              <a:avLst/>
              <a:gdLst/>
              <a:ahLst/>
              <a:cxnLst/>
              <a:rect l="l" t="t" r="r" b="b"/>
              <a:pathLst>
                <a:path w="0" h="1066800">
                  <a:moveTo>
                    <a:pt x="0" y="0"/>
                  </a:moveTo>
                  <a:lnTo>
                    <a:pt x="0" y="1066800"/>
                  </a:lnTo>
                </a:path>
              </a:pathLst>
            </a:custGeom>
            <a:ln w="28575">
              <a:solidFill>
                <a:srgbClr val="072A4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946390" y="6542785"/>
            <a:ext cx="14490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U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703" y="0"/>
            <a:ext cx="1596593" cy="976312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1524000" y="2655608"/>
            <a:ext cx="9144000" cy="3745229"/>
            <a:chOff x="1524000" y="2655608"/>
            <a:chExt cx="9144000" cy="3745229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0" y="2655608"/>
              <a:ext cx="9144000" cy="3745191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467600" y="5638800"/>
              <a:ext cx="3048000" cy="609600"/>
            </a:xfrm>
            <a:custGeom>
              <a:avLst/>
              <a:gdLst/>
              <a:ahLst/>
              <a:cxnLst/>
              <a:rect l="l" t="t" r="r" b="b"/>
              <a:pathLst>
                <a:path w="3048000" h="609600">
                  <a:moveTo>
                    <a:pt x="3048000" y="0"/>
                  </a:moveTo>
                  <a:lnTo>
                    <a:pt x="0" y="0"/>
                  </a:lnTo>
                  <a:lnTo>
                    <a:pt x="0" y="609600"/>
                  </a:lnTo>
                  <a:lnTo>
                    <a:pt x="3048000" y="60960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467600" y="5638800"/>
              <a:ext cx="3048000" cy="609600"/>
            </a:xfrm>
            <a:custGeom>
              <a:avLst/>
              <a:gdLst/>
              <a:ahLst/>
              <a:cxnLst/>
              <a:rect l="l" t="t" r="r" b="b"/>
              <a:pathLst>
                <a:path w="3048000" h="609600">
                  <a:moveTo>
                    <a:pt x="0" y="0"/>
                  </a:moveTo>
                  <a:lnTo>
                    <a:pt x="3048000" y="0"/>
                  </a:lnTo>
                  <a:lnTo>
                    <a:pt x="3048000" y="609600"/>
                  </a:lnTo>
                  <a:lnTo>
                    <a:pt x="0" y="60960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3669665" y="1141031"/>
            <a:ext cx="649160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rebuchet MS"/>
                <a:cs typeface="Trebuchet MS"/>
              </a:rPr>
              <a:t>Tantalizing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blend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between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essences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beauty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spices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are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offered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Bumbu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Delhi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–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the </a:t>
            </a:r>
            <a:r>
              <a:rPr dirty="0" sz="1200">
                <a:latin typeface="Trebuchet MS"/>
                <a:cs typeface="Trebuchet MS"/>
              </a:rPr>
              <a:t>new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Indian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restaurant.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passionate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Indian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Chef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breathtaking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Ocean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View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invite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those </a:t>
            </a:r>
            <a:r>
              <a:rPr dirty="0" sz="1200">
                <a:latin typeface="Trebuchet MS"/>
                <a:cs typeface="Trebuchet MS"/>
              </a:rPr>
              <a:t>who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are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craving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to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experience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Indian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cuisine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world.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Bumbu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Delhi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offers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halal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food,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as</a:t>
            </a:r>
            <a:r>
              <a:rPr dirty="0" sz="1200" spc="-20">
                <a:latin typeface="Trebuchet MS"/>
                <a:cs typeface="Trebuchet MS"/>
              </a:rPr>
              <a:t> well </a:t>
            </a:r>
            <a:r>
              <a:rPr dirty="0" sz="1200">
                <a:latin typeface="Trebuchet MS"/>
                <a:cs typeface="Trebuchet MS"/>
              </a:rPr>
              <a:t>as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vegetarian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dishes.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67600" y="5638800"/>
            <a:ext cx="3048000" cy="6096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60"/>
              </a:spcBef>
            </a:pPr>
            <a:endParaRPr sz="1200">
              <a:latin typeface="Times New Roman"/>
              <a:cs typeface="Times New Roman"/>
            </a:endParaRPr>
          </a:p>
          <a:p>
            <a:pPr marL="251460">
              <a:lnSpc>
                <a:spcPct val="100000"/>
              </a:lnSpc>
              <a:spcBef>
                <a:spcPts val="5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Open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daily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19.00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22.00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hours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1200" y="876300"/>
            <a:ext cx="941387" cy="1295400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524000" y="2286279"/>
            <a:ext cx="9144000" cy="369570"/>
          </a:xfrm>
          <a:prstGeom prst="rect"/>
          <a:solidFill>
            <a:srgbClr val="072A4A"/>
          </a:solidFill>
        </p:spPr>
        <p:txBody>
          <a:bodyPr wrap="square" lIns="0" tIns="425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dirty="0" sz="1800" b="1">
                <a:latin typeface="Arial"/>
                <a:cs typeface="Arial"/>
              </a:rPr>
              <a:t>BUMBU</a:t>
            </a:r>
            <a:r>
              <a:rPr dirty="0" sz="1800" spc="-90" b="1">
                <a:latin typeface="Arial"/>
                <a:cs typeface="Arial"/>
              </a:rPr>
              <a:t> </a:t>
            </a:r>
            <a:r>
              <a:rPr dirty="0" sz="1800" spc="-20" b="1">
                <a:latin typeface="Arial"/>
                <a:cs typeface="Arial"/>
              </a:rPr>
              <a:t>DELHI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0"/>
            <a:ext cx="1179195" cy="6858000"/>
            <a:chOff x="152400" y="0"/>
            <a:chExt cx="1179195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3000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19200" y="0"/>
              <a:ext cx="112395" cy="6858000"/>
            </a:xfrm>
            <a:custGeom>
              <a:avLst/>
              <a:gdLst/>
              <a:ahLst/>
              <a:cxnLst/>
              <a:rect l="l" t="t" r="r" b="b"/>
              <a:pathLst>
                <a:path w="112394" h="6858000">
                  <a:moveTo>
                    <a:pt x="11218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2183" y="6858000"/>
                  </a:lnTo>
                  <a:lnTo>
                    <a:pt x="112183" y="0"/>
                  </a:lnTo>
                  <a:close/>
                </a:path>
              </a:pathLst>
            </a:custGeom>
            <a:solidFill>
              <a:srgbClr val="ECDB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94092" y="337219"/>
            <a:ext cx="23177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1676400" y="0"/>
            <a:ext cx="10515600" cy="6397625"/>
            <a:chOff x="1676400" y="0"/>
            <a:chExt cx="10515600" cy="6397625"/>
          </a:xfrm>
        </p:grpSpPr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6400" y="0"/>
              <a:ext cx="8534400" cy="623532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40111" y="0"/>
              <a:ext cx="1951888" cy="6397583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1678939" y="6353861"/>
            <a:ext cx="35979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Trebuchet MS"/>
                <a:cs typeface="Trebuchet MS"/>
              </a:rPr>
              <a:t>Resort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map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could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be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download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from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grandmirage.com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website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712450" y="6477012"/>
            <a:ext cx="0" cy="282575"/>
          </a:xfrm>
          <a:custGeom>
            <a:avLst/>
            <a:gdLst/>
            <a:ahLst/>
            <a:cxnLst/>
            <a:rect l="l" t="t" r="r" b="b"/>
            <a:pathLst>
              <a:path w="0"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337075" y="6403213"/>
            <a:ext cx="33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72A4A"/>
                </a:solidFill>
                <a:latin typeface="Calibri"/>
                <a:cs typeface="Calibri"/>
              </a:rPr>
              <a:t>40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276600" y="990600"/>
            <a:ext cx="101600" cy="1066800"/>
            <a:chOff x="3276600" y="990600"/>
            <a:chExt cx="101600" cy="1066800"/>
          </a:xfrm>
        </p:grpSpPr>
        <p:sp>
          <p:nvSpPr>
            <p:cNvPr id="5" name="object 5" descr=""/>
            <p:cNvSpPr/>
            <p:nvPr/>
          </p:nvSpPr>
          <p:spPr>
            <a:xfrm>
              <a:off x="3276600" y="990600"/>
              <a:ext cx="101600" cy="1066800"/>
            </a:xfrm>
            <a:custGeom>
              <a:avLst/>
              <a:gdLst/>
              <a:ahLst/>
              <a:cxnLst/>
              <a:rect l="l" t="t" r="r" b="b"/>
              <a:pathLst>
                <a:path w="101600" h="1066800">
                  <a:moveTo>
                    <a:pt x="101599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01599" y="1066800"/>
                  </a:lnTo>
                  <a:lnTo>
                    <a:pt x="101599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327400" y="990600"/>
              <a:ext cx="0" cy="1066800"/>
            </a:xfrm>
            <a:custGeom>
              <a:avLst/>
              <a:gdLst/>
              <a:ahLst/>
              <a:cxnLst/>
              <a:rect l="l" t="t" r="r" b="b"/>
              <a:pathLst>
                <a:path w="0" h="1066800">
                  <a:moveTo>
                    <a:pt x="0" y="0"/>
                  </a:moveTo>
                  <a:lnTo>
                    <a:pt x="0" y="1066800"/>
                  </a:lnTo>
                </a:path>
              </a:pathLst>
            </a:custGeom>
            <a:ln w="28575">
              <a:solidFill>
                <a:srgbClr val="072A4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946390" y="6542785"/>
            <a:ext cx="14490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U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703" y="0"/>
            <a:ext cx="1596593" cy="976312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1485722" y="2286012"/>
            <a:ext cx="9182735" cy="4107179"/>
            <a:chOff x="1485722" y="2286012"/>
            <a:chExt cx="9182735" cy="4107179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5722" y="2286012"/>
              <a:ext cx="9182277" cy="4106862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467599" y="4953000"/>
              <a:ext cx="3048000" cy="1295400"/>
            </a:xfrm>
            <a:custGeom>
              <a:avLst/>
              <a:gdLst/>
              <a:ahLst/>
              <a:cxnLst/>
              <a:rect l="l" t="t" r="r" b="b"/>
              <a:pathLst>
                <a:path w="3048000" h="1295400">
                  <a:moveTo>
                    <a:pt x="30480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3048000" y="129540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467599" y="4953000"/>
              <a:ext cx="3048000" cy="1295400"/>
            </a:xfrm>
            <a:custGeom>
              <a:avLst/>
              <a:gdLst/>
              <a:ahLst/>
              <a:cxnLst/>
              <a:rect l="l" t="t" r="r" b="b"/>
              <a:pathLst>
                <a:path w="3048000" h="1295400">
                  <a:moveTo>
                    <a:pt x="0" y="0"/>
                  </a:moveTo>
                  <a:lnTo>
                    <a:pt x="3048000" y="0"/>
                  </a:lnTo>
                  <a:lnTo>
                    <a:pt x="3048000" y="1295400"/>
                  </a:lnTo>
                  <a:lnTo>
                    <a:pt x="0" y="129540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3660140" y="1323911"/>
            <a:ext cx="64909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rebuchet MS"/>
                <a:cs typeface="Trebuchet MS"/>
              </a:rPr>
              <a:t>Themed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buffet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dinner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grandeurs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night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entertainment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that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Grand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Mirage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Resort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&amp;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Thalasso </a:t>
            </a:r>
            <a:r>
              <a:rPr dirty="0" sz="1200">
                <a:latin typeface="Trebuchet MS"/>
                <a:cs typeface="Trebuchet MS"/>
              </a:rPr>
              <a:t>Bali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has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to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offer.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inviting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dishes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glorious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shows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enliven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starry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evening.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67600" y="4953000"/>
            <a:ext cx="3048000" cy="129540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263525" indent="-172085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263525" algn="l"/>
              </a:tabLst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Complimentary</a:t>
            </a:r>
            <a:r>
              <a:rPr dirty="0" sz="12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Wi-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Fi</a:t>
            </a:r>
            <a:endParaRPr sz="1200">
              <a:latin typeface="Trebuchet MS"/>
              <a:cs typeface="Trebuchet MS"/>
            </a:endParaRPr>
          </a:p>
          <a:p>
            <a:pPr marL="263525" indent="-172085">
              <a:lnSpc>
                <a:spcPct val="100000"/>
              </a:lnSpc>
              <a:buFont typeface="Arial"/>
              <a:buChar char="•"/>
              <a:tabLst>
                <a:tab pos="263525" algn="l"/>
              </a:tabLst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Perform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times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week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starting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endParaRPr sz="1200">
              <a:latin typeface="Trebuchet MS"/>
              <a:cs typeface="Trebuchet MS"/>
            </a:endParaRPr>
          </a:p>
          <a:p>
            <a:pPr marL="262255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19.00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22.00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hours</a:t>
            </a:r>
            <a:endParaRPr sz="1200">
              <a:latin typeface="Trebuchet MS"/>
              <a:cs typeface="Trebuchet MS"/>
            </a:endParaRPr>
          </a:p>
          <a:p>
            <a:pPr marL="262255" marR="431165" indent="-171450">
              <a:lnSpc>
                <a:spcPct val="100000"/>
              </a:lnSpc>
              <a:buFont typeface="Arial"/>
              <a:buChar char="•"/>
              <a:tabLst>
                <a:tab pos="262255" algn="l"/>
              </a:tabLst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Relaxing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ambiance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ocean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breeze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ocean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view.</a:t>
            </a:r>
            <a:endParaRPr sz="1200">
              <a:latin typeface="Trebuchet MS"/>
              <a:cs typeface="Trebuchet MS"/>
            </a:endParaRPr>
          </a:p>
          <a:p>
            <a:pPr marL="263525" indent="-172085">
              <a:lnSpc>
                <a:spcPct val="100000"/>
              </a:lnSpc>
              <a:buFont typeface="Arial"/>
              <a:buChar char="•"/>
              <a:tabLst>
                <a:tab pos="263525" algn="l"/>
              </a:tabLst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Seating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capacity</a:t>
            </a:r>
            <a:r>
              <a:rPr dirty="0" sz="12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500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seats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8462" y="742951"/>
            <a:ext cx="1562100" cy="1562100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524000" y="2286279"/>
            <a:ext cx="9144000" cy="369570"/>
          </a:xfrm>
          <a:prstGeom prst="rect"/>
          <a:solidFill>
            <a:srgbClr val="072A4A"/>
          </a:solidFill>
        </p:spPr>
        <p:txBody>
          <a:bodyPr wrap="square" lIns="0" tIns="425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dirty="0" sz="1800" b="1">
                <a:latin typeface="Arial"/>
                <a:cs typeface="Arial"/>
              </a:rPr>
              <a:t>THEMED</a:t>
            </a:r>
            <a:r>
              <a:rPr dirty="0" sz="1800" spc="-4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BUFFET</a:t>
            </a:r>
            <a:r>
              <a:rPr dirty="0" sz="1800" spc="-4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DINNER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712450" y="6477012"/>
            <a:ext cx="0" cy="282575"/>
          </a:xfrm>
          <a:custGeom>
            <a:avLst/>
            <a:gdLst/>
            <a:ahLst/>
            <a:cxnLst/>
            <a:rect l="l" t="t" r="r" b="b"/>
            <a:pathLst>
              <a:path w="0"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337075" y="6403213"/>
            <a:ext cx="33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72A4A"/>
                </a:solidFill>
                <a:latin typeface="Calibri"/>
                <a:cs typeface="Calibri"/>
              </a:rPr>
              <a:t>41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276600" y="990600"/>
            <a:ext cx="101600" cy="1066800"/>
            <a:chOff x="3276600" y="990600"/>
            <a:chExt cx="101600" cy="1066800"/>
          </a:xfrm>
        </p:grpSpPr>
        <p:sp>
          <p:nvSpPr>
            <p:cNvPr id="5" name="object 5" descr=""/>
            <p:cNvSpPr/>
            <p:nvPr/>
          </p:nvSpPr>
          <p:spPr>
            <a:xfrm>
              <a:off x="3276600" y="990600"/>
              <a:ext cx="101600" cy="1066800"/>
            </a:xfrm>
            <a:custGeom>
              <a:avLst/>
              <a:gdLst/>
              <a:ahLst/>
              <a:cxnLst/>
              <a:rect l="l" t="t" r="r" b="b"/>
              <a:pathLst>
                <a:path w="101600" h="1066800">
                  <a:moveTo>
                    <a:pt x="101599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01599" y="1066800"/>
                  </a:lnTo>
                  <a:lnTo>
                    <a:pt x="101599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327400" y="990600"/>
              <a:ext cx="0" cy="1066800"/>
            </a:xfrm>
            <a:custGeom>
              <a:avLst/>
              <a:gdLst/>
              <a:ahLst/>
              <a:cxnLst/>
              <a:rect l="l" t="t" r="r" b="b"/>
              <a:pathLst>
                <a:path w="0" h="1066800">
                  <a:moveTo>
                    <a:pt x="0" y="0"/>
                  </a:moveTo>
                  <a:lnTo>
                    <a:pt x="0" y="1066800"/>
                  </a:lnTo>
                </a:path>
              </a:pathLst>
            </a:custGeom>
            <a:ln w="28575">
              <a:solidFill>
                <a:srgbClr val="072A4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946390" y="6542785"/>
            <a:ext cx="14490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U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703" y="0"/>
            <a:ext cx="1596593" cy="976312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1524000" y="2655900"/>
            <a:ext cx="9144000" cy="3752850"/>
            <a:chOff x="1524000" y="2655900"/>
            <a:chExt cx="9144000" cy="3752850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0" y="2655900"/>
              <a:ext cx="9144000" cy="375285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467600" y="5791200"/>
              <a:ext cx="3048000" cy="457200"/>
            </a:xfrm>
            <a:custGeom>
              <a:avLst/>
              <a:gdLst/>
              <a:ahLst/>
              <a:cxnLst/>
              <a:rect l="l" t="t" r="r" b="b"/>
              <a:pathLst>
                <a:path w="3048000" h="457200">
                  <a:moveTo>
                    <a:pt x="3048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3048000" y="45720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467600" y="5791200"/>
              <a:ext cx="3048000" cy="457200"/>
            </a:xfrm>
            <a:custGeom>
              <a:avLst/>
              <a:gdLst/>
              <a:ahLst/>
              <a:cxnLst/>
              <a:rect l="l" t="t" r="r" b="b"/>
              <a:pathLst>
                <a:path w="3048000" h="457200">
                  <a:moveTo>
                    <a:pt x="0" y="0"/>
                  </a:moveTo>
                  <a:lnTo>
                    <a:pt x="3048000" y="0"/>
                  </a:lnTo>
                  <a:lnTo>
                    <a:pt x="3048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3669665" y="1232471"/>
            <a:ext cx="649287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rebuchet MS"/>
                <a:cs typeface="Trebuchet MS"/>
              </a:rPr>
              <a:t>Wide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selections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tantalizing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cuisines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are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ready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to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boast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up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your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energy,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indoor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restaurant </a:t>
            </a:r>
            <a:r>
              <a:rPr dirty="0" sz="1200">
                <a:latin typeface="Trebuchet MS"/>
                <a:cs typeface="Trebuchet MS"/>
              </a:rPr>
              <a:t>to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escape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midday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sun.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Located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next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to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main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pool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which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suitable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for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your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ultimate amusement.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67600" y="5791200"/>
            <a:ext cx="3048000" cy="457200"/>
          </a:xfrm>
          <a:prstGeom prst="rect">
            <a:avLst/>
          </a:prstGeom>
        </p:spPr>
        <p:txBody>
          <a:bodyPr wrap="square" lIns="0" tIns="13271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1045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Open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daily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11.00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18.00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hours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7400" y="865198"/>
            <a:ext cx="890587" cy="1317625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524000" y="2286279"/>
            <a:ext cx="9144000" cy="369570"/>
          </a:xfrm>
          <a:prstGeom prst="rect"/>
          <a:solidFill>
            <a:srgbClr val="072A4A"/>
          </a:solidFill>
        </p:spPr>
        <p:txBody>
          <a:bodyPr wrap="square" lIns="0" tIns="425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dirty="0" sz="1800" b="1">
                <a:latin typeface="Arial"/>
                <a:cs typeface="Arial"/>
              </a:rPr>
              <a:t>MAHI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-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spc="-20" b="1">
                <a:latin typeface="Arial"/>
                <a:cs typeface="Arial"/>
              </a:rPr>
              <a:t>MAHI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712450" y="6477012"/>
            <a:ext cx="0" cy="282575"/>
          </a:xfrm>
          <a:custGeom>
            <a:avLst/>
            <a:gdLst/>
            <a:ahLst/>
            <a:cxnLst/>
            <a:rect l="l" t="t" r="r" b="b"/>
            <a:pathLst>
              <a:path w="0"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337075" y="6403213"/>
            <a:ext cx="33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72A4A"/>
                </a:solidFill>
                <a:latin typeface="Calibri"/>
                <a:cs typeface="Calibri"/>
              </a:rPr>
              <a:t>42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276600" y="990600"/>
            <a:ext cx="101600" cy="1066800"/>
            <a:chOff x="3276600" y="990600"/>
            <a:chExt cx="101600" cy="1066800"/>
          </a:xfrm>
        </p:grpSpPr>
        <p:sp>
          <p:nvSpPr>
            <p:cNvPr id="5" name="object 5" descr=""/>
            <p:cNvSpPr/>
            <p:nvPr/>
          </p:nvSpPr>
          <p:spPr>
            <a:xfrm>
              <a:off x="3276600" y="990600"/>
              <a:ext cx="101600" cy="1066800"/>
            </a:xfrm>
            <a:custGeom>
              <a:avLst/>
              <a:gdLst/>
              <a:ahLst/>
              <a:cxnLst/>
              <a:rect l="l" t="t" r="r" b="b"/>
              <a:pathLst>
                <a:path w="101600" h="1066800">
                  <a:moveTo>
                    <a:pt x="101599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01599" y="1066800"/>
                  </a:lnTo>
                  <a:lnTo>
                    <a:pt x="101599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327400" y="990600"/>
              <a:ext cx="0" cy="1066800"/>
            </a:xfrm>
            <a:custGeom>
              <a:avLst/>
              <a:gdLst/>
              <a:ahLst/>
              <a:cxnLst/>
              <a:rect l="l" t="t" r="r" b="b"/>
              <a:pathLst>
                <a:path w="0" h="1066800">
                  <a:moveTo>
                    <a:pt x="0" y="0"/>
                  </a:moveTo>
                  <a:lnTo>
                    <a:pt x="0" y="1066800"/>
                  </a:lnTo>
                </a:path>
              </a:pathLst>
            </a:custGeom>
            <a:ln w="28575">
              <a:solidFill>
                <a:srgbClr val="072A4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946390" y="6542785"/>
            <a:ext cx="14490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U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703" y="0"/>
            <a:ext cx="1596593" cy="976312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1524000" y="2655900"/>
            <a:ext cx="9144000" cy="3752850"/>
            <a:chOff x="1524000" y="2655900"/>
            <a:chExt cx="9144000" cy="3752850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0" y="2655900"/>
              <a:ext cx="9144000" cy="375285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467600" y="5791200"/>
              <a:ext cx="3048000" cy="457200"/>
            </a:xfrm>
            <a:custGeom>
              <a:avLst/>
              <a:gdLst/>
              <a:ahLst/>
              <a:cxnLst/>
              <a:rect l="l" t="t" r="r" b="b"/>
              <a:pathLst>
                <a:path w="3048000" h="457200">
                  <a:moveTo>
                    <a:pt x="3048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3048000" y="45720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467600" y="5791200"/>
              <a:ext cx="3048000" cy="457200"/>
            </a:xfrm>
            <a:custGeom>
              <a:avLst/>
              <a:gdLst/>
              <a:ahLst/>
              <a:cxnLst/>
              <a:rect l="l" t="t" r="r" b="b"/>
              <a:pathLst>
                <a:path w="3048000" h="457200">
                  <a:moveTo>
                    <a:pt x="0" y="0"/>
                  </a:moveTo>
                  <a:lnTo>
                    <a:pt x="3048000" y="0"/>
                  </a:lnTo>
                  <a:lnTo>
                    <a:pt x="3048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3669659" y="1232471"/>
            <a:ext cx="648335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rebuchet MS"/>
                <a:cs typeface="Trebuchet MS"/>
              </a:rPr>
              <a:t>Located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at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 b="1">
                <a:latin typeface="Trebuchet MS"/>
                <a:cs typeface="Trebuchet MS"/>
              </a:rPr>
              <a:t>Family</a:t>
            </a:r>
            <a:r>
              <a:rPr dirty="0" sz="1200" spc="-30" b="1">
                <a:latin typeface="Trebuchet MS"/>
                <a:cs typeface="Trebuchet MS"/>
              </a:rPr>
              <a:t> </a:t>
            </a:r>
            <a:r>
              <a:rPr dirty="0" sz="1200" b="1">
                <a:latin typeface="Trebuchet MS"/>
                <a:cs typeface="Trebuchet MS"/>
              </a:rPr>
              <a:t>Paradise</a:t>
            </a:r>
            <a:r>
              <a:rPr dirty="0" sz="1200">
                <a:latin typeface="Trebuchet MS"/>
                <a:cs typeface="Trebuchet MS"/>
              </a:rPr>
              <a:t>,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Chopstick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Chinese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Restaurant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is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authentic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restaurant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serving </a:t>
            </a:r>
            <a:r>
              <a:rPr dirty="0" sz="1200">
                <a:latin typeface="Trebuchet MS"/>
                <a:cs typeface="Trebuchet MS"/>
              </a:rPr>
              <a:t>tasteful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Chinese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dishes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seafood.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Freshly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cooked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seafood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with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Chinese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ingredients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leaves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 spc="-50">
                <a:latin typeface="Trebuchet MS"/>
                <a:cs typeface="Trebuchet MS"/>
              </a:rPr>
              <a:t>a </a:t>
            </a:r>
            <a:r>
              <a:rPr dirty="0" sz="1200">
                <a:latin typeface="Trebuchet MS"/>
                <a:cs typeface="Trebuchet MS"/>
              </a:rPr>
              <a:t>wonderful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savour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on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taste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buds.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67600" y="5791200"/>
            <a:ext cx="3048000" cy="457200"/>
          </a:xfrm>
          <a:prstGeom prst="rect">
            <a:avLst/>
          </a:prstGeom>
        </p:spPr>
        <p:txBody>
          <a:bodyPr wrap="square" lIns="0" tIns="13271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1045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Open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daily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11.00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22.00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hours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524000" y="2286279"/>
            <a:ext cx="9144000" cy="369570"/>
          </a:xfrm>
          <a:prstGeom prst="rect"/>
          <a:solidFill>
            <a:srgbClr val="072A4A"/>
          </a:solidFill>
        </p:spPr>
        <p:txBody>
          <a:bodyPr wrap="square" lIns="0" tIns="425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dirty="0" sz="1800" spc="-10" b="1">
                <a:latin typeface="Arial"/>
                <a:cs typeface="Arial"/>
              </a:rPr>
              <a:t>CHOPSTICK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2612" y="885831"/>
            <a:ext cx="1330325" cy="127635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712450" y="6477012"/>
            <a:ext cx="0" cy="282575"/>
          </a:xfrm>
          <a:custGeom>
            <a:avLst/>
            <a:gdLst/>
            <a:ahLst/>
            <a:cxnLst/>
            <a:rect l="l" t="t" r="r" b="b"/>
            <a:pathLst>
              <a:path w="0"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337075" y="6403213"/>
            <a:ext cx="33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72A4A"/>
                </a:solidFill>
                <a:latin typeface="Calibri"/>
                <a:cs typeface="Calibri"/>
              </a:rPr>
              <a:t>43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276600" y="990600"/>
            <a:ext cx="101600" cy="1066800"/>
            <a:chOff x="3276600" y="990600"/>
            <a:chExt cx="101600" cy="1066800"/>
          </a:xfrm>
        </p:grpSpPr>
        <p:sp>
          <p:nvSpPr>
            <p:cNvPr id="5" name="object 5" descr=""/>
            <p:cNvSpPr/>
            <p:nvPr/>
          </p:nvSpPr>
          <p:spPr>
            <a:xfrm>
              <a:off x="3276600" y="990600"/>
              <a:ext cx="101600" cy="1066800"/>
            </a:xfrm>
            <a:custGeom>
              <a:avLst/>
              <a:gdLst/>
              <a:ahLst/>
              <a:cxnLst/>
              <a:rect l="l" t="t" r="r" b="b"/>
              <a:pathLst>
                <a:path w="101600" h="1066800">
                  <a:moveTo>
                    <a:pt x="101599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01599" y="1066800"/>
                  </a:lnTo>
                  <a:lnTo>
                    <a:pt x="101599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327400" y="990600"/>
              <a:ext cx="0" cy="1066800"/>
            </a:xfrm>
            <a:custGeom>
              <a:avLst/>
              <a:gdLst/>
              <a:ahLst/>
              <a:cxnLst/>
              <a:rect l="l" t="t" r="r" b="b"/>
              <a:pathLst>
                <a:path w="0" h="1066800">
                  <a:moveTo>
                    <a:pt x="0" y="0"/>
                  </a:moveTo>
                  <a:lnTo>
                    <a:pt x="0" y="1066800"/>
                  </a:lnTo>
                </a:path>
              </a:pathLst>
            </a:custGeom>
            <a:ln w="28575">
              <a:solidFill>
                <a:srgbClr val="072A4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946390" y="6542785"/>
            <a:ext cx="14490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U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703" y="0"/>
            <a:ext cx="1596593" cy="976312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1504950" y="2655900"/>
            <a:ext cx="9163050" cy="3736975"/>
            <a:chOff x="1504950" y="2655900"/>
            <a:chExt cx="9163050" cy="3736975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4950" y="2655900"/>
              <a:ext cx="9163050" cy="373697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924800" y="5715000"/>
              <a:ext cx="2590800" cy="533400"/>
            </a:xfrm>
            <a:custGeom>
              <a:avLst/>
              <a:gdLst/>
              <a:ahLst/>
              <a:cxnLst/>
              <a:rect l="l" t="t" r="r" b="b"/>
              <a:pathLst>
                <a:path w="2590800" h="533400">
                  <a:moveTo>
                    <a:pt x="259080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2590800" y="533400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924800" y="5715000"/>
              <a:ext cx="2590800" cy="533400"/>
            </a:xfrm>
            <a:custGeom>
              <a:avLst/>
              <a:gdLst/>
              <a:ahLst/>
              <a:cxnLst/>
              <a:rect l="l" t="t" r="r" b="b"/>
              <a:pathLst>
                <a:path w="2590800" h="533400">
                  <a:moveTo>
                    <a:pt x="0" y="0"/>
                  </a:moveTo>
                  <a:lnTo>
                    <a:pt x="2590800" y="0"/>
                  </a:lnTo>
                  <a:lnTo>
                    <a:pt x="2590800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3660140" y="1141031"/>
            <a:ext cx="604393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rebuchet MS"/>
                <a:cs typeface="Trebuchet MS"/>
              </a:rPr>
              <a:t>Creative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Indonesian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recipes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featuring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freshest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local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product,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offers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sumptuous </a:t>
            </a:r>
            <a:r>
              <a:rPr dirty="0" sz="1200">
                <a:latin typeface="Trebuchet MS"/>
                <a:cs typeface="Trebuchet MS"/>
              </a:rPr>
              <a:t>Indonesian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buffet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a’la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carte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menu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that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whet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anyone’s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appetite.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authentic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and </a:t>
            </a:r>
            <a:r>
              <a:rPr dirty="0" sz="1200">
                <a:latin typeface="Trebuchet MS"/>
                <a:cs typeface="Trebuchet MS"/>
              </a:rPr>
              <a:t>exotic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Indonesian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tastes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nestled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elegant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modern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touch,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which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are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suitable</a:t>
            </a:r>
            <a:r>
              <a:rPr dirty="0" sz="1200" spc="-25">
                <a:latin typeface="Trebuchet MS"/>
                <a:cs typeface="Trebuchet MS"/>
              </a:rPr>
              <a:t> for </a:t>
            </a:r>
            <a:r>
              <a:rPr dirty="0" sz="1200">
                <a:latin typeface="Trebuchet MS"/>
                <a:cs typeface="Trebuchet MS"/>
              </a:rPr>
              <a:t>group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friends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family.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24000" y="2286279"/>
            <a:ext cx="9144000" cy="369570"/>
          </a:xfrm>
          <a:prstGeom prst="rect"/>
          <a:solidFill>
            <a:srgbClr val="072A4A"/>
          </a:solidFill>
        </p:spPr>
        <p:txBody>
          <a:bodyPr wrap="square" lIns="0" tIns="425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dirty="0" sz="1800" b="1">
                <a:latin typeface="Arial"/>
                <a:cs typeface="Arial"/>
              </a:rPr>
              <a:t>IBU</a:t>
            </a:r>
            <a:r>
              <a:rPr dirty="0" sz="1800" spc="-40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KITCHEN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8016240" y="5781611"/>
            <a:ext cx="6565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Breakfast Dinner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930130" y="5781611"/>
            <a:ext cx="14281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07.00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10.30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hours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19.00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22.00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hours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8" name="object 1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2612" y="1041400"/>
            <a:ext cx="1362075" cy="9652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712450" y="6477012"/>
            <a:ext cx="0" cy="282575"/>
          </a:xfrm>
          <a:custGeom>
            <a:avLst/>
            <a:gdLst/>
            <a:ahLst/>
            <a:cxnLst/>
            <a:rect l="l" t="t" r="r" b="b"/>
            <a:pathLst>
              <a:path w="0"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337075" y="6403213"/>
            <a:ext cx="33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72A4A"/>
                </a:solidFill>
                <a:latin typeface="Calibri"/>
                <a:cs typeface="Calibri"/>
              </a:rPr>
              <a:t>44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276600" y="990600"/>
            <a:ext cx="101600" cy="1066800"/>
            <a:chOff x="3276600" y="990600"/>
            <a:chExt cx="101600" cy="1066800"/>
          </a:xfrm>
        </p:grpSpPr>
        <p:sp>
          <p:nvSpPr>
            <p:cNvPr id="5" name="object 5" descr=""/>
            <p:cNvSpPr/>
            <p:nvPr/>
          </p:nvSpPr>
          <p:spPr>
            <a:xfrm>
              <a:off x="3276600" y="990600"/>
              <a:ext cx="101600" cy="1066800"/>
            </a:xfrm>
            <a:custGeom>
              <a:avLst/>
              <a:gdLst/>
              <a:ahLst/>
              <a:cxnLst/>
              <a:rect l="l" t="t" r="r" b="b"/>
              <a:pathLst>
                <a:path w="101600" h="1066800">
                  <a:moveTo>
                    <a:pt x="101599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01599" y="1066800"/>
                  </a:lnTo>
                  <a:lnTo>
                    <a:pt x="101599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327400" y="990600"/>
              <a:ext cx="0" cy="1066800"/>
            </a:xfrm>
            <a:custGeom>
              <a:avLst/>
              <a:gdLst/>
              <a:ahLst/>
              <a:cxnLst/>
              <a:rect l="l" t="t" r="r" b="b"/>
              <a:pathLst>
                <a:path w="0" h="1066800">
                  <a:moveTo>
                    <a:pt x="0" y="0"/>
                  </a:moveTo>
                  <a:lnTo>
                    <a:pt x="0" y="1066800"/>
                  </a:lnTo>
                </a:path>
              </a:pathLst>
            </a:custGeom>
            <a:ln w="28575">
              <a:solidFill>
                <a:srgbClr val="072A4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946390" y="6542785"/>
            <a:ext cx="14490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U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703" y="0"/>
            <a:ext cx="1596593" cy="976312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0" y="2338400"/>
            <a:ext cx="9144000" cy="4070350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3660140" y="1232479"/>
            <a:ext cx="62979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rebuchet MS"/>
                <a:cs typeface="Trebuchet MS"/>
              </a:rPr>
              <a:t>Hypnotizing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moments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unwinding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pool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bar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one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not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to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missed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while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staying </a:t>
            </a:r>
            <a:r>
              <a:rPr dirty="0" sz="1200">
                <a:latin typeface="Trebuchet MS"/>
                <a:cs typeface="Trebuchet MS"/>
              </a:rPr>
              <a:t>in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this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Bali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resort.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This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pool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bar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offers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unexpected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innovation,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coconut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cocktails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 spc="-20">
                <a:latin typeface="Trebuchet MS"/>
                <a:cs typeface="Trebuchet MS"/>
              </a:rPr>
              <a:t>with </a:t>
            </a:r>
            <a:r>
              <a:rPr dirty="0" sz="1200">
                <a:latin typeface="Trebuchet MS"/>
                <a:cs typeface="Trebuchet MS"/>
              </a:rPr>
              <a:t>coconut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from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trees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at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Grand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Mirage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garden.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24000" y="2286279"/>
            <a:ext cx="9144000" cy="369570"/>
          </a:xfrm>
          <a:prstGeom prst="rect"/>
          <a:solidFill>
            <a:srgbClr val="072A4A"/>
          </a:solidFill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1800" b="1">
                <a:latin typeface="Trebuchet MS"/>
                <a:cs typeface="Trebuchet MS"/>
              </a:rPr>
              <a:t>COCONUTS</a:t>
            </a:r>
            <a:r>
              <a:rPr dirty="0" sz="1800" spc="-45" b="1">
                <a:latin typeface="Trebuchet MS"/>
                <a:cs typeface="Trebuchet MS"/>
              </a:rPr>
              <a:t> </a:t>
            </a:r>
            <a:r>
              <a:rPr dirty="0" sz="1800" b="1">
                <a:latin typeface="Trebuchet MS"/>
                <a:cs typeface="Trebuchet MS"/>
              </a:rPr>
              <a:t>POOL</a:t>
            </a:r>
            <a:r>
              <a:rPr dirty="0" sz="1800" spc="-40" b="1">
                <a:latin typeface="Trebuchet MS"/>
                <a:cs typeface="Trebuchet MS"/>
              </a:rPr>
              <a:t> </a:t>
            </a:r>
            <a:r>
              <a:rPr dirty="0" sz="1800" spc="-25" b="1">
                <a:latin typeface="Trebuchet MS"/>
                <a:cs typeface="Trebuchet MS"/>
              </a:rPr>
              <a:t>BAR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2612" y="1263651"/>
            <a:ext cx="1362075" cy="520700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7453312" y="5776912"/>
            <a:ext cx="3076575" cy="485775"/>
            <a:chOff x="7453312" y="5776912"/>
            <a:chExt cx="3076575" cy="485775"/>
          </a:xfrm>
        </p:grpSpPr>
        <p:sp>
          <p:nvSpPr>
            <p:cNvPr id="15" name="object 15" descr=""/>
            <p:cNvSpPr/>
            <p:nvPr/>
          </p:nvSpPr>
          <p:spPr>
            <a:xfrm>
              <a:off x="7467600" y="5791200"/>
              <a:ext cx="3048000" cy="457200"/>
            </a:xfrm>
            <a:custGeom>
              <a:avLst/>
              <a:gdLst/>
              <a:ahLst/>
              <a:cxnLst/>
              <a:rect l="l" t="t" r="r" b="b"/>
              <a:pathLst>
                <a:path w="3048000" h="457200">
                  <a:moveTo>
                    <a:pt x="3048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3048000" y="45720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467600" y="5791200"/>
              <a:ext cx="3048000" cy="457200"/>
            </a:xfrm>
            <a:custGeom>
              <a:avLst/>
              <a:gdLst/>
              <a:ahLst/>
              <a:cxnLst/>
              <a:rect l="l" t="t" r="r" b="b"/>
              <a:pathLst>
                <a:path w="3048000" h="457200">
                  <a:moveTo>
                    <a:pt x="0" y="0"/>
                  </a:moveTo>
                  <a:lnTo>
                    <a:pt x="3048000" y="0"/>
                  </a:lnTo>
                  <a:lnTo>
                    <a:pt x="3048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7467600" y="5791200"/>
            <a:ext cx="3048000" cy="457200"/>
          </a:xfrm>
          <a:prstGeom prst="rect">
            <a:avLst/>
          </a:prstGeom>
        </p:spPr>
        <p:txBody>
          <a:bodyPr wrap="square" lIns="0" tIns="13271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1045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Open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daily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10.00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18.00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hours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712450" y="6477012"/>
            <a:ext cx="0" cy="282575"/>
          </a:xfrm>
          <a:custGeom>
            <a:avLst/>
            <a:gdLst/>
            <a:ahLst/>
            <a:cxnLst/>
            <a:rect l="l" t="t" r="r" b="b"/>
            <a:pathLst>
              <a:path w="0"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337075" y="6403213"/>
            <a:ext cx="33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72A4A"/>
                </a:solidFill>
                <a:latin typeface="Calibri"/>
                <a:cs typeface="Calibri"/>
              </a:rPr>
              <a:t>45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276600" y="990600"/>
            <a:ext cx="101600" cy="1066800"/>
            <a:chOff x="3276600" y="990600"/>
            <a:chExt cx="101600" cy="1066800"/>
          </a:xfrm>
        </p:grpSpPr>
        <p:sp>
          <p:nvSpPr>
            <p:cNvPr id="5" name="object 5" descr=""/>
            <p:cNvSpPr/>
            <p:nvPr/>
          </p:nvSpPr>
          <p:spPr>
            <a:xfrm>
              <a:off x="3276600" y="990600"/>
              <a:ext cx="101600" cy="1066800"/>
            </a:xfrm>
            <a:custGeom>
              <a:avLst/>
              <a:gdLst/>
              <a:ahLst/>
              <a:cxnLst/>
              <a:rect l="l" t="t" r="r" b="b"/>
              <a:pathLst>
                <a:path w="101600" h="1066800">
                  <a:moveTo>
                    <a:pt x="101599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01599" y="1066800"/>
                  </a:lnTo>
                  <a:lnTo>
                    <a:pt x="101599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327400" y="990600"/>
              <a:ext cx="0" cy="1066800"/>
            </a:xfrm>
            <a:custGeom>
              <a:avLst/>
              <a:gdLst/>
              <a:ahLst/>
              <a:cxnLst/>
              <a:rect l="l" t="t" r="r" b="b"/>
              <a:pathLst>
                <a:path w="0" h="1066800">
                  <a:moveTo>
                    <a:pt x="0" y="0"/>
                  </a:moveTo>
                  <a:lnTo>
                    <a:pt x="0" y="1066800"/>
                  </a:lnTo>
                </a:path>
              </a:pathLst>
            </a:custGeom>
            <a:ln w="28575">
              <a:solidFill>
                <a:srgbClr val="072A4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946390" y="6542785"/>
            <a:ext cx="14490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U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703" y="0"/>
            <a:ext cx="1596593" cy="976312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1524000" y="2655900"/>
            <a:ext cx="9144000" cy="3752850"/>
            <a:chOff x="1524000" y="2655900"/>
            <a:chExt cx="9144000" cy="3752850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0" y="2655900"/>
              <a:ext cx="9144000" cy="375285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467600" y="5791200"/>
              <a:ext cx="3048000" cy="457200"/>
            </a:xfrm>
            <a:custGeom>
              <a:avLst/>
              <a:gdLst/>
              <a:ahLst/>
              <a:cxnLst/>
              <a:rect l="l" t="t" r="r" b="b"/>
              <a:pathLst>
                <a:path w="3048000" h="457200">
                  <a:moveTo>
                    <a:pt x="3048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3048000" y="45720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467600" y="5791200"/>
              <a:ext cx="3048000" cy="457200"/>
            </a:xfrm>
            <a:custGeom>
              <a:avLst/>
              <a:gdLst/>
              <a:ahLst/>
              <a:cxnLst/>
              <a:rect l="l" t="t" r="r" b="b"/>
              <a:pathLst>
                <a:path w="3048000" h="457200">
                  <a:moveTo>
                    <a:pt x="0" y="0"/>
                  </a:moveTo>
                  <a:lnTo>
                    <a:pt x="3048000" y="0"/>
                  </a:lnTo>
                  <a:lnTo>
                    <a:pt x="3048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3669665" y="1232471"/>
            <a:ext cx="64103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rebuchet MS"/>
                <a:cs typeface="Trebuchet MS"/>
              </a:rPr>
              <a:t>Panorama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lounge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serves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lobby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lounge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with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eclectic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cocktails,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mocktails,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fresh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juice,</a:t>
            </a:r>
            <a:r>
              <a:rPr dirty="0" sz="1200" spc="-25">
                <a:latin typeface="Trebuchet MS"/>
                <a:cs typeface="Trebuchet MS"/>
              </a:rPr>
              <a:t> and </a:t>
            </a:r>
            <a:r>
              <a:rPr dirty="0" sz="1200">
                <a:latin typeface="Trebuchet MS"/>
                <a:cs typeface="Trebuchet MS"/>
              </a:rPr>
              <a:t>other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inviting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beverages.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ocean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pool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views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make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this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lounge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glorious.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Live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music </a:t>
            </a:r>
            <a:r>
              <a:rPr dirty="0" sz="1200">
                <a:latin typeface="Trebuchet MS"/>
                <a:cs typeface="Trebuchet MS"/>
              </a:rPr>
              <a:t>playing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at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lounge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is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greatest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companion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for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</a:t>
            </a:r>
            <a:r>
              <a:rPr dirty="0" sz="1200" spc="-1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intimate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conversation.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467600" y="5791200"/>
            <a:ext cx="3048000" cy="457200"/>
          </a:xfrm>
          <a:prstGeom prst="rect">
            <a:avLst/>
          </a:prstGeom>
        </p:spPr>
        <p:txBody>
          <a:bodyPr wrap="square" lIns="0" tIns="13271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1045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Open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daily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17.00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01.00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hours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524000" y="2286279"/>
            <a:ext cx="9144000" cy="369570"/>
          </a:xfrm>
          <a:prstGeom prst="rect"/>
          <a:solidFill>
            <a:srgbClr val="072A4A"/>
          </a:solidFill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1800" b="1">
                <a:latin typeface="Trebuchet MS"/>
                <a:cs typeface="Trebuchet MS"/>
              </a:rPr>
              <a:t>PANORAMA</a:t>
            </a:r>
            <a:r>
              <a:rPr dirty="0" sz="1800" spc="-40" b="1">
                <a:latin typeface="Trebuchet MS"/>
                <a:cs typeface="Trebuchet MS"/>
              </a:rPr>
              <a:t> </a:t>
            </a:r>
            <a:r>
              <a:rPr dirty="0" sz="1800" spc="-25" b="1">
                <a:latin typeface="Trebuchet MS"/>
                <a:cs typeface="Trebuchet MS"/>
              </a:rPr>
              <a:t>BAR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2612" y="927100"/>
            <a:ext cx="1330325" cy="1193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712450" y="6477012"/>
            <a:ext cx="0" cy="282575"/>
          </a:xfrm>
          <a:custGeom>
            <a:avLst/>
            <a:gdLst/>
            <a:ahLst/>
            <a:cxnLst/>
            <a:rect l="l" t="t" r="r" b="b"/>
            <a:pathLst>
              <a:path w="0"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9524">
            <a:solidFill>
              <a:srgbClr val="072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337075" y="6403213"/>
            <a:ext cx="33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72A4A"/>
                </a:solidFill>
                <a:latin typeface="Calibri"/>
                <a:cs typeface="Calibri"/>
              </a:rPr>
              <a:t>46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0" y="976312"/>
            <a:ext cx="9144000" cy="5432425"/>
            <a:chOff x="1524000" y="976312"/>
            <a:chExt cx="9144000" cy="5432425"/>
          </a:xfrm>
        </p:grpSpPr>
        <p:sp>
          <p:nvSpPr>
            <p:cNvPr id="5" name="object 5" descr=""/>
            <p:cNvSpPr/>
            <p:nvPr/>
          </p:nvSpPr>
          <p:spPr>
            <a:xfrm>
              <a:off x="3276600" y="990600"/>
              <a:ext cx="101600" cy="1066800"/>
            </a:xfrm>
            <a:custGeom>
              <a:avLst/>
              <a:gdLst/>
              <a:ahLst/>
              <a:cxnLst/>
              <a:rect l="l" t="t" r="r" b="b"/>
              <a:pathLst>
                <a:path w="101600" h="1066800">
                  <a:moveTo>
                    <a:pt x="101599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01599" y="1066800"/>
                  </a:lnTo>
                  <a:lnTo>
                    <a:pt x="101599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327400" y="990600"/>
              <a:ext cx="0" cy="1066800"/>
            </a:xfrm>
            <a:custGeom>
              <a:avLst/>
              <a:gdLst/>
              <a:ahLst/>
              <a:cxnLst/>
              <a:rect l="l" t="t" r="r" b="b"/>
              <a:pathLst>
                <a:path w="0" h="1066800">
                  <a:moveTo>
                    <a:pt x="0" y="0"/>
                  </a:moveTo>
                  <a:lnTo>
                    <a:pt x="0" y="1066800"/>
                  </a:lnTo>
                </a:path>
              </a:pathLst>
            </a:custGeom>
            <a:ln w="28575">
              <a:solidFill>
                <a:srgbClr val="072A4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2655608"/>
              <a:ext cx="9144000" cy="375285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7467600" y="5791200"/>
              <a:ext cx="3048000" cy="457200"/>
            </a:xfrm>
            <a:custGeom>
              <a:avLst/>
              <a:gdLst/>
              <a:ahLst/>
              <a:cxnLst/>
              <a:rect l="l" t="t" r="r" b="b"/>
              <a:pathLst>
                <a:path w="3048000" h="457200">
                  <a:moveTo>
                    <a:pt x="3048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3048000" y="45720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7467600" y="5791200"/>
              <a:ext cx="3048000" cy="457200"/>
            </a:xfrm>
            <a:custGeom>
              <a:avLst/>
              <a:gdLst/>
              <a:ahLst/>
              <a:cxnLst/>
              <a:rect l="l" t="t" r="r" b="b"/>
              <a:pathLst>
                <a:path w="3048000" h="457200">
                  <a:moveTo>
                    <a:pt x="0" y="0"/>
                  </a:moveTo>
                  <a:lnTo>
                    <a:pt x="3048000" y="0"/>
                  </a:lnTo>
                  <a:lnTo>
                    <a:pt x="3048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946390" y="6542785"/>
            <a:ext cx="14490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U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000" spc="29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000" spc="29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7703" y="0"/>
            <a:ext cx="1596593" cy="976312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3669665" y="1141031"/>
            <a:ext cx="647065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rebuchet MS"/>
                <a:cs typeface="Trebuchet MS"/>
              </a:rPr>
              <a:t>Located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Lazy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River,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Lazy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Pool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Bar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is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perfect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spot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to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relax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while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enjoying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snacks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refreshing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drinks.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You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can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order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your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favorite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bites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and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beverages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to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accompany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 spc="-20">
                <a:latin typeface="Trebuchet MS"/>
                <a:cs typeface="Trebuchet MS"/>
              </a:rPr>
              <a:t>your</a:t>
            </a:r>
            <a:r>
              <a:rPr dirty="0" sz="1200" spc="50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time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Lazy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River.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Whether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you’re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taking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a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break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from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swimming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or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just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drifting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along, </a:t>
            </a:r>
            <a:r>
              <a:rPr dirty="0" sz="1200">
                <a:latin typeface="Trebuchet MS"/>
                <a:cs typeface="Trebuchet MS"/>
              </a:rPr>
              <a:t>every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moment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here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is</a:t>
            </a:r>
            <a:r>
              <a:rPr dirty="0" sz="1200" spc="-2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made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for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pure</a:t>
            </a:r>
            <a:r>
              <a:rPr dirty="0" sz="1200" spc="-20">
                <a:latin typeface="Trebuchet MS"/>
                <a:cs typeface="Trebuchet MS"/>
              </a:rPr>
              <a:t> </a:t>
            </a:r>
            <a:r>
              <a:rPr dirty="0" sz="1200" spc="-10">
                <a:latin typeface="Trebuchet MS"/>
                <a:cs typeface="Trebuchet MS"/>
              </a:rPr>
              <a:t>relaxation.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467600" y="5791200"/>
            <a:ext cx="3048000" cy="457200"/>
          </a:xfrm>
          <a:prstGeom prst="rect">
            <a:avLst/>
          </a:prstGeom>
        </p:spPr>
        <p:txBody>
          <a:bodyPr wrap="square" lIns="0" tIns="13271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1045"/>
              </a:spcBef>
            </a:pP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Open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daily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11.00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FFFFFF"/>
                </a:solidFill>
                <a:latin typeface="Trebuchet MS"/>
                <a:cs typeface="Trebuchet MS"/>
              </a:rPr>
              <a:t>06.00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hours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1524000" y="2286279"/>
            <a:ext cx="9144000" cy="369570"/>
          </a:xfrm>
          <a:custGeom>
            <a:avLst/>
            <a:gdLst/>
            <a:ahLst/>
            <a:cxnLst/>
            <a:rect l="l" t="t" r="r" b="b"/>
            <a:pathLst>
              <a:path w="9144000" h="369569">
                <a:moveTo>
                  <a:pt x="9144000" y="0"/>
                </a:moveTo>
                <a:lnTo>
                  <a:pt x="0" y="0"/>
                </a:lnTo>
                <a:lnTo>
                  <a:pt x="0" y="369328"/>
                </a:lnTo>
                <a:lnTo>
                  <a:pt x="9144000" y="369328"/>
                </a:lnTo>
                <a:lnTo>
                  <a:pt x="91440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243703" y="2314321"/>
            <a:ext cx="1704339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Trebuchet MS"/>
                <a:cs typeface="Trebuchet MS"/>
              </a:rPr>
              <a:t>LAZY</a:t>
            </a:r>
            <a:r>
              <a:rPr dirty="0" sz="1800" spc="-25" b="1">
                <a:latin typeface="Trebuchet MS"/>
                <a:cs typeface="Trebuchet MS"/>
              </a:rPr>
              <a:t> </a:t>
            </a:r>
            <a:r>
              <a:rPr dirty="0" sz="1800" b="1">
                <a:latin typeface="Trebuchet MS"/>
                <a:cs typeface="Trebuchet MS"/>
              </a:rPr>
              <a:t>POOL</a:t>
            </a:r>
            <a:r>
              <a:rPr dirty="0" sz="1800" spc="-20" b="1">
                <a:latin typeface="Trebuchet MS"/>
                <a:cs typeface="Trebuchet MS"/>
              </a:rPr>
              <a:t> </a:t>
            </a:r>
            <a:r>
              <a:rPr dirty="0" sz="1800" spc="-25" b="1">
                <a:latin typeface="Trebuchet MS"/>
                <a:cs typeface="Trebuchet MS"/>
              </a:rPr>
              <a:t>BAR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0354" y="522159"/>
            <a:ext cx="2834246" cy="200367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7540" y="2990329"/>
            <a:ext cx="3796029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0" b="1">
                <a:latin typeface="Arial"/>
                <a:cs typeface="Arial"/>
              </a:rPr>
              <a:t>WEDDINGS</a:t>
            </a:r>
            <a:endParaRPr sz="54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8325" y="4038600"/>
            <a:ext cx="1095375" cy="10922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0"/>
            <a:ext cx="1179195" cy="6858000"/>
            <a:chOff x="152400" y="0"/>
            <a:chExt cx="1179195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3000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19200" y="0"/>
              <a:ext cx="112395" cy="6858000"/>
            </a:xfrm>
            <a:custGeom>
              <a:avLst/>
              <a:gdLst/>
              <a:ahLst/>
              <a:cxnLst/>
              <a:rect l="l" t="t" r="r" b="b"/>
              <a:pathLst>
                <a:path w="112394" h="6858000">
                  <a:moveTo>
                    <a:pt x="11218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2183" y="6858000"/>
                  </a:lnTo>
                  <a:lnTo>
                    <a:pt x="112183" y="0"/>
                  </a:lnTo>
                  <a:close/>
                </a:path>
              </a:pathLst>
            </a:custGeom>
            <a:solidFill>
              <a:srgbClr val="ECDB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391104" y="337219"/>
            <a:ext cx="43751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25">
                <a:solidFill>
                  <a:srgbClr val="FFFFFF"/>
                </a:solidFill>
                <a:latin typeface="Calibri"/>
                <a:cs typeface="Calibri"/>
              </a:rPr>
              <a:t>48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647314" y="575757"/>
            <a:ext cx="7823200" cy="1686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21615" indent="-635">
              <a:lnSpc>
                <a:spcPct val="100000"/>
              </a:lnSpc>
              <a:spcBef>
                <a:spcPts val="100"/>
              </a:spcBef>
            </a:pP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Featuring</a:t>
            </a:r>
            <a:r>
              <a:rPr dirty="0" sz="1300" spc="-4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selections</a:t>
            </a:r>
            <a:r>
              <a:rPr dirty="0" sz="1300" spc="-3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of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Bali</a:t>
            </a:r>
            <a:r>
              <a:rPr dirty="0" sz="1300" spc="-3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Wedding</a:t>
            </a:r>
            <a:r>
              <a:rPr dirty="0" sz="1300" spc="-3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Packages</a:t>
            </a:r>
            <a:r>
              <a:rPr dirty="0" sz="1300" spc="-40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and</a:t>
            </a:r>
            <a:r>
              <a:rPr dirty="0" sz="1300" spc="-3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four</a:t>
            </a:r>
            <a:r>
              <a:rPr dirty="0" sz="1300" spc="-3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exotic</a:t>
            </a:r>
            <a:r>
              <a:rPr dirty="0" sz="1300" spc="-3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Bali</a:t>
            </a:r>
            <a:r>
              <a:rPr dirty="0" sz="1300" spc="-3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Wedding</a:t>
            </a:r>
            <a:r>
              <a:rPr dirty="0" sz="1300" spc="-3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Venues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,</a:t>
            </a:r>
            <a:r>
              <a:rPr dirty="0" sz="1300" spc="-3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Grand</a:t>
            </a:r>
            <a:r>
              <a:rPr dirty="0" sz="1300" spc="-3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Mirage</a:t>
            </a:r>
            <a:r>
              <a:rPr dirty="0" sz="1300" spc="-4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Resort</a:t>
            </a:r>
            <a:r>
              <a:rPr dirty="0" sz="1300" spc="-4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and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Thalasso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Bali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offers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the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most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magical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Bali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wedding.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The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on-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site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wedding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team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organizes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every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petite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detail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and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bewitch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them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into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splendid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nuptials.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beautiful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outdoor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wedding?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or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sacred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indoor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wedding?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Which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one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spc="-10" i="1">
                <a:solidFill>
                  <a:srgbClr val="1E1C11"/>
                </a:solidFill>
                <a:latin typeface="Calibri"/>
                <a:cs typeface="Calibri"/>
              </a:rPr>
              <a:t>would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you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prefer?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One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thing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for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sure,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Grand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Mirage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Resort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and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Thalasso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Bali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promises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an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unforgettable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matrimony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in </a:t>
            </a:r>
            <a:r>
              <a:rPr dirty="0" sz="1300" spc="-10" i="1">
                <a:solidFill>
                  <a:srgbClr val="1E1C11"/>
                </a:solidFill>
                <a:latin typeface="Calibri"/>
                <a:cs typeface="Calibri"/>
              </a:rPr>
              <a:t>paradise.</a:t>
            </a:r>
            <a:endParaRPr sz="13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This</a:t>
            </a:r>
            <a:r>
              <a:rPr dirty="0" sz="1300" spc="-4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resort</a:t>
            </a:r>
            <a:r>
              <a:rPr dirty="0" sz="1300" spc="-3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features</a:t>
            </a:r>
            <a:r>
              <a:rPr dirty="0" sz="1300" spc="-4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seven</a:t>
            </a:r>
            <a:r>
              <a:rPr dirty="0" sz="1300" spc="-3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wedding</a:t>
            </a:r>
            <a:r>
              <a:rPr dirty="0" sz="1300" spc="-3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venues: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Mirage</a:t>
            </a:r>
            <a:r>
              <a:rPr dirty="0" sz="1300" spc="-3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Wedding</a:t>
            </a:r>
            <a:r>
              <a:rPr dirty="0" sz="1300" spc="-40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Chapel,</a:t>
            </a:r>
            <a:r>
              <a:rPr dirty="0" sz="1300" spc="-3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Beach</a:t>
            </a:r>
            <a:r>
              <a:rPr dirty="0" sz="1300" spc="-3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Wedding,</a:t>
            </a:r>
            <a:r>
              <a:rPr dirty="0" sz="1300" spc="-40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Wedding</a:t>
            </a:r>
            <a:r>
              <a:rPr dirty="0" sz="1300" spc="-3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on</a:t>
            </a:r>
            <a:r>
              <a:rPr dirty="0" sz="1300" spc="-3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Water,</a:t>
            </a:r>
            <a:r>
              <a:rPr dirty="0" sz="1300" spc="-40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spc="-10" b="1" i="1">
                <a:solidFill>
                  <a:srgbClr val="1E1C11"/>
                </a:solidFill>
                <a:latin typeface="Calibri"/>
                <a:cs typeface="Calibri"/>
              </a:rPr>
              <a:t>Wedding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at</a:t>
            </a:r>
            <a:r>
              <a:rPr dirty="0" sz="1300" spc="-30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Rooftop</a:t>
            </a:r>
            <a:r>
              <a:rPr dirty="0" sz="1300" spc="-30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Bar,</a:t>
            </a:r>
            <a:r>
              <a:rPr dirty="0" sz="1300" spc="-2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Garden</a:t>
            </a:r>
            <a:r>
              <a:rPr dirty="0" sz="1300" spc="-30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Wedding,</a:t>
            </a:r>
            <a:r>
              <a:rPr dirty="0" sz="1300" spc="-30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Mirage</a:t>
            </a:r>
            <a:r>
              <a:rPr dirty="0" sz="1300" spc="-2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Ballroom,</a:t>
            </a:r>
            <a:r>
              <a:rPr dirty="0" sz="1300" spc="-30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and</a:t>
            </a:r>
            <a:r>
              <a:rPr dirty="0" sz="1300" spc="-30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Rama</a:t>
            </a:r>
            <a:r>
              <a:rPr dirty="0" sz="1300" spc="-25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Live</a:t>
            </a:r>
            <a:r>
              <a:rPr dirty="0" sz="1300" spc="-30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spc="-10" b="1" i="1">
                <a:solidFill>
                  <a:srgbClr val="1E1C11"/>
                </a:solidFill>
                <a:latin typeface="Calibri"/>
                <a:cs typeface="Calibri"/>
              </a:rPr>
              <a:t>Entertainment</a:t>
            </a:r>
            <a:r>
              <a:rPr dirty="0" sz="1300" spc="-10" i="1">
                <a:solidFill>
                  <a:srgbClr val="1E1C11"/>
                </a:solidFill>
                <a:latin typeface="Calibri"/>
                <a:cs typeface="Calibri"/>
              </a:rPr>
              <a:t>.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Each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venue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is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exotic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with </a:t>
            </a:r>
            <a:r>
              <a:rPr dirty="0" sz="1300" spc="-10" i="1">
                <a:solidFill>
                  <a:srgbClr val="1E1C11"/>
                </a:solidFill>
                <a:latin typeface="Calibri"/>
                <a:cs typeface="Calibri"/>
              </a:rPr>
              <a:t>different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spc="-10" i="1">
                <a:solidFill>
                  <a:srgbClr val="1E1C11"/>
                </a:solidFill>
                <a:latin typeface="Calibri"/>
                <a:cs typeface="Calibri"/>
              </a:rPr>
              <a:t>charm.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21914" y="126246"/>
            <a:ext cx="198818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 b="1">
                <a:solidFill>
                  <a:srgbClr val="072A4A"/>
                </a:solidFill>
                <a:latin typeface="Arial"/>
                <a:cs typeface="Arial"/>
              </a:rPr>
              <a:t>WEDDING</a:t>
            </a:r>
          </a:p>
        </p:txBody>
      </p:sp>
      <p:pic>
        <p:nvPicPr>
          <p:cNvPr id="11" name="object 1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7475" y="2305456"/>
            <a:ext cx="7939087" cy="444182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3779" y="152400"/>
            <a:ext cx="1596593" cy="112871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30404" cy="320040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46791" y="3810000"/>
            <a:ext cx="1943100" cy="304641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62500" y="2133612"/>
            <a:ext cx="2867025" cy="28670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8991" y="2990329"/>
            <a:ext cx="425323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0" b="1">
                <a:latin typeface="Arial"/>
                <a:cs typeface="Arial"/>
              </a:rPr>
              <a:t>HIGHLIGHTS</a:t>
            </a:r>
            <a:endParaRPr sz="54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4500" y="4038600"/>
            <a:ext cx="1343025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0"/>
            <a:ext cx="1179195" cy="6858000"/>
            <a:chOff x="152400" y="0"/>
            <a:chExt cx="1179195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3000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19200" y="0"/>
              <a:ext cx="112395" cy="6858000"/>
            </a:xfrm>
            <a:custGeom>
              <a:avLst/>
              <a:gdLst/>
              <a:ahLst/>
              <a:cxnLst/>
              <a:rect l="l" t="t" r="r" b="b"/>
              <a:pathLst>
                <a:path w="112394" h="6858000">
                  <a:moveTo>
                    <a:pt x="11218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2183" y="6858000"/>
                  </a:lnTo>
                  <a:lnTo>
                    <a:pt x="112183" y="0"/>
                  </a:lnTo>
                  <a:close/>
                </a:path>
              </a:pathLst>
            </a:custGeom>
            <a:solidFill>
              <a:srgbClr val="0E488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50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621914" y="451181"/>
            <a:ext cx="7823200" cy="1859914"/>
          </a:xfrm>
          <a:prstGeom prst="rect">
            <a:avLst/>
          </a:prstGeom>
        </p:spPr>
        <p:txBody>
          <a:bodyPr wrap="square" lIns="0" tIns="1250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dirty="0" sz="3200" b="1">
                <a:solidFill>
                  <a:srgbClr val="072A4A"/>
                </a:solidFill>
                <a:latin typeface="Arial"/>
                <a:cs typeface="Arial"/>
              </a:rPr>
              <a:t>THALASSO</a:t>
            </a:r>
            <a:r>
              <a:rPr dirty="0" sz="3200" spc="-85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200" spc="-20" b="1">
                <a:solidFill>
                  <a:srgbClr val="072A4A"/>
                </a:solidFill>
                <a:latin typeface="Arial"/>
                <a:cs typeface="Arial"/>
              </a:rPr>
              <a:t>BALI</a:t>
            </a:r>
            <a:endParaRPr sz="3200">
              <a:latin typeface="Arial"/>
              <a:cs typeface="Arial"/>
            </a:endParaRPr>
          </a:p>
          <a:p>
            <a:pPr marL="37465" marR="136525">
              <a:lnSpc>
                <a:spcPct val="100000"/>
              </a:lnSpc>
              <a:spcBef>
                <a:spcPts val="359"/>
              </a:spcBef>
            </a:pP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In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front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of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the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beach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and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blue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of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the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ocean,</a:t>
            </a:r>
            <a:r>
              <a:rPr dirty="0" sz="1300" spc="-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Thalasso</a:t>
            </a:r>
            <a:r>
              <a:rPr dirty="0" sz="1300" spc="-20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b="1" i="1">
                <a:solidFill>
                  <a:srgbClr val="1E1C11"/>
                </a:solidFill>
                <a:latin typeface="Calibri"/>
                <a:cs typeface="Calibri"/>
              </a:rPr>
              <a:t>Bali</a:t>
            </a:r>
            <a:r>
              <a:rPr dirty="0" sz="1300" spc="-10" b="1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is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situated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at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the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very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heart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of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Grand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Mirage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Bali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spc="-10" i="1">
                <a:solidFill>
                  <a:srgbClr val="1E1C11"/>
                </a:solidFill>
                <a:latin typeface="Calibri"/>
                <a:cs typeface="Calibri"/>
              </a:rPr>
              <a:t>Resort. Offering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wide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range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of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Thalasso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and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spa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treatments,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it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is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ensured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to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provide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the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perfect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relaxation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and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rejuvenation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of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the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body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and</a:t>
            </a:r>
            <a:r>
              <a:rPr dirty="0" sz="1300" spc="-1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spc="-10" i="1">
                <a:solidFill>
                  <a:srgbClr val="1E1C11"/>
                </a:solidFill>
                <a:latin typeface="Calibri"/>
                <a:cs typeface="Calibri"/>
              </a:rPr>
              <a:t>soul.</a:t>
            </a:r>
            <a:endParaRPr sz="1300">
              <a:latin typeface="Calibri"/>
              <a:cs typeface="Calibri"/>
            </a:endParaRPr>
          </a:p>
          <a:p>
            <a:pPr marL="37465" marR="5080">
              <a:lnSpc>
                <a:spcPct val="100000"/>
              </a:lnSpc>
            </a:pP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Featuring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an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Aquamedic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pool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with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100%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heated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seawater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and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seaweed,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as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well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as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16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uniquely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designed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spc="-10" i="1">
                <a:solidFill>
                  <a:srgbClr val="1E1C11"/>
                </a:solidFill>
                <a:latin typeface="Calibri"/>
                <a:cs typeface="Calibri"/>
              </a:rPr>
              <a:t>treatment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rooms,</a:t>
            </a:r>
            <a:r>
              <a:rPr dirty="0" sz="1300" spc="-3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Thalasso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Bali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offers</a:t>
            </a:r>
            <a:r>
              <a:rPr dirty="0" sz="1300" spc="-3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unique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experiences.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From</a:t>
            </a:r>
            <a:r>
              <a:rPr dirty="0" sz="1300" spc="-3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Thalasso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therapy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to</a:t>
            </a:r>
            <a:r>
              <a:rPr dirty="0" sz="1300" spc="-3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traditional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Asian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treatments,</a:t>
            </a:r>
            <a:r>
              <a:rPr dirty="0" sz="1300" spc="-3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Thalasso</a:t>
            </a:r>
            <a:r>
              <a:rPr dirty="0" sz="1300" spc="-3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Bali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and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its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French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trained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therapists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deliver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more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than</a:t>
            </a:r>
            <a:r>
              <a:rPr dirty="0" sz="1300" spc="-25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just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dirty="0" sz="1300" spc="-20" i="1">
                <a:solidFill>
                  <a:srgbClr val="1E1C11"/>
                </a:solidFill>
                <a:latin typeface="Calibri"/>
                <a:cs typeface="Calibri"/>
              </a:rPr>
              <a:t> spa.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12" y="2449525"/>
            <a:ext cx="7929562" cy="43402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12192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" y="68580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72A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5132" y="1969280"/>
            <a:ext cx="290830" cy="4581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50"/>
              </a:lnSpc>
              <a:tabLst>
                <a:tab pos="1018540" algn="l"/>
                <a:tab pos="2155825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8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M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I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R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A</a:t>
            </a:r>
            <a:r>
              <a:rPr dirty="0" sz="1800" spc="-245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AE153"/>
                </a:solidFill>
                <a:latin typeface="Trebuchet MS"/>
                <a:cs typeface="Trebuchet MS"/>
              </a:rPr>
              <a:t>G</a:t>
            </a:r>
            <a:r>
              <a:rPr dirty="0" sz="1800" spc="-240" b="1">
                <a:solidFill>
                  <a:srgbClr val="FAE153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AE153"/>
                </a:solidFill>
                <a:latin typeface="Trebuchet MS"/>
                <a:cs typeface="Trebuchet MS"/>
              </a:rPr>
              <a:t>E</a:t>
            </a:r>
            <a:r>
              <a:rPr dirty="0" sz="1800" b="1">
                <a:solidFill>
                  <a:srgbClr val="FAE153"/>
                </a:solidFill>
                <a:latin typeface="Trebuchet MS"/>
                <a:cs typeface="Trebuchet MS"/>
              </a:rPr>
              <a:t>	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100" spc="1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100" spc="13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" y="0"/>
            <a:ext cx="1179195" cy="6858000"/>
            <a:chOff x="152400" y="0"/>
            <a:chExt cx="1179195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152400" y="1143000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 h="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19200" y="0"/>
              <a:ext cx="112395" cy="6858000"/>
            </a:xfrm>
            <a:custGeom>
              <a:avLst/>
              <a:gdLst/>
              <a:ahLst/>
              <a:cxnLst/>
              <a:rect l="l" t="t" r="r" b="b"/>
              <a:pathLst>
                <a:path w="112394" h="6858000">
                  <a:moveTo>
                    <a:pt x="11218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2183" y="6858000"/>
                  </a:lnTo>
                  <a:lnTo>
                    <a:pt x="112183" y="0"/>
                  </a:lnTo>
                  <a:close/>
                </a:path>
              </a:pathLst>
            </a:custGeom>
            <a:solidFill>
              <a:srgbClr val="0E488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391104" y="337219"/>
            <a:ext cx="43751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25">
                <a:solidFill>
                  <a:srgbClr val="FFFFFF"/>
                </a:solidFill>
                <a:latin typeface="Calibri"/>
                <a:cs typeface="Calibri"/>
              </a:rPr>
              <a:t>51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5549" y="14280"/>
            <a:ext cx="1596593" cy="11287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621914" y="563545"/>
            <a:ext cx="332041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solidFill>
                  <a:srgbClr val="072A4A"/>
                </a:solidFill>
                <a:latin typeface="Arial"/>
                <a:cs typeface="Arial"/>
              </a:rPr>
              <a:t>THALASSO</a:t>
            </a:r>
            <a:r>
              <a:rPr dirty="0" sz="3200" spc="-85" b="1">
                <a:solidFill>
                  <a:srgbClr val="072A4A"/>
                </a:solidFill>
                <a:latin typeface="Arial"/>
                <a:cs typeface="Arial"/>
              </a:rPr>
              <a:t> </a:t>
            </a:r>
            <a:r>
              <a:rPr dirty="0" sz="3200" spc="-20" b="1">
                <a:solidFill>
                  <a:srgbClr val="072A4A"/>
                </a:solidFill>
                <a:latin typeface="Arial"/>
                <a:cs typeface="Arial"/>
              </a:rPr>
              <a:t>BALI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0" y="1042442"/>
            <a:ext cx="7924800" cy="560248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3779" y="152400"/>
            <a:ext cx="1596593" cy="112871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30404" cy="320040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6177"/>
            <a:ext cx="12192000" cy="6852284"/>
            <a:chOff x="0" y="6177"/>
            <a:chExt cx="12192000" cy="6852284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46791" y="3809999"/>
              <a:ext cx="1943100" cy="304641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177"/>
              <a:ext cx="12192000" cy="68518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414318" y="6403213"/>
            <a:ext cx="1803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solidFill>
                  <a:srgbClr val="072A4A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638300" y="0"/>
            <a:ext cx="8915400" cy="6358255"/>
            <a:chOff x="1638300" y="0"/>
            <a:chExt cx="8915400" cy="635825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7703" y="0"/>
              <a:ext cx="1596593" cy="976312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638300" y="838199"/>
              <a:ext cx="8915400" cy="5520055"/>
            </a:xfrm>
            <a:custGeom>
              <a:avLst/>
              <a:gdLst/>
              <a:ahLst/>
              <a:cxnLst/>
              <a:rect l="l" t="t" r="r" b="b"/>
              <a:pathLst>
                <a:path w="8915400" h="5520055">
                  <a:moveTo>
                    <a:pt x="8915400" y="5446547"/>
                  </a:moveTo>
                  <a:lnTo>
                    <a:pt x="0" y="5446547"/>
                  </a:lnTo>
                  <a:lnTo>
                    <a:pt x="0" y="5519813"/>
                  </a:lnTo>
                  <a:lnTo>
                    <a:pt x="8915400" y="5519813"/>
                  </a:lnTo>
                  <a:lnTo>
                    <a:pt x="8915400" y="5446547"/>
                  </a:lnTo>
                  <a:close/>
                </a:path>
                <a:path w="8915400" h="5520055">
                  <a:moveTo>
                    <a:pt x="8915400" y="0"/>
                  </a:moveTo>
                  <a:lnTo>
                    <a:pt x="0" y="0"/>
                  </a:lnTo>
                  <a:lnTo>
                    <a:pt x="0" y="70332"/>
                  </a:lnTo>
                  <a:lnTo>
                    <a:pt x="8915400" y="70332"/>
                  </a:lnTo>
                  <a:lnTo>
                    <a:pt x="8915400" y="0"/>
                  </a:lnTo>
                  <a:close/>
                </a:path>
              </a:pathLst>
            </a:custGeom>
            <a:solidFill>
              <a:srgbClr val="E1CC6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8300" y="908537"/>
              <a:ext cx="8915400" cy="53762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414318" y="6403213"/>
            <a:ext cx="1803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solidFill>
                  <a:srgbClr val="072A4A"/>
                </a:solidFill>
                <a:latin typeface="Calibri"/>
                <a:cs typeface="Calibri"/>
              </a:rPr>
              <a:t>7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490662" y="0"/>
            <a:ext cx="9177655" cy="6324600"/>
            <a:chOff x="1490662" y="0"/>
            <a:chExt cx="9177655" cy="632460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7703" y="0"/>
              <a:ext cx="1596593" cy="97631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0662" y="876311"/>
              <a:ext cx="9177337" cy="5391138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490662" y="838199"/>
              <a:ext cx="9177655" cy="5486400"/>
            </a:xfrm>
            <a:custGeom>
              <a:avLst/>
              <a:gdLst/>
              <a:ahLst/>
              <a:cxnLst/>
              <a:rect l="l" t="t" r="r" b="b"/>
              <a:pathLst>
                <a:path w="9177655" h="5486400">
                  <a:moveTo>
                    <a:pt x="9177337" y="5429250"/>
                  </a:moveTo>
                  <a:lnTo>
                    <a:pt x="0" y="5429250"/>
                  </a:lnTo>
                  <a:lnTo>
                    <a:pt x="0" y="5486400"/>
                  </a:lnTo>
                  <a:lnTo>
                    <a:pt x="9177337" y="5486400"/>
                  </a:lnTo>
                  <a:lnTo>
                    <a:pt x="9177337" y="5429250"/>
                  </a:lnTo>
                  <a:close/>
                </a:path>
                <a:path w="9177655" h="5486400">
                  <a:moveTo>
                    <a:pt x="9177337" y="0"/>
                  </a:moveTo>
                  <a:lnTo>
                    <a:pt x="33337" y="0"/>
                  </a:lnTo>
                  <a:lnTo>
                    <a:pt x="33337" y="76200"/>
                  </a:lnTo>
                  <a:lnTo>
                    <a:pt x="9177337" y="76200"/>
                  </a:lnTo>
                  <a:lnTo>
                    <a:pt x="9177337" y="0"/>
                  </a:lnTo>
                  <a:close/>
                </a:path>
              </a:pathLst>
            </a:custGeom>
            <a:solidFill>
              <a:srgbClr val="E1CC6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5287" y="4159250"/>
              <a:ext cx="4022712" cy="2108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9921" y="2578849"/>
            <a:ext cx="5091430" cy="1671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59765" marR="5080" indent="-647700">
              <a:lnSpc>
                <a:spcPct val="100000"/>
              </a:lnSpc>
              <a:spcBef>
                <a:spcPts val="100"/>
              </a:spcBef>
              <a:tabLst>
                <a:tab pos="2716530" algn="l"/>
              </a:tabLst>
            </a:pPr>
            <a:r>
              <a:rPr dirty="0" sz="5400" spc="-10" b="1">
                <a:latin typeface="Arial"/>
                <a:cs typeface="Arial"/>
              </a:rPr>
              <a:t>WATER</a:t>
            </a:r>
            <a:r>
              <a:rPr dirty="0" sz="5400" b="1">
                <a:latin typeface="Arial"/>
                <a:cs typeface="Arial"/>
              </a:rPr>
              <a:t>	</a:t>
            </a:r>
            <a:r>
              <a:rPr dirty="0" sz="5400" spc="-10" b="1">
                <a:latin typeface="Arial"/>
                <a:cs typeface="Arial"/>
              </a:rPr>
              <a:t>SPORT ACTIVITIES</a:t>
            </a:r>
            <a:endParaRPr sz="54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0350" y="4495812"/>
            <a:ext cx="1711325" cy="14192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414318" y="6403213"/>
            <a:ext cx="1803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solidFill>
                  <a:srgbClr val="072A4A"/>
                </a:solidFill>
                <a:latin typeface="Calibri"/>
                <a:cs typeface="Calibri"/>
              </a:rPr>
              <a:t>9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80341" y="6511873"/>
            <a:ext cx="35928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G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1200" spc="-7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N</a:t>
            </a:r>
            <a:r>
              <a:rPr dirty="0" sz="1200" spc="-6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72A4A"/>
                </a:solidFill>
                <a:latin typeface="Trebuchet MS"/>
                <a:cs typeface="Trebuchet MS"/>
              </a:rPr>
              <a:t>D</a:t>
            </a:r>
            <a:r>
              <a:rPr dirty="0" sz="1200" spc="114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M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I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R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A</a:t>
            </a:r>
            <a:r>
              <a:rPr dirty="0" sz="1200" spc="-65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G</a:t>
            </a:r>
            <a:r>
              <a:rPr dirty="0" sz="1200" spc="-70" b="1">
                <a:solidFill>
                  <a:srgbClr val="D1B35D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D1B35D"/>
                </a:solidFill>
                <a:latin typeface="Trebuchet MS"/>
                <a:cs typeface="Trebuchet MS"/>
              </a:rPr>
              <a:t>E</a:t>
            </a:r>
            <a:r>
              <a:rPr dirty="0" sz="1200" spc="114" b="1">
                <a:solidFill>
                  <a:srgbClr val="D1B35D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E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R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&amp;</a:t>
            </a:r>
            <a:r>
              <a:rPr dirty="0" sz="800" spc="175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T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H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S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O</a:t>
            </a:r>
            <a:r>
              <a:rPr dirty="0" sz="800" spc="170">
                <a:solidFill>
                  <a:srgbClr val="072A4A"/>
                </a:solidFill>
                <a:latin typeface="Trebuchet MS"/>
                <a:cs typeface="Trebuchet MS"/>
              </a:rPr>
              <a:t> 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B</a:t>
            </a:r>
            <a:r>
              <a:rPr dirty="0" sz="800" spc="6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A</a:t>
            </a:r>
            <a:r>
              <a:rPr dirty="0" sz="800" spc="50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072A4A"/>
                </a:solidFill>
                <a:latin typeface="Trebuchet MS"/>
                <a:cs typeface="Trebuchet MS"/>
              </a:rPr>
              <a:t>L</a:t>
            </a:r>
            <a:r>
              <a:rPr dirty="0" sz="800" spc="55">
                <a:solidFill>
                  <a:srgbClr val="072A4A"/>
                </a:solidFill>
                <a:latin typeface="Trebuchet MS"/>
                <a:cs typeface="Trebuchet MS"/>
              </a:rPr>
              <a:t> </a:t>
            </a:r>
            <a:r>
              <a:rPr dirty="0" sz="800" spc="-50">
                <a:solidFill>
                  <a:srgbClr val="072A4A"/>
                </a:solidFill>
                <a:latin typeface="Trebuchet MS"/>
                <a:cs typeface="Trebuchet MS"/>
              </a:rPr>
              <a:t>I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524000" y="0"/>
            <a:ext cx="9144635" cy="6343650"/>
            <a:chOff x="1524000" y="0"/>
            <a:chExt cx="9144635" cy="634365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7703" y="0"/>
              <a:ext cx="1596593" cy="97631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0" y="4573600"/>
              <a:ext cx="9144012" cy="172878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524000" y="838199"/>
              <a:ext cx="9144000" cy="5505450"/>
            </a:xfrm>
            <a:custGeom>
              <a:avLst/>
              <a:gdLst/>
              <a:ahLst/>
              <a:cxnLst/>
              <a:rect l="l" t="t" r="r" b="b"/>
              <a:pathLst>
                <a:path w="9144000" h="5505450">
                  <a:moveTo>
                    <a:pt x="9144000" y="5429250"/>
                  </a:moveTo>
                  <a:lnTo>
                    <a:pt x="0" y="5429250"/>
                  </a:lnTo>
                  <a:lnTo>
                    <a:pt x="0" y="5505450"/>
                  </a:lnTo>
                  <a:lnTo>
                    <a:pt x="9144000" y="5505450"/>
                  </a:lnTo>
                  <a:lnTo>
                    <a:pt x="9144000" y="5429250"/>
                  </a:lnTo>
                  <a:close/>
                </a:path>
                <a:path w="9144000" h="5505450">
                  <a:moveTo>
                    <a:pt x="91440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4000" y="76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1CC6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0" y="914402"/>
              <a:ext cx="9144000" cy="36591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2026-06-19T12:58:52Z</dcterms:created>
  <dcterms:modified xsi:type="dcterms:W3CDTF">2026-06-19T12:58:52Z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2026-06-19T00:00:00Z</vt:filetime>
  </property>
  <property fmtid="{D5CDD505-2E9C-101B-9397-08002B2CF9AE}" pid="3" name="LastSaved">
    <vt:filetime>2026-06-19T00:00:00Z</vt:filetime>
  </property>
  <property fmtid="{D5CDD505-2E9C-101B-9397-08002B2CF9AE}" pid="4" name="Producer">
    <vt:lpwstr>3-Heights(TM) PDF Security Shell 4.8.25.2 (http://www.pdf-tools.com)</vt:lpwstr>
  </property>
</Properties>
</file>