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328" r:id="rId4"/>
    <p:sldId id="358" r:id="rId5"/>
    <p:sldId id="353" r:id="rId6"/>
    <p:sldId id="354" r:id="rId7"/>
    <p:sldId id="355" r:id="rId8"/>
    <p:sldId id="356" r:id="rId9"/>
    <p:sldId id="351" r:id="rId10"/>
    <p:sldId id="359" r:id="rId11"/>
    <p:sldId id="325" r:id="rId12"/>
    <p:sldId id="352" r:id="rId13"/>
    <p:sldId id="350" r:id="rId14"/>
    <p:sldId id="345" r:id="rId15"/>
    <p:sldId id="360" r:id="rId16"/>
    <p:sldId id="348" r:id="rId17"/>
    <p:sldId id="363" r:id="rId18"/>
    <p:sldId id="3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9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41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8DEE-8618-6BF5-5849-4A266B10F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24A49-F6F2-0879-00C7-605111BFA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29DA3-CAF3-956B-67ED-E0BA8690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22684-D245-7678-45F9-EB6B670A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BB118-80E0-25B2-21CD-F1758E3E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0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C153-7F45-CECB-5F25-7B81B2E49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D92FC5-6DD8-883B-A4FB-A5A3E57E2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5EDE0-A13A-33E8-7AC3-CD3EFD5BC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2C75-1E52-B3D0-8872-84212B3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81EA9-8122-1EA7-1FC3-BBB1E3C1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61726B-5FCA-F232-2251-47DEB4624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2590E-2C52-3AAB-8D43-5E8A9C7AC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AD8BF-2769-5EAB-452F-8CD229D0C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FD652-5448-4015-3311-86AE305E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2FAF8-CEA9-E0B4-77BA-3AEE4672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700F4-3A69-D88F-ED82-97241A70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CBBFB-2330-2D8B-80F1-23ECBF57A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E8147-BD34-7761-0B94-5E33B0ACB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95A11-A21B-FF2E-08DA-16DFF4E24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1022E-F2A3-7FAA-ED22-8BFCE35A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4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EEC4-F364-52C7-75DA-688933B8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49424-7782-1B0B-FA34-065591F5E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3712F-6625-925C-128C-85371481A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1F8ED-AEE7-1145-20C3-8F990F305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6582F-5170-30DE-5F28-371AE8184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4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4679-8B3C-0EF2-458A-B8E934CE6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6D87D-4759-405F-3B87-4A3A7D98A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47D98-8CED-F6D8-C1E9-216D65145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FBFCA-CB18-2720-C694-31443EBB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8ED7-986A-F708-836A-794AD37C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B2E67-8947-EC3C-9850-367C66AB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7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AB43F-6FD6-EBEF-824A-F25CEDEA0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0D8EC-E9D1-F014-2E1D-31BB63CFB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EA991-13A4-2CC6-A2BA-3325669A2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FBB1C-F2DA-7A4E-2BA4-3622A10BE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88F43-A7D2-7791-017B-5D049F307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895EE-61D8-9101-BA14-18B38930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6289F-2B67-0E4D-2D14-746BC5BC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F4E7EB-1EA5-EB79-9BFA-E39EF086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3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4641-D20C-1AE7-BE4D-E472CD0DA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7D841D-217D-A99E-C1F2-AA80516D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C816C-1824-68DE-A1E1-C2F8B944F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6163F-133F-655C-9FE5-77D15187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41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7BE92-A1BD-4D22-0EF7-C935BD24B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CD16B-39F2-4736-2B60-BB9AE9A5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611A9-E637-F78D-FCED-F2B192A0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2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D595E-7087-9DAE-08F9-DCA4F3827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7FE90-9C41-C1D9-B01E-6482A31C3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2FDDE-7897-FA7E-2456-92DBF5F62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31666-DF67-FF7B-F213-1A10AB75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C2241-AE46-0C41-94AF-1E2AD704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803DF-8894-E25A-97E4-E9753EE8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5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CD10-14AF-90B4-5052-8CA7B2DA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6CEF93-6121-DEFD-0AAE-D65FE2AB3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53C92-6E96-B452-C5E9-F3A79FF3C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D0128-205F-F016-2B53-A5EA3067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AA9A5-E5CA-0D9F-50D5-C5B87F91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0694-3BD8-DE61-7DB6-871E1C7E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4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92D11-2CB5-1AB9-AE32-AFCF53D5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A059C-0E39-99B7-935F-B7A964FB3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9995A-F21C-0CF3-37C4-4DD612406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C5B65-17E6-4F66-9E1E-3F81D94F0E9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C2ACF-89E9-F278-1445-78042601C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FA545-4413-61E0-DC83-5123B5F98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AD4EA-B411-4B45-99A1-540043789B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08C90-672A-F7E3-ECAA-5F1B829AE4A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72150" y="6642100"/>
            <a:ext cx="6762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Unrestricted</a:t>
            </a:r>
          </a:p>
        </p:txBody>
      </p:sp>
    </p:spTree>
    <p:extLst>
      <p:ext uri="{BB962C8B-B14F-4D97-AF65-F5344CB8AC3E}">
        <p14:creationId xmlns:p14="http://schemas.microsoft.com/office/powerpoint/2010/main" val="341970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E9A0B-FD99-226B-8F93-9FB341FFFC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F3142-B5B8-8370-185C-B0B7F9E703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large building with a pool&#10;&#10;Description automatically generated with low confidence">
            <a:extLst>
              <a:ext uri="{FF2B5EF4-FFF2-40B4-BE49-F238E27FC236}">
                <a16:creationId xmlns:a16="http://schemas.microsoft.com/office/drawing/2014/main" id="{4194EE13-84F3-04B3-4B12-630ABD62C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5" b="1082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39F1F39E-DA50-7532-D30A-618BDE253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5505450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11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0DA26-A79F-C773-DF3A-C6F46F12FCB4}"/>
              </a:ext>
            </a:extLst>
          </p:cNvPr>
          <p:cNvSpPr txBox="1"/>
          <p:nvPr/>
        </p:nvSpPr>
        <p:spPr>
          <a:xfrm>
            <a:off x="259098" y="767522"/>
            <a:ext cx="30322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4975A"/>
                </a:solidFill>
                <a:latin typeface="Garamond" panose="02020404030301010803" pitchFamily="18" charset="0"/>
              </a:rPr>
              <a:t>Jute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Jute Restaurant offers an exquisite dining experience, presenting a fusion of local and international flavors amidst elegant surroundings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D97BF-C870-7305-AD1C-0C3CA30FF3F2}"/>
              </a:ext>
            </a:extLst>
          </p:cNvPr>
          <p:cNvSpPr txBox="1"/>
          <p:nvPr/>
        </p:nvSpPr>
        <p:spPr>
          <a:xfrm>
            <a:off x="4175829" y="767522"/>
            <a:ext cx="30322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4975A"/>
                </a:solidFill>
                <a:latin typeface="Garamond" panose="02020404030301010803" pitchFamily="18" charset="0"/>
              </a:rPr>
              <a:t>Mustard Coffee Shop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A delightful retreat for coffee aficionados and snack lovers, Mustard Coffee Shop is where aromatic brews meet delectable bites, all served with a touch of Heritance charm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7DD71-8215-84D6-EE6E-73ECB8946E54}"/>
              </a:ext>
            </a:extLst>
          </p:cNvPr>
          <p:cNvSpPr txBox="1"/>
          <p:nvPr/>
        </p:nvSpPr>
        <p:spPr>
          <a:xfrm>
            <a:off x="8092559" y="767522"/>
            <a:ext cx="30322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4975A"/>
                </a:solidFill>
                <a:latin typeface="Garamond" panose="02020404030301010803" pitchFamily="18" charset="0"/>
              </a:rPr>
              <a:t>Bacchus Bar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Elevate your evenings at Bacchus Bar, the perfect spot to unwind with a curated selection of wines, spirits, and crafted cocktails, all while soaking in the luxurious ambiance of Heritance Ahungalla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CB0D2-751D-0995-E609-6BAA697318FA}"/>
              </a:ext>
            </a:extLst>
          </p:cNvPr>
          <p:cNvSpPr txBox="1"/>
          <p:nvPr/>
        </p:nvSpPr>
        <p:spPr>
          <a:xfrm>
            <a:off x="207107" y="121191"/>
            <a:ext cx="1568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B4975A"/>
                </a:solidFill>
                <a:latin typeface="Garamond" panose="02020404030301010803" pitchFamily="18" charset="0"/>
              </a:rPr>
              <a:t>Dining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9F528-F85E-442D-FC39-F50202CB5908}"/>
              </a:ext>
            </a:extLst>
          </p:cNvPr>
          <p:cNvSpPr txBox="1"/>
          <p:nvPr/>
        </p:nvSpPr>
        <p:spPr>
          <a:xfrm>
            <a:off x="259097" y="3937621"/>
            <a:ext cx="30322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4975A"/>
                </a:solidFill>
                <a:latin typeface="Garamond" panose="02020404030301010803" pitchFamily="18" charset="0"/>
              </a:rPr>
              <a:t>Pool Bar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Relax and refresh by the pristine waters with a chilled drink in hand. The Pool Bar offers a selection of tropical concoctions, set against the tranquil backdrop of the shimmering pool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B8819-2466-ADAF-5116-C5D387615B8F}"/>
              </a:ext>
            </a:extLst>
          </p:cNvPr>
          <p:cNvSpPr txBox="1"/>
          <p:nvPr/>
        </p:nvSpPr>
        <p:spPr>
          <a:xfrm>
            <a:off x="4175828" y="3941668"/>
            <a:ext cx="30322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4975A"/>
                </a:solidFill>
                <a:latin typeface="Garamond" panose="02020404030301010803" pitchFamily="18" charset="0"/>
              </a:rPr>
              <a:t>Orpheus Bar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Unleash your inner star at Orpheus Bar! Dive into a lively night of karaoke tunes and club beats, making it the ultimate entertainment hub at Heritance Ahungalla</a:t>
            </a:r>
          </a:p>
        </p:txBody>
      </p:sp>
    </p:spTree>
    <p:extLst>
      <p:ext uri="{BB962C8B-B14F-4D97-AF65-F5344CB8AC3E}">
        <p14:creationId xmlns:p14="http://schemas.microsoft.com/office/powerpoint/2010/main" val="240251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with a couch and a table&#10;&#10;Description automatically generated">
            <a:extLst>
              <a:ext uri="{FF2B5EF4-FFF2-40B4-BE49-F238E27FC236}">
                <a16:creationId xmlns:a16="http://schemas.microsoft.com/office/drawing/2014/main" id="{5FC12773-A3ED-5418-C6BF-F69A85645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16358"/>
          <a:stretch/>
        </p:blipFill>
        <p:spPr>
          <a:xfrm>
            <a:off x="-3414" y="0"/>
            <a:ext cx="882208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26045F-DFA2-46A3-638D-D429DD540A3B}"/>
              </a:ext>
            </a:extLst>
          </p:cNvPr>
          <p:cNvSpPr txBox="1"/>
          <p:nvPr/>
        </p:nvSpPr>
        <p:spPr>
          <a:xfrm>
            <a:off x="9043591" y="0"/>
            <a:ext cx="3466833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4975A"/>
                </a:solidFill>
                <a:latin typeface="Garamond" panose="02020404030301010803" pitchFamily="18" charset="0"/>
              </a:rPr>
              <a:t>General Room Amenities</a:t>
            </a:r>
          </a:p>
          <a:p>
            <a:pPr algn="l"/>
            <a:endParaRPr lang="en-US" sz="1800" b="0" i="0" u="none" strike="noStrike" baseline="0" dirty="0">
              <a:solidFill>
                <a:srgbClr val="333333"/>
              </a:solidFill>
              <a:latin typeface="Montserrat-Light"/>
            </a:endParaRP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Tea/coffee making facility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Mini bar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TV with cable channels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IDD telephones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Air conditioning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In-room safe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Complimentary wi-fi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Rain shower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Hair dryer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Free toiletries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Bathtub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Bathrobe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Bottled water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Private balcony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en-US" sz="20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5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26045F-DFA2-46A3-638D-D429DD540A3B}"/>
              </a:ext>
            </a:extLst>
          </p:cNvPr>
          <p:cNvSpPr txBox="1"/>
          <p:nvPr/>
        </p:nvSpPr>
        <p:spPr>
          <a:xfrm>
            <a:off x="8927477" y="0"/>
            <a:ext cx="3046809" cy="741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4975A"/>
                </a:solidFill>
                <a:latin typeface="Garamond" panose="02020404030301010803" pitchFamily="18" charset="0"/>
              </a:rPr>
              <a:t>Facilities</a:t>
            </a:r>
          </a:p>
          <a:p>
            <a:pPr algn="l"/>
            <a:endParaRPr lang="en-US" sz="1800" b="0" i="0" u="none" strike="noStrike" baseline="0" dirty="0">
              <a:solidFill>
                <a:srgbClr val="333333"/>
              </a:solidFill>
              <a:latin typeface="Montserrat-Light"/>
            </a:endParaRP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Laundry service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24-hour room service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Currency exchange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Complimentary wi-fi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Library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Shopping arcade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Wheelchair and access for differently abled guests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Kids menu and entertainment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Babysitting services and baby chairs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Infinity pool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Green pool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Spa</a:t>
            </a:r>
          </a:p>
          <a:p>
            <a:pPr algn="l">
              <a:spcAft>
                <a:spcPts val="600"/>
              </a:spcAft>
            </a:pP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Tennis court</a:t>
            </a:r>
          </a:p>
          <a:p>
            <a:pPr algn="l">
              <a:spcBef>
                <a:spcPts val="125"/>
              </a:spcBef>
            </a:pPr>
            <a:endParaRPr lang="en-US" sz="20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A61A9-8A67-5E98-3519-BD9F2BC6D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86"/>
          <a:stretch/>
        </p:blipFill>
        <p:spPr>
          <a:xfrm>
            <a:off x="1" y="0"/>
            <a:ext cx="8694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5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mammal, aquatic mammal, marine mammal, outdoor&#10;&#10;Description automatically generated">
            <a:extLst>
              <a:ext uri="{FF2B5EF4-FFF2-40B4-BE49-F238E27FC236}">
                <a16:creationId xmlns:a16="http://schemas.microsoft.com/office/drawing/2014/main" id="{052C4EB8-CE78-73B1-3DED-FA31042BF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/>
          <a:stretch/>
        </p:blipFill>
        <p:spPr>
          <a:xfrm>
            <a:off x="0" y="3697355"/>
            <a:ext cx="4197628" cy="3160645"/>
          </a:xfrm>
          <a:prstGeom prst="rect">
            <a:avLst/>
          </a:prstGeom>
        </p:spPr>
      </p:pic>
      <p:pic>
        <p:nvPicPr>
          <p:cNvPr id="5" name="Picture 4" descr="A picture containing building, swimming pool, tree, hotel&#10;&#10;Description automatically generated">
            <a:extLst>
              <a:ext uri="{FF2B5EF4-FFF2-40B4-BE49-F238E27FC236}">
                <a16:creationId xmlns:a16="http://schemas.microsoft.com/office/drawing/2014/main" id="{790BEB2A-1A97-CCA6-82A9-70E1A571C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3"/>
          <a:stretch/>
        </p:blipFill>
        <p:spPr>
          <a:xfrm>
            <a:off x="0" y="-14377"/>
            <a:ext cx="5034058" cy="3570655"/>
          </a:xfrm>
          <a:prstGeom prst="rect">
            <a:avLst/>
          </a:prstGeom>
        </p:spPr>
      </p:pic>
      <p:pic>
        <p:nvPicPr>
          <p:cNvPr id="8" name="Picture 7" descr="A chair in the water&#10;&#10;Description automatically generated with low confidence">
            <a:extLst>
              <a:ext uri="{FF2B5EF4-FFF2-40B4-BE49-F238E27FC236}">
                <a16:creationId xmlns:a16="http://schemas.microsoft.com/office/drawing/2014/main" id="{2847742D-6FB7-3B09-6814-F5E09F489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80" y="-15791"/>
            <a:ext cx="3712889" cy="3572069"/>
          </a:xfrm>
          <a:prstGeom prst="rect">
            <a:avLst/>
          </a:prstGeom>
        </p:spPr>
      </p:pic>
      <p:pic>
        <p:nvPicPr>
          <p:cNvPr id="13" name="Picture 12" descr="A table and chairs on a beach&#10;&#10;Description automatically generated with low confidence">
            <a:extLst>
              <a:ext uri="{FF2B5EF4-FFF2-40B4-BE49-F238E27FC236}">
                <a16:creationId xmlns:a16="http://schemas.microsoft.com/office/drawing/2014/main" id="{5CD0538A-B853-0F6C-EE87-F63C4C2676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8"/>
          <a:stretch/>
        </p:blipFill>
        <p:spPr>
          <a:xfrm>
            <a:off x="4359457" y="3697355"/>
            <a:ext cx="4535812" cy="3160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26045F-DFA2-46A3-638D-D429DD540A3B}"/>
              </a:ext>
            </a:extLst>
          </p:cNvPr>
          <p:cNvSpPr txBox="1"/>
          <p:nvPr/>
        </p:nvSpPr>
        <p:spPr>
          <a:xfrm>
            <a:off x="9043591" y="0"/>
            <a:ext cx="3466833" cy="625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4975A"/>
                </a:solidFill>
                <a:latin typeface="Garamond" panose="02020404030301010803" pitchFamily="18" charset="0"/>
              </a:rPr>
              <a:t>Unique Experiences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Beachside dining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Remarkable architecture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Exciting excursions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Madu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ganga river safari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Ambalangoda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Brief garden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Lunuganga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Whale watching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Spa facility </a:t>
            </a:r>
          </a:p>
          <a:p>
            <a:pPr>
              <a:spcBef>
                <a:spcPts val="400"/>
              </a:spcBef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  <a:p>
            <a:pPr>
              <a:spcBef>
                <a:spcPts val="400"/>
              </a:spcBef>
            </a:pPr>
            <a:endParaRPr lang="en-US" sz="2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US" sz="20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1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 with a boat in the water&#10;&#10;Description automatically generated">
            <a:extLst>
              <a:ext uri="{FF2B5EF4-FFF2-40B4-BE49-F238E27FC236}">
                <a16:creationId xmlns:a16="http://schemas.microsoft.com/office/drawing/2014/main" id="{871C984D-A51F-DF73-5F36-273207C83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49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tables and chairs&#10;&#10;Description automatically generated">
            <a:extLst>
              <a:ext uri="{FF2B5EF4-FFF2-40B4-BE49-F238E27FC236}">
                <a16:creationId xmlns:a16="http://schemas.microsoft.com/office/drawing/2014/main" id="{F7F65248-6179-2252-4825-984520886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1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om with white pillars&#10;&#10;Description automatically generated">
            <a:extLst>
              <a:ext uri="{FF2B5EF4-FFF2-40B4-BE49-F238E27FC236}">
                <a16:creationId xmlns:a16="http://schemas.microsoft.com/office/drawing/2014/main" id="{DBC50018-F182-6451-F1C9-FE9768984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1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air in the water&#10;&#10;Description automatically generated">
            <a:extLst>
              <a:ext uri="{FF2B5EF4-FFF2-40B4-BE49-F238E27FC236}">
                <a16:creationId xmlns:a16="http://schemas.microsoft.com/office/drawing/2014/main" id="{045B42CA-33C3-43B7-F043-6CAF48631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2" b="141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iving room with couches and a coffee table&#10;&#10;Description automatically generated">
            <a:extLst>
              <a:ext uri="{FF2B5EF4-FFF2-40B4-BE49-F238E27FC236}">
                <a16:creationId xmlns:a16="http://schemas.microsoft.com/office/drawing/2014/main" id="{5306F3A6-C4FE-81AC-190F-5C6F615D1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6" b="7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93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swimming pool, tree, hotel&#10;&#10;Description automatically generated">
            <a:extLst>
              <a:ext uri="{FF2B5EF4-FFF2-40B4-BE49-F238E27FC236}">
                <a16:creationId xmlns:a16="http://schemas.microsoft.com/office/drawing/2014/main" id="{FF05BC0E-C71D-7117-AB48-9D3C4BB0C8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" r="5983"/>
          <a:stretch/>
        </p:blipFill>
        <p:spPr>
          <a:xfrm>
            <a:off x="0" y="1651539"/>
            <a:ext cx="6517148" cy="43424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28D799-09DE-4A85-9CCB-DC72709A9E1C}"/>
              </a:ext>
            </a:extLst>
          </p:cNvPr>
          <p:cNvSpPr txBox="1"/>
          <p:nvPr/>
        </p:nvSpPr>
        <p:spPr>
          <a:xfrm>
            <a:off x="6777918" y="1582340"/>
            <a:ext cx="47521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Sri Lanka’s first ever five-star beach resort, Heritance Ahungalla blends the vivid blues that meets the eye of a guest when they first step in to the hotel, with elegance, and the charm of Sri Lankan culture. Catering to a clientele that yearns for the infinite views of the sea, alongside superior facilities and amenities, the hotel is also well-known for their exceptional cuisine and outstanding service. Designed by legendary Geoffrey Bawa, the hotel fuses site, climate and tradition to unveil a property that invites relaxation. Among its many accolades, this was the first hotel in Sri Lanka to be ISO5001 certified.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209AE-6DE7-4D10-5BAD-3BA3847E2E31}"/>
              </a:ext>
            </a:extLst>
          </p:cNvPr>
          <p:cNvSpPr txBox="1"/>
          <p:nvPr/>
        </p:nvSpPr>
        <p:spPr>
          <a:xfrm>
            <a:off x="-2991582" y="570060"/>
            <a:ext cx="1097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B4975A"/>
                </a:solidFill>
                <a:latin typeface="Garamond" panose="02020404030301010803" pitchFamily="18" charset="0"/>
              </a:rPr>
              <a:t>Heritance Ahungalla</a:t>
            </a:r>
          </a:p>
        </p:txBody>
      </p:sp>
    </p:spTree>
    <p:extLst>
      <p:ext uri="{BB962C8B-B14F-4D97-AF65-F5344CB8AC3E}">
        <p14:creationId xmlns:p14="http://schemas.microsoft.com/office/powerpoint/2010/main" val="254671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737E95A-6ABA-6D4B-D36C-61A2031DB1C4}"/>
              </a:ext>
            </a:extLst>
          </p:cNvPr>
          <p:cNvGrpSpPr/>
          <p:nvPr/>
        </p:nvGrpSpPr>
        <p:grpSpPr>
          <a:xfrm>
            <a:off x="0" y="0"/>
            <a:ext cx="12192000" cy="6863748"/>
            <a:chOff x="0" y="0"/>
            <a:chExt cx="12192000" cy="6863748"/>
          </a:xfrm>
        </p:grpSpPr>
        <p:pic>
          <p:nvPicPr>
            <p:cNvPr id="11" name="Picture 10" descr="A picture containing outdoor, water, sky, sunrise&#10;&#10;Description automatically generated">
              <a:extLst>
                <a:ext uri="{FF2B5EF4-FFF2-40B4-BE49-F238E27FC236}">
                  <a16:creationId xmlns:a16="http://schemas.microsoft.com/office/drawing/2014/main" id="{0DBD0A2E-5E59-84D9-A3B9-8E9C7CFFB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7" r="14006"/>
            <a:stretch/>
          </p:blipFill>
          <p:spPr>
            <a:xfrm>
              <a:off x="0" y="0"/>
              <a:ext cx="6202017" cy="6863748"/>
            </a:xfrm>
            <a:prstGeom prst="rect">
              <a:avLst/>
            </a:prstGeom>
          </p:spPr>
        </p:pic>
        <p:pic>
          <p:nvPicPr>
            <p:cNvPr id="4" name="Picture 3" descr="A close-up of a magazine&#10;&#10;Description automatically generated with low confidence">
              <a:extLst>
                <a:ext uri="{FF2B5EF4-FFF2-40B4-BE49-F238E27FC236}">
                  <a16:creationId xmlns:a16="http://schemas.microsoft.com/office/drawing/2014/main" id="{D29801D4-9F4F-242D-7669-3FAADFA1E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0"/>
            <a:stretch/>
          </p:blipFill>
          <p:spPr>
            <a:xfrm>
              <a:off x="6202017" y="220078"/>
              <a:ext cx="5989983" cy="6417843"/>
            </a:xfrm>
            <a:prstGeom prst="rect">
              <a:avLst/>
            </a:prstGeom>
          </p:spPr>
        </p:pic>
        <p:pic>
          <p:nvPicPr>
            <p:cNvPr id="3" name="Picture 2" descr="A room with a bed and a chair&#10;&#10;Description automatically generated">
              <a:extLst>
                <a:ext uri="{FF2B5EF4-FFF2-40B4-BE49-F238E27FC236}">
                  <a16:creationId xmlns:a16="http://schemas.microsoft.com/office/drawing/2014/main" id="{3A4096EA-6D51-6EDB-4BCA-08FE02A8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99" b="6816"/>
            <a:stretch/>
          </p:blipFill>
          <p:spPr>
            <a:xfrm>
              <a:off x="6730861" y="859136"/>
              <a:ext cx="2418163" cy="12108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E64F86-75AE-959A-02F3-F786A8CAA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" t="25828"/>
            <a:stretch/>
          </p:blipFill>
          <p:spPr>
            <a:xfrm>
              <a:off x="9458325" y="2478881"/>
              <a:ext cx="2421731" cy="1214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797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C67A7EA-FCBB-460A-640B-88501D17B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71A7D-BB96-4D63-D4B7-D333A63217A4}"/>
              </a:ext>
            </a:extLst>
          </p:cNvPr>
          <p:cNvSpPr txBox="1"/>
          <p:nvPr/>
        </p:nvSpPr>
        <p:spPr>
          <a:xfrm>
            <a:off x="0" y="5080000"/>
            <a:ext cx="2786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4975A"/>
                </a:solidFill>
                <a:latin typeface="Garamond" panose="02020404030301010803" pitchFamily="18" charset="0"/>
              </a:rPr>
              <a:t>Deluxe Room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3947E-1ABD-F9F0-08BF-D4E65C8D612B}"/>
              </a:ext>
            </a:extLst>
          </p:cNvPr>
          <p:cNvSpPr txBox="1"/>
          <p:nvPr/>
        </p:nvSpPr>
        <p:spPr>
          <a:xfrm>
            <a:off x="0" y="5664775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Size: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301 </a:t>
            </a:r>
            <a:r>
              <a:rPr lang="en-US" sz="2000" i="0" u="none" strike="noStrike" baseline="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sq.ft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. of area </a:t>
            </a: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| No of Rooms: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93</a:t>
            </a: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Facilities: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Private Balcony or Terrace, Telephone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Satellite TV, Air conditioning, 24-hour room service, Free Toiletries, Free Wi-Fi, Mini Bar, TV with cable channels, Tea/Coffee Makers, Private Balcony</a:t>
            </a:r>
          </a:p>
          <a:p>
            <a:pPr algn="l">
              <a:spcAft>
                <a:spcPts val="600"/>
              </a:spcAft>
            </a:pPr>
            <a:endParaRPr lang="en-US" sz="2000" i="0" u="none" strike="noStrike" baseline="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l">
              <a:spcAft>
                <a:spcPts val="600"/>
              </a:spcAft>
            </a:pPr>
            <a:endParaRPr lang="en-US" sz="20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 descr="A room with a bed and a ceiling fan&#10;&#10;Description automatically generated">
            <a:extLst>
              <a:ext uri="{FF2B5EF4-FFF2-40B4-BE49-F238E27FC236}">
                <a16:creationId xmlns:a16="http://schemas.microsoft.com/office/drawing/2014/main" id="{EBAA19C9-4B6D-DDA0-D9F2-B0C90F6EB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9" b="15555"/>
          <a:stretch/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76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BA1E33C-5EF4-75E0-877C-8842561A4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F4DE65-1D2B-3980-B87F-75BB38B5DC86}"/>
              </a:ext>
            </a:extLst>
          </p:cNvPr>
          <p:cNvSpPr txBox="1"/>
          <p:nvPr/>
        </p:nvSpPr>
        <p:spPr>
          <a:xfrm>
            <a:off x="0" y="5080000"/>
            <a:ext cx="538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4975A"/>
                </a:solidFill>
                <a:latin typeface="Garamond" panose="02020404030301010803" pitchFamily="18" charset="0"/>
              </a:rPr>
              <a:t>Premium Deluxe Room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B1C38-8042-D748-CEBB-76802D83DE42}"/>
              </a:ext>
            </a:extLst>
          </p:cNvPr>
          <p:cNvSpPr txBox="1"/>
          <p:nvPr/>
        </p:nvSpPr>
        <p:spPr>
          <a:xfrm>
            <a:off x="0" y="5664775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Size: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301 </a:t>
            </a:r>
            <a:r>
              <a:rPr lang="en-US" sz="2000" i="0" u="none" strike="noStrike" baseline="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sq.ft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. of area</a:t>
            </a: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| No of Rooms: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35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Facilities: </a:t>
            </a:r>
            <a:r>
              <a:rPr lang="en-US" sz="200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Private Balcony, Beach View, Telephone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n-US" sz="200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Satellite TV, Air conditioning, 24-hour room service, Free Toiletries, Free Wi-Fi, Mini Bar, TV with cable channels, Tea/Coffee Makers</a:t>
            </a:r>
          </a:p>
          <a:p>
            <a:pPr algn="l">
              <a:spcAft>
                <a:spcPts val="600"/>
              </a:spcAft>
            </a:pPr>
            <a:endParaRPr lang="en-US" sz="2000" u="none" strike="noStrike" baseline="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l">
              <a:spcAft>
                <a:spcPts val="600"/>
              </a:spcAft>
            </a:pPr>
            <a:endParaRPr lang="en-US" sz="20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 descr="A room with a bed and a ceiling fan&#10;&#10;Description automatically generated">
            <a:extLst>
              <a:ext uri="{FF2B5EF4-FFF2-40B4-BE49-F238E27FC236}">
                <a16:creationId xmlns:a16="http://schemas.microsoft.com/office/drawing/2014/main" id="{54CD3FB4-1D6B-344F-6A52-3C7151962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7" b="9654"/>
          <a:stretch/>
        </p:blipFill>
        <p:spPr>
          <a:xfrm>
            <a:off x="0" y="1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4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F60C9B8-F082-8C00-786F-1E896DEE1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3CEBDB-9963-5A7F-357F-69C7259414A5}"/>
              </a:ext>
            </a:extLst>
          </p:cNvPr>
          <p:cNvSpPr txBox="1"/>
          <p:nvPr/>
        </p:nvSpPr>
        <p:spPr>
          <a:xfrm>
            <a:off x="0" y="5008947"/>
            <a:ext cx="538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4975A"/>
                </a:solidFill>
                <a:latin typeface="Garamond" panose="02020404030301010803" pitchFamily="18" charset="0"/>
              </a:rPr>
              <a:t>Luxury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E577AE-342F-2683-BF70-272556382AF3}"/>
              </a:ext>
            </a:extLst>
          </p:cNvPr>
          <p:cNvSpPr txBox="1"/>
          <p:nvPr/>
        </p:nvSpPr>
        <p:spPr>
          <a:xfrm>
            <a:off x="0" y="546461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Size: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484sq.ft. of area</a:t>
            </a: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| No of Rooms: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15 </a:t>
            </a:r>
          </a:p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Facilities: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Large Balcony, Telephone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Satellite TV, Air conditioning, Spacious bathroom with bathtub and overhead shower, 24-hour room service, Free Toiletries, Free Wi-Fi, Mini Bar, TV with cable channels, Tea/Coffee Makers, Private Balcony</a:t>
            </a:r>
          </a:p>
          <a:p>
            <a:pPr algn="l">
              <a:spcAft>
                <a:spcPts val="600"/>
              </a:spcAft>
            </a:pPr>
            <a:endParaRPr lang="en-US" sz="2000" u="none" strike="noStrike" baseline="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l">
              <a:spcAft>
                <a:spcPts val="600"/>
              </a:spcAft>
            </a:pPr>
            <a:endParaRPr lang="en-US" sz="20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 descr="A room with a bed and a table and chairs&#10;&#10;Description automatically generated">
            <a:extLst>
              <a:ext uri="{FF2B5EF4-FFF2-40B4-BE49-F238E27FC236}">
                <a16:creationId xmlns:a16="http://schemas.microsoft.com/office/drawing/2014/main" id="{508E95ED-30A4-CA25-CE0C-573997D57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0" b="13821"/>
          <a:stretch/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6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1B24D7B-00C3-AABD-B863-7B0E5394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A26C4A-11C7-A19E-A6ED-F508E2D1FA81}"/>
              </a:ext>
            </a:extLst>
          </p:cNvPr>
          <p:cNvSpPr txBox="1"/>
          <p:nvPr/>
        </p:nvSpPr>
        <p:spPr>
          <a:xfrm>
            <a:off x="0" y="5167086"/>
            <a:ext cx="538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4975A"/>
                </a:solidFill>
                <a:latin typeface="Garamond" panose="02020404030301010803" pitchFamily="18" charset="0"/>
              </a:rPr>
              <a:t>Suite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80860-0430-FF48-89A7-998E989A20CF}"/>
              </a:ext>
            </a:extLst>
          </p:cNvPr>
          <p:cNvSpPr txBox="1"/>
          <p:nvPr/>
        </p:nvSpPr>
        <p:spPr>
          <a:xfrm>
            <a:off x="0" y="5622751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Size: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699sq.ft. of area</a:t>
            </a: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| No of Rooms: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5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Facilities: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Private Balcony or Terrace, Sitting Area, Jacuzzi or Bathtub, Air conditioning, 24-hour room service, Free Toiletries, Free Wi-Fi, Mini Bar, TV with cable channels, Tea/Coffee Makers, Private Balcony</a:t>
            </a:r>
          </a:p>
          <a:p>
            <a:pPr algn="l">
              <a:spcAft>
                <a:spcPts val="600"/>
              </a:spcAft>
            </a:pPr>
            <a:endParaRPr lang="en-US" sz="2000" u="none" strike="noStrike" baseline="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l">
              <a:spcAft>
                <a:spcPts val="600"/>
              </a:spcAft>
            </a:pPr>
            <a:endParaRPr lang="en-US" sz="20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 descr="A bed with a wood headboard and a wood floor&#10;&#10;Description automatically generated">
            <a:extLst>
              <a:ext uri="{FF2B5EF4-FFF2-40B4-BE49-F238E27FC236}">
                <a16:creationId xmlns:a16="http://schemas.microsoft.com/office/drawing/2014/main" id="{C89A937E-913E-686B-4F29-5862DBBFD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6" b="20878"/>
          <a:stretch/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25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434E5F4-6C95-8EFA-E468-361020A34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29F5F3-7A52-4C87-E666-D23746A4E433}"/>
              </a:ext>
            </a:extLst>
          </p:cNvPr>
          <p:cNvSpPr txBox="1"/>
          <p:nvPr/>
        </p:nvSpPr>
        <p:spPr>
          <a:xfrm>
            <a:off x="0" y="5167086"/>
            <a:ext cx="538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4975A"/>
                </a:solidFill>
                <a:latin typeface="Garamond" panose="02020404030301010803" pitchFamily="18" charset="0"/>
              </a:rPr>
              <a:t>Luxury Suite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E5F87F-D31F-E00F-6405-C6F491A0FF02}"/>
              </a:ext>
            </a:extLst>
          </p:cNvPr>
          <p:cNvSpPr txBox="1"/>
          <p:nvPr/>
        </p:nvSpPr>
        <p:spPr>
          <a:xfrm>
            <a:off x="0" y="5622751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Size: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839sq.ft. of area</a:t>
            </a: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| No of Rooms: 4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Facilities: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Private Balcony, Living Room, Jacuzzi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Air conditioning, 24-hour room service, Free Toiletries, Free Wi-Fi, Mini Bar, TV with cable channels, Tea/Coffee Makers, Private Balcony</a:t>
            </a:r>
          </a:p>
          <a:p>
            <a:pPr algn="l">
              <a:spcAft>
                <a:spcPts val="600"/>
              </a:spcAft>
            </a:pPr>
            <a:endParaRPr lang="en-US" sz="2000" u="none" strike="noStrike" baseline="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l">
              <a:spcAft>
                <a:spcPts val="600"/>
              </a:spcAft>
            </a:pPr>
            <a:endParaRPr lang="en-US" sz="20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 descr="A bed in a room&#10;&#10;Description automatically generated">
            <a:extLst>
              <a:ext uri="{FF2B5EF4-FFF2-40B4-BE49-F238E27FC236}">
                <a16:creationId xmlns:a16="http://schemas.microsoft.com/office/drawing/2014/main" id="{B1477051-F504-216C-70E4-EA0DC6BF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4" b="19567"/>
          <a:stretch/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8" name="Picture 7" descr="A bed with pillows and a lamp in a room with a window&#10;&#10;Description automatically generated">
            <a:extLst>
              <a:ext uri="{FF2B5EF4-FFF2-40B4-BE49-F238E27FC236}">
                <a16:creationId xmlns:a16="http://schemas.microsoft.com/office/drawing/2014/main" id="{9FB7A32D-47F9-E5FC-BE70-CDB017F7F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18750"/>
          <a:stretch/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83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estaurant with tables and chairs&#10;&#10;Description automatically generated">
            <a:extLst>
              <a:ext uri="{FF2B5EF4-FFF2-40B4-BE49-F238E27FC236}">
                <a16:creationId xmlns:a16="http://schemas.microsoft.com/office/drawing/2014/main" id="{1E180625-BDF9-5D9C-069B-699334E2A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r="8943"/>
          <a:stretch/>
        </p:blipFill>
        <p:spPr>
          <a:xfrm>
            <a:off x="0" y="-1"/>
            <a:ext cx="3706504" cy="3346301"/>
          </a:xfrm>
          <a:prstGeom prst="rect">
            <a:avLst/>
          </a:prstGeom>
        </p:spPr>
      </p:pic>
      <p:pic>
        <p:nvPicPr>
          <p:cNvPr id="11" name="Picture 10" descr="A table with a lamp and a plate of food on it&#10;&#10;Description automatically generated">
            <a:extLst>
              <a:ext uri="{FF2B5EF4-FFF2-40B4-BE49-F238E27FC236}">
                <a16:creationId xmlns:a16="http://schemas.microsoft.com/office/drawing/2014/main" id="{FF299836-5A49-66F8-286D-BF29537BA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25" y="-1"/>
            <a:ext cx="5019861" cy="3346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26045F-DFA2-46A3-638D-D429DD540A3B}"/>
              </a:ext>
            </a:extLst>
          </p:cNvPr>
          <p:cNvSpPr txBox="1"/>
          <p:nvPr/>
        </p:nvSpPr>
        <p:spPr>
          <a:xfrm>
            <a:off x="9043591" y="0"/>
            <a:ext cx="3032295" cy="531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4975A"/>
                </a:solidFill>
                <a:latin typeface="Garamond" panose="02020404030301010803" pitchFamily="18" charset="0"/>
              </a:rPr>
              <a:t>Dining</a:t>
            </a:r>
          </a:p>
          <a:p>
            <a:pPr algn="l"/>
            <a:endParaRPr lang="en-US" sz="1800" b="0" i="0" u="none" strike="noStrike" baseline="0" dirty="0">
              <a:solidFill>
                <a:srgbClr val="333333"/>
              </a:solidFill>
              <a:latin typeface="Montserrat-Light"/>
            </a:endParaRPr>
          </a:p>
          <a:p>
            <a:pPr algn="l"/>
            <a:r>
              <a:rPr lang="en-US" sz="20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Restaurants</a:t>
            </a:r>
          </a:p>
          <a:p>
            <a:pPr algn="l"/>
            <a:endParaRPr lang="en-US" sz="2000" b="1" i="0" u="none" strike="noStrike" baseline="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Jute Restaurant</a:t>
            </a:r>
          </a:p>
          <a:p>
            <a:pPr algn="l"/>
            <a:endParaRPr lang="en-US" sz="2000" i="0" u="none" strike="noStrike" baseline="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Mustard Coffee Shop</a:t>
            </a:r>
          </a:p>
          <a:p>
            <a:pPr algn="l"/>
            <a:endParaRPr lang="en-US" sz="2000" i="0" u="none" strike="noStrike" baseline="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Bacchus Bar</a:t>
            </a:r>
          </a:p>
          <a:p>
            <a:pPr algn="l"/>
            <a:endParaRPr lang="en-US" sz="2000" i="0" u="none" strike="noStrike" baseline="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Pool Bar</a:t>
            </a:r>
          </a:p>
          <a:p>
            <a:pPr algn="l"/>
            <a:endParaRPr lang="en-US" sz="2000" i="0" u="none" strike="noStrike" baseline="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2000" i="0" u="none" strike="noStrike" baseline="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Orpheus Bar (Karaoke and Club)</a:t>
            </a:r>
          </a:p>
          <a:p>
            <a:endParaRPr lang="en-US" sz="20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F5EC0-DEC1-1064-54C5-F344E0986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511699"/>
            <a:ext cx="4513944" cy="3346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35BE57-3666-7426-EE14-ECF823C9F4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46" r="22112"/>
          <a:stretch/>
        </p:blipFill>
        <p:spPr>
          <a:xfrm>
            <a:off x="4619334" y="3510760"/>
            <a:ext cx="4202752" cy="3348178"/>
          </a:xfrm>
          <a:prstGeom prst="rect">
            <a:avLst/>
          </a:prstGeom>
        </p:spPr>
      </p:pic>
      <p:pic>
        <p:nvPicPr>
          <p:cNvPr id="4" name="Picture 3" descr="A room with tables and chairs&#10;&#10;Description automatically generated">
            <a:extLst>
              <a:ext uri="{FF2B5EF4-FFF2-40B4-BE49-F238E27FC236}">
                <a16:creationId xmlns:a16="http://schemas.microsoft.com/office/drawing/2014/main" id="{2B9107B8-C44A-4748-5694-67E45B816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/>
          <a:stretch/>
        </p:blipFill>
        <p:spPr>
          <a:xfrm>
            <a:off x="4619334" y="3509821"/>
            <a:ext cx="4202752" cy="3348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2255A-AF47-C774-D9BB-39906987B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r="7003"/>
          <a:stretch/>
        </p:blipFill>
        <p:spPr>
          <a:xfrm>
            <a:off x="-1" y="3509822"/>
            <a:ext cx="4513944" cy="33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84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666</Words>
  <Application>Microsoft Office PowerPoint</Application>
  <PresentationFormat>Widescreen</PresentationFormat>
  <Paragraphs>95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Abishek Aryasinha</dc:creator>
  <cp:lastModifiedBy>Abishek Aryasinha</cp:lastModifiedBy>
  <cp:revision>22</cp:revision>
  <dcterms:created xsi:type="dcterms:W3CDTF">2023-10-17T06:14:41Z</dcterms:created>
  <dcterms:modified xsi:type="dcterms:W3CDTF">2024-12-20T09:15:23Z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671bb38-c164-4223-88f5-a35a47f96965_Enabled">
    <vt:lpwstr>true</vt:lpwstr>
  </property>
  <property fmtid="{D5CDD505-2E9C-101B-9397-08002B2CF9AE}" pid="3" name="MSIP_Label_f671bb38-c164-4223-88f5-a35a47f96965_SetDate">
    <vt:lpwstr>2024-12-18T10:28:29Z</vt:lpwstr>
  </property>
  <property fmtid="{D5CDD505-2E9C-101B-9397-08002B2CF9AE}" pid="4" name="MSIP_Label_f671bb38-c164-4223-88f5-a35a47f96965_Method">
    <vt:lpwstr>Privileged</vt:lpwstr>
  </property>
  <property fmtid="{D5CDD505-2E9C-101B-9397-08002B2CF9AE}" pid="5" name="MSIP_Label_f671bb38-c164-4223-88f5-a35a47f96965_Name">
    <vt:lpwstr>Public-Watermark-TAG</vt:lpwstr>
  </property>
  <property fmtid="{D5CDD505-2E9C-101B-9397-08002B2CF9AE}" pid="6" name="MSIP_Label_f671bb38-c164-4223-88f5-a35a47f96965_SiteId">
    <vt:lpwstr>9a6490bb-fe8f-4efe-8f5a-e093648e8235</vt:lpwstr>
  </property>
  <property fmtid="{D5CDD505-2E9C-101B-9397-08002B2CF9AE}" pid="7" name="MSIP_Label_f671bb38-c164-4223-88f5-a35a47f96965_ActionId">
    <vt:lpwstr>197e07c3-6293-47ff-b3e6-dcdbf5d4fea0</vt:lpwstr>
  </property>
  <property fmtid="{D5CDD505-2E9C-101B-9397-08002B2CF9AE}" pid="8" name="MSIP_Label_f671bb38-c164-4223-88f5-a35a47f96965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Unrestricted</vt:lpwstr>
  </property>
</Properties>
</file>