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7" r:id="rId3"/>
    <p:sldId id="259" r:id="rId4"/>
    <p:sldId id="266" r:id="rId5"/>
    <p:sldId id="279" r:id="rId6"/>
    <p:sldId id="269" r:id="rId7"/>
    <p:sldId id="271" r:id="rId8"/>
    <p:sldId id="292" r:id="rId9"/>
    <p:sldId id="272" r:id="rId10"/>
    <p:sldId id="290" r:id="rId11"/>
    <p:sldId id="289" r:id="rId12"/>
    <p:sldId id="295" r:id="rId13"/>
    <p:sldId id="293" r:id="rId14"/>
    <p:sldId id="260" r:id="rId15"/>
    <p:sldId id="282" r:id="rId16"/>
    <p:sldId id="283" r:id="rId17"/>
    <p:sldId id="287" r:id="rId18"/>
    <p:sldId id="288" r:id="rId19"/>
    <p:sldId id="284" r:id="rId20"/>
    <p:sldId id="286" r:id="rId21"/>
    <p:sldId id="285" r:id="rId22"/>
    <p:sldId id="297" r:id="rId23"/>
    <p:sldId id="273" r:id="rId24"/>
    <p:sldId id="274" r:id="rId25"/>
    <p:sldId id="281"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68" userDrawn="1">
          <p15:clr>
            <a:srgbClr val="A4A3A4"/>
          </p15:clr>
        </p15:guide>
        <p15:guide id="4" orient="horz" pos="4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4AC4FE-F9D3-EE51-C784-B267EAF618E6}" name="Buwaneka Bandara" initials="BB" userId="S::ase7846@spencenet.lk::fd1c6253-b88d-4dd6-986c-ebafc2c784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EE3"/>
    <a:srgbClr val="9E9172"/>
    <a:srgbClr val="B9B099"/>
    <a:srgbClr val="D1CB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74B5F-CD32-E92A-2763-881285EC5631}" v="1" dt="2023-03-22T04:07:23.604"/>
    <p1510:client id="{273BAF5A-7AA3-BFAE-7CB5-27E16A6895D5}" v="130" dt="2023-03-21T09:05:55.564"/>
    <p1510:client id="{2857CBEA-EE26-4031-AF04-CAAF238CBF23}" v="2" dt="2023-03-14T14:11:12.915"/>
    <p1510:client id="{4D6ED4D5-6D85-69D2-D85A-F883FFCE7AC9}" v="6" dt="2023-03-22T07:53:01.500"/>
    <p1510:client id="{7AB8E8F5-6D0F-9BF3-8183-3C78D69FC26A}" v="9" dt="2023-03-22T04:13:06.367"/>
    <p1510:client id="{84E81604-8B29-937A-E4BC-2D245CB8D3B0}" v="33" dt="2023-03-22T03:55:55.097"/>
    <p1510:client id="{B0E6BBE4-227B-7AC3-9F2A-210A746528F3}" v="13" dt="2023-03-22T07:45:13.604"/>
    <p1510:client id="{E03485A6-89CA-4DEB-9A02-12FAA221675C}" v="1" dt="2023-03-20T10:01:25.846"/>
    <p1510:client id="{E7B74E4E-DCB8-2DE6-00F7-5A0CFD47EE8C}" v="27" dt="2023-03-22T03:44:20.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48"/>
      </p:cViewPr>
      <p:guideLst>
        <p:guide orient="horz" pos="2160"/>
        <p:guide pos="3840"/>
        <p:guide pos="168"/>
        <p:guide orient="horz" pos="4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E4D2-3128-A009-3B2B-B791780079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3BB4F7-0C64-2140-4B3F-3250D240CD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FDA0A6-FBF5-45BB-D9E5-EA127683BC63}"/>
              </a:ext>
            </a:extLst>
          </p:cNvPr>
          <p:cNvSpPr>
            <a:spLocks noGrp="1"/>
          </p:cNvSpPr>
          <p:nvPr>
            <p:ph type="dt" sz="half" idx="10"/>
          </p:nvPr>
        </p:nvSpPr>
        <p:spPr/>
        <p:txBody>
          <a:bodyPr/>
          <a:lstStyle/>
          <a:p>
            <a:fld id="{378739D6-005D-4A4D-8A39-DB116C5771BA}" type="datetimeFigureOut">
              <a:rPr lang="en-US" smtClean="0"/>
              <a:t>12/20/2024</a:t>
            </a:fld>
            <a:endParaRPr lang="en-US"/>
          </a:p>
        </p:txBody>
      </p:sp>
      <p:sp>
        <p:nvSpPr>
          <p:cNvPr id="5" name="Footer Placeholder 4">
            <a:extLst>
              <a:ext uri="{FF2B5EF4-FFF2-40B4-BE49-F238E27FC236}">
                <a16:creationId xmlns:a16="http://schemas.microsoft.com/office/drawing/2014/main" id="{CE100E1C-3EBA-9C75-4356-3FCC36A7A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55E0D-4806-DC70-7E93-8E5A233C1BC5}"/>
              </a:ext>
            </a:extLst>
          </p:cNvPr>
          <p:cNvSpPr>
            <a:spLocks noGrp="1"/>
          </p:cNvSpPr>
          <p:nvPr>
            <p:ph type="sldNum" sz="quarter" idx="12"/>
          </p:nvPr>
        </p:nvSpPr>
        <p:spPr/>
        <p:txBody>
          <a:bodyPr/>
          <a:lstStyle/>
          <a:p>
            <a:fld id="{1842FC04-F46D-4C1E-9AB9-FAB5624B6FFB}" type="slidenum">
              <a:rPr lang="en-US" smtClean="0"/>
              <a:t>‹#›</a:t>
            </a:fld>
            <a:endParaRPr lang="en-US"/>
          </a:p>
        </p:txBody>
      </p:sp>
    </p:spTree>
    <p:extLst>
      <p:ext uri="{BB962C8B-B14F-4D97-AF65-F5344CB8AC3E}">
        <p14:creationId xmlns:p14="http://schemas.microsoft.com/office/powerpoint/2010/main" val="1861907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97ABD-AFBA-97B5-9C43-85446EEFF3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6471DD-AD8D-3EF4-F5EB-C4BA3ACA92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1E9C9E-AD04-1098-7F6D-92AB08044C1C}"/>
              </a:ext>
            </a:extLst>
          </p:cNvPr>
          <p:cNvSpPr>
            <a:spLocks noGrp="1"/>
          </p:cNvSpPr>
          <p:nvPr>
            <p:ph type="dt" sz="half" idx="10"/>
          </p:nvPr>
        </p:nvSpPr>
        <p:spPr/>
        <p:txBody>
          <a:bodyPr/>
          <a:lstStyle/>
          <a:p>
            <a:fld id="{378739D6-005D-4A4D-8A39-DB116C5771BA}" type="datetimeFigureOut">
              <a:rPr lang="en-US" smtClean="0"/>
              <a:t>12/20/2024</a:t>
            </a:fld>
            <a:endParaRPr lang="en-US"/>
          </a:p>
        </p:txBody>
      </p:sp>
      <p:sp>
        <p:nvSpPr>
          <p:cNvPr id="5" name="Footer Placeholder 4">
            <a:extLst>
              <a:ext uri="{FF2B5EF4-FFF2-40B4-BE49-F238E27FC236}">
                <a16:creationId xmlns:a16="http://schemas.microsoft.com/office/drawing/2014/main" id="{04FC945C-12F7-BFAC-73CF-DB5B6D58E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80E95-8C5B-534B-6B2D-B50E1D4F0D6A}"/>
              </a:ext>
            </a:extLst>
          </p:cNvPr>
          <p:cNvSpPr>
            <a:spLocks noGrp="1"/>
          </p:cNvSpPr>
          <p:nvPr>
            <p:ph type="sldNum" sz="quarter" idx="12"/>
          </p:nvPr>
        </p:nvSpPr>
        <p:spPr/>
        <p:txBody>
          <a:bodyPr/>
          <a:lstStyle/>
          <a:p>
            <a:fld id="{1842FC04-F46D-4C1E-9AB9-FAB5624B6FFB}" type="slidenum">
              <a:rPr lang="en-US" smtClean="0"/>
              <a:t>‹#›</a:t>
            </a:fld>
            <a:endParaRPr lang="en-US"/>
          </a:p>
        </p:txBody>
      </p:sp>
    </p:spTree>
    <p:extLst>
      <p:ext uri="{BB962C8B-B14F-4D97-AF65-F5344CB8AC3E}">
        <p14:creationId xmlns:p14="http://schemas.microsoft.com/office/powerpoint/2010/main" val="182397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79099-EBAD-7544-054C-AA9550AB36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91F6F5-C6F8-7748-2752-C0623F508B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75580-AFAC-F3AD-C631-2D1F18B8F9F1}"/>
              </a:ext>
            </a:extLst>
          </p:cNvPr>
          <p:cNvSpPr>
            <a:spLocks noGrp="1"/>
          </p:cNvSpPr>
          <p:nvPr>
            <p:ph type="dt" sz="half" idx="10"/>
          </p:nvPr>
        </p:nvSpPr>
        <p:spPr/>
        <p:txBody>
          <a:bodyPr/>
          <a:lstStyle/>
          <a:p>
            <a:fld id="{378739D6-005D-4A4D-8A39-DB116C5771BA}" type="datetimeFigureOut">
              <a:rPr lang="en-US" smtClean="0"/>
              <a:t>12/20/2024</a:t>
            </a:fld>
            <a:endParaRPr lang="en-US"/>
          </a:p>
        </p:txBody>
      </p:sp>
      <p:sp>
        <p:nvSpPr>
          <p:cNvPr id="5" name="Footer Placeholder 4">
            <a:extLst>
              <a:ext uri="{FF2B5EF4-FFF2-40B4-BE49-F238E27FC236}">
                <a16:creationId xmlns:a16="http://schemas.microsoft.com/office/drawing/2014/main" id="{E5E1AB26-E098-36E2-60C7-C950A36EE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74647-A58A-234C-2020-222C14947420}"/>
              </a:ext>
            </a:extLst>
          </p:cNvPr>
          <p:cNvSpPr>
            <a:spLocks noGrp="1"/>
          </p:cNvSpPr>
          <p:nvPr>
            <p:ph type="sldNum" sz="quarter" idx="12"/>
          </p:nvPr>
        </p:nvSpPr>
        <p:spPr/>
        <p:txBody>
          <a:bodyPr/>
          <a:lstStyle/>
          <a:p>
            <a:fld id="{1842FC04-F46D-4C1E-9AB9-FAB5624B6FFB}" type="slidenum">
              <a:rPr lang="en-US" smtClean="0"/>
              <a:t>‹#›</a:t>
            </a:fld>
            <a:endParaRPr lang="en-US"/>
          </a:p>
        </p:txBody>
      </p:sp>
    </p:spTree>
    <p:extLst>
      <p:ext uri="{BB962C8B-B14F-4D97-AF65-F5344CB8AC3E}">
        <p14:creationId xmlns:p14="http://schemas.microsoft.com/office/powerpoint/2010/main" val="2565130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C30A-F7E7-E269-0E13-8FD3F6B9E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5EC0E-437B-498E-573F-6A61449F56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AFA51-1D17-0139-D132-EB3F45FC08F1}"/>
              </a:ext>
            </a:extLst>
          </p:cNvPr>
          <p:cNvSpPr>
            <a:spLocks noGrp="1"/>
          </p:cNvSpPr>
          <p:nvPr>
            <p:ph type="dt" sz="half" idx="10"/>
          </p:nvPr>
        </p:nvSpPr>
        <p:spPr/>
        <p:txBody>
          <a:bodyPr/>
          <a:lstStyle/>
          <a:p>
            <a:fld id="{378739D6-005D-4A4D-8A39-DB116C5771BA}" type="datetimeFigureOut">
              <a:rPr lang="en-US" smtClean="0"/>
              <a:t>12/20/2024</a:t>
            </a:fld>
            <a:endParaRPr lang="en-US"/>
          </a:p>
        </p:txBody>
      </p:sp>
      <p:sp>
        <p:nvSpPr>
          <p:cNvPr id="5" name="Footer Placeholder 4">
            <a:extLst>
              <a:ext uri="{FF2B5EF4-FFF2-40B4-BE49-F238E27FC236}">
                <a16:creationId xmlns:a16="http://schemas.microsoft.com/office/drawing/2014/main" id="{FD51637C-989A-ABDC-146F-D18A087EE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156DB-CA8D-B7AD-AF35-8390CA39AB1F}"/>
              </a:ext>
            </a:extLst>
          </p:cNvPr>
          <p:cNvSpPr>
            <a:spLocks noGrp="1"/>
          </p:cNvSpPr>
          <p:nvPr>
            <p:ph type="sldNum" sz="quarter" idx="12"/>
          </p:nvPr>
        </p:nvSpPr>
        <p:spPr/>
        <p:txBody>
          <a:bodyPr/>
          <a:lstStyle/>
          <a:p>
            <a:fld id="{1842FC04-F46D-4C1E-9AB9-FAB5624B6FFB}" type="slidenum">
              <a:rPr lang="en-US" smtClean="0"/>
              <a:t>‹#›</a:t>
            </a:fld>
            <a:endParaRPr lang="en-US"/>
          </a:p>
        </p:txBody>
      </p:sp>
    </p:spTree>
    <p:extLst>
      <p:ext uri="{BB962C8B-B14F-4D97-AF65-F5344CB8AC3E}">
        <p14:creationId xmlns:p14="http://schemas.microsoft.com/office/powerpoint/2010/main" val="324951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25E2-6EB6-3810-2FE7-49F87E7191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DD38D8-E558-637F-8C0E-4E966762BB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E5E44A-F9CB-6F15-D62A-99A74183D68C}"/>
              </a:ext>
            </a:extLst>
          </p:cNvPr>
          <p:cNvSpPr>
            <a:spLocks noGrp="1"/>
          </p:cNvSpPr>
          <p:nvPr>
            <p:ph type="dt" sz="half" idx="10"/>
          </p:nvPr>
        </p:nvSpPr>
        <p:spPr/>
        <p:txBody>
          <a:bodyPr/>
          <a:lstStyle/>
          <a:p>
            <a:fld id="{378739D6-005D-4A4D-8A39-DB116C5771BA}" type="datetimeFigureOut">
              <a:rPr lang="en-US" smtClean="0"/>
              <a:t>12/20/2024</a:t>
            </a:fld>
            <a:endParaRPr lang="en-US"/>
          </a:p>
        </p:txBody>
      </p:sp>
      <p:sp>
        <p:nvSpPr>
          <p:cNvPr id="5" name="Footer Placeholder 4">
            <a:extLst>
              <a:ext uri="{FF2B5EF4-FFF2-40B4-BE49-F238E27FC236}">
                <a16:creationId xmlns:a16="http://schemas.microsoft.com/office/drawing/2014/main" id="{CC4A6382-E2DB-7E5B-2E95-8BF3D173F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A9C58-3046-4799-0097-E730AB2A5AF8}"/>
              </a:ext>
            </a:extLst>
          </p:cNvPr>
          <p:cNvSpPr>
            <a:spLocks noGrp="1"/>
          </p:cNvSpPr>
          <p:nvPr>
            <p:ph type="sldNum" sz="quarter" idx="12"/>
          </p:nvPr>
        </p:nvSpPr>
        <p:spPr/>
        <p:txBody>
          <a:bodyPr/>
          <a:lstStyle/>
          <a:p>
            <a:fld id="{1842FC04-F46D-4C1E-9AB9-FAB5624B6FFB}" type="slidenum">
              <a:rPr lang="en-US" smtClean="0"/>
              <a:t>‹#›</a:t>
            </a:fld>
            <a:endParaRPr lang="en-US"/>
          </a:p>
        </p:txBody>
      </p:sp>
    </p:spTree>
    <p:extLst>
      <p:ext uri="{BB962C8B-B14F-4D97-AF65-F5344CB8AC3E}">
        <p14:creationId xmlns:p14="http://schemas.microsoft.com/office/powerpoint/2010/main" val="352715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BF01-1EC8-248D-8DD7-8B56DF65A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606175-CAAE-C4C1-072F-7C0672C7BF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49D58-B72C-7B40-0A1A-1A2B6E2841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4ABD3C-03DF-CBFC-9C46-79C6DD818234}"/>
              </a:ext>
            </a:extLst>
          </p:cNvPr>
          <p:cNvSpPr>
            <a:spLocks noGrp="1"/>
          </p:cNvSpPr>
          <p:nvPr>
            <p:ph type="dt" sz="half" idx="10"/>
          </p:nvPr>
        </p:nvSpPr>
        <p:spPr/>
        <p:txBody>
          <a:bodyPr/>
          <a:lstStyle/>
          <a:p>
            <a:fld id="{378739D6-005D-4A4D-8A39-DB116C5771BA}" type="datetimeFigureOut">
              <a:rPr lang="en-US" smtClean="0"/>
              <a:t>12/20/2024</a:t>
            </a:fld>
            <a:endParaRPr lang="en-US"/>
          </a:p>
        </p:txBody>
      </p:sp>
      <p:sp>
        <p:nvSpPr>
          <p:cNvPr id="6" name="Footer Placeholder 5">
            <a:extLst>
              <a:ext uri="{FF2B5EF4-FFF2-40B4-BE49-F238E27FC236}">
                <a16:creationId xmlns:a16="http://schemas.microsoft.com/office/drawing/2014/main" id="{5B389BCB-870D-8648-2198-186B815CD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8A137-B3BB-7466-0E25-8AC4735F73BE}"/>
              </a:ext>
            </a:extLst>
          </p:cNvPr>
          <p:cNvSpPr>
            <a:spLocks noGrp="1"/>
          </p:cNvSpPr>
          <p:nvPr>
            <p:ph type="sldNum" sz="quarter" idx="12"/>
          </p:nvPr>
        </p:nvSpPr>
        <p:spPr/>
        <p:txBody>
          <a:bodyPr/>
          <a:lstStyle/>
          <a:p>
            <a:fld id="{1842FC04-F46D-4C1E-9AB9-FAB5624B6FFB}" type="slidenum">
              <a:rPr lang="en-US" smtClean="0"/>
              <a:t>‹#›</a:t>
            </a:fld>
            <a:endParaRPr lang="en-US"/>
          </a:p>
        </p:txBody>
      </p:sp>
    </p:spTree>
    <p:extLst>
      <p:ext uri="{BB962C8B-B14F-4D97-AF65-F5344CB8AC3E}">
        <p14:creationId xmlns:p14="http://schemas.microsoft.com/office/powerpoint/2010/main" val="3152508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2876-006F-0BE7-362A-FDEDD40172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B684E4-690A-E66C-938C-E1262DF008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5B92C2-1694-4DD8-65B3-4DC7F52C7D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24C796-84AC-1467-788D-BFB62CC243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EB46C7-ACC8-57AE-85C7-1CB0AD3AA0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13FE37-E0AE-F18E-5937-84D0C1A06120}"/>
              </a:ext>
            </a:extLst>
          </p:cNvPr>
          <p:cNvSpPr>
            <a:spLocks noGrp="1"/>
          </p:cNvSpPr>
          <p:nvPr>
            <p:ph type="dt" sz="half" idx="10"/>
          </p:nvPr>
        </p:nvSpPr>
        <p:spPr/>
        <p:txBody>
          <a:bodyPr/>
          <a:lstStyle/>
          <a:p>
            <a:fld id="{378739D6-005D-4A4D-8A39-DB116C5771BA}" type="datetimeFigureOut">
              <a:rPr lang="en-US" smtClean="0"/>
              <a:t>12/20/2024</a:t>
            </a:fld>
            <a:endParaRPr lang="en-US"/>
          </a:p>
        </p:txBody>
      </p:sp>
      <p:sp>
        <p:nvSpPr>
          <p:cNvPr id="8" name="Footer Placeholder 7">
            <a:extLst>
              <a:ext uri="{FF2B5EF4-FFF2-40B4-BE49-F238E27FC236}">
                <a16:creationId xmlns:a16="http://schemas.microsoft.com/office/drawing/2014/main" id="{D8150989-5C45-56D4-18AE-E3F6A73B94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E6C0E3-8E64-1E9B-9C14-3C31363E5DA6}"/>
              </a:ext>
            </a:extLst>
          </p:cNvPr>
          <p:cNvSpPr>
            <a:spLocks noGrp="1"/>
          </p:cNvSpPr>
          <p:nvPr>
            <p:ph type="sldNum" sz="quarter" idx="12"/>
          </p:nvPr>
        </p:nvSpPr>
        <p:spPr/>
        <p:txBody>
          <a:bodyPr/>
          <a:lstStyle/>
          <a:p>
            <a:fld id="{1842FC04-F46D-4C1E-9AB9-FAB5624B6FFB}" type="slidenum">
              <a:rPr lang="en-US" smtClean="0"/>
              <a:t>‹#›</a:t>
            </a:fld>
            <a:endParaRPr lang="en-US"/>
          </a:p>
        </p:txBody>
      </p:sp>
    </p:spTree>
    <p:extLst>
      <p:ext uri="{BB962C8B-B14F-4D97-AF65-F5344CB8AC3E}">
        <p14:creationId xmlns:p14="http://schemas.microsoft.com/office/powerpoint/2010/main" val="3913409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4B855-27D8-FE47-45BA-BE3A0BE6FB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4A5DC0-C034-1F5D-3560-5674743B4D55}"/>
              </a:ext>
            </a:extLst>
          </p:cNvPr>
          <p:cNvSpPr>
            <a:spLocks noGrp="1"/>
          </p:cNvSpPr>
          <p:nvPr>
            <p:ph type="dt" sz="half" idx="10"/>
          </p:nvPr>
        </p:nvSpPr>
        <p:spPr/>
        <p:txBody>
          <a:bodyPr/>
          <a:lstStyle/>
          <a:p>
            <a:fld id="{378739D6-005D-4A4D-8A39-DB116C5771BA}" type="datetimeFigureOut">
              <a:rPr lang="en-US" smtClean="0"/>
              <a:t>12/20/2024</a:t>
            </a:fld>
            <a:endParaRPr lang="en-US"/>
          </a:p>
        </p:txBody>
      </p:sp>
      <p:sp>
        <p:nvSpPr>
          <p:cNvPr id="4" name="Footer Placeholder 3">
            <a:extLst>
              <a:ext uri="{FF2B5EF4-FFF2-40B4-BE49-F238E27FC236}">
                <a16:creationId xmlns:a16="http://schemas.microsoft.com/office/drawing/2014/main" id="{84326B56-7881-5A6B-039A-7DCCD431F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95F973-58F4-D118-BD33-3ED607CF7A11}"/>
              </a:ext>
            </a:extLst>
          </p:cNvPr>
          <p:cNvSpPr>
            <a:spLocks noGrp="1"/>
          </p:cNvSpPr>
          <p:nvPr>
            <p:ph type="sldNum" sz="quarter" idx="12"/>
          </p:nvPr>
        </p:nvSpPr>
        <p:spPr/>
        <p:txBody>
          <a:bodyPr/>
          <a:lstStyle/>
          <a:p>
            <a:fld id="{1842FC04-F46D-4C1E-9AB9-FAB5624B6FFB}" type="slidenum">
              <a:rPr lang="en-US" smtClean="0"/>
              <a:t>‹#›</a:t>
            </a:fld>
            <a:endParaRPr lang="en-US"/>
          </a:p>
        </p:txBody>
      </p:sp>
    </p:spTree>
    <p:extLst>
      <p:ext uri="{BB962C8B-B14F-4D97-AF65-F5344CB8AC3E}">
        <p14:creationId xmlns:p14="http://schemas.microsoft.com/office/powerpoint/2010/main" val="2261687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3AFF3D-3F45-20DC-30BE-1565FBAC4CA3}"/>
              </a:ext>
            </a:extLst>
          </p:cNvPr>
          <p:cNvSpPr>
            <a:spLocks noGrp="1"/>
          </p:cNvSpPr>
          <p:nvPr>
            <p:ph type="dt" sz="half" idx="10"/>
          </p:nvPr>
        </p:nvSpPr>
        <p:spPr/>
        <p:txBody>
          <a:bodyPr/>
          <a:lstStyle/>
          <a:p>
            <a:fld id="{378739D6-005D-4A4D-8A39-DB116C5771BA}" type="datetimeFigureOut">
              <a:rPr lang="en-US" smtClean="0"/>
              <a:t>12/20/2024</a:t>
            </a:fld>
            <a:endParaRPr lang="en-US"/>
          </a:p>
        </p:txBody>
      </p:sp>
      <p:sp>
        <p:nvSpPr>
          <p:cNvPr id="3" name="Footer Placeholder 2">
            <a:extLst>
              <a:ext uri="{FF2B5EF4-FFF2-40B4-BE49-F238E27FC236}">
                <a16:creationId xmlns:a16="http://schemas.microsoft.com/office/drawing/2014/main" id="{DC6ABB47-BDBE-F978-BC04-B724C78BE3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5E836B-9523-A6AF-0578-7AD4789078E3}"/>
              </a:ext>
            </a:extLst>
          </p:cNvPr>
          <p:cNvSpPr>
            <a:spLocks noGrp="1"/>
          </p:cNvSpPr>
          <p:nvPr>
            <p:ph type="sldNum" sz="quarter" idx="12"/>
          </p:nvPr>
        </p:nvSpPr>
        <p:spPr/>
        <p:txBody>
          <a:bodyPr/>
          <a:lstStyle/>
          <a:p>
            <a:fld id="{1842FC04-F46D-4C1E-9AB9-FAB5624B6FFB}" type="slidenum">
              <a:rPr lang="en-US" smtClean="0"/>
              <a:t>‹#›</a:t>
            </a:fld>
            <a:endParaRPr lang="en-US"/>
          </a:p>
        </p:txBody>
      </p:sp>
    </p:spTree>
    <p:extLst>
      <p:ext uri="{BB962C8B-B14F-4D97-AF65-F5344CB8AC3E}">
        <p14:creationId xmlns:p14="http://schemas.microsoft.com/office/powerpoint/2010/main" val="2270268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E7B6-73B2-6BEA-EAED-A1DD7D6DE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2727E-BE45-D89B-44BD-47095A9BE1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CAA7DD-C1EE-D1D8-DEB4-C4B87309B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C85D1-3B7B-BFE9-7166-7BB8C3889152}"/>
              </a:ext>
            </a:extLst>
          </p:cNvPr>
          <p:cNvSpPr>
            <a:spLocks noGrp="1"/>
          </p:cNvSpPr>
          <p:nvPr>
            <p:ph type="dt" sz="half" idx="10"/>
          </p:nvPr>
        </p:nvSpPr>
        <p:spPr/>
        <p:txBody>
          <a:bodyPr/>
          <a:lstStyle/>
          <a:p>
            <a:fld id="{378739D6-005D-4A4D-8A39-DB116C5771BA}" type="datetimeFigureOut">
              <a:rPr lang="en-US" smtClean="0"/>
              <a:t>12/20/2024</a:t>
            </a:fld>
            <a:endParaRPr lang="en-US"/>
          </a:p>
        </p:txBody>
      </p:sp>
      <p:sp>
        <p:nvSpPr>
          <p:cNvPr id="6" name="Footer Placeholder 5">
            <a:extLst>
              <a:ext uri="{FF2B5EF4-FFF2-40B4-BE49-F238E27FC236}">
                <a16:creationId xmlns:a16="http://schemas.microsoft.com/office/drawing/2014/main" id="{AA97EE2D-B83F-D1DC-DE67-448BE9763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0F14F6-EEAE-70F2-A2F4-0C7E40F5380C}"/>
              </a:ext>
            </a:extLst>
          </p:cNvPr>
          <p:cNvSpPr>
            <a:spLocks noGrp="1"/>
          </p:cNvSpPr>
          <p:nvPr>
            <p:ph type="sldNum" sz="quarter" idx="12"/>
          </p:nvPr>
        </p:nvSpPr>
        <p:spPr/>
        <p:txBody>
          <a:bodyPr/>
          <a:lstStyle/>
          <a:p>
            <a:fld id="{1842FC04-F46D-4C1E-9AB9-FAB5624B6FFB}" type="slidenum">
              <a:rPr lang="en-US" smtClean="0"/>
              <a:t>‹#›</a:t>
            </a:fld>
            <a:endParaRPr lang="en-US"/>
          </a:p>
        </p:txBody>
      </p:sp>
    </p:spTree>
    <p:extLst>
      <p:ext uri="{BB962C8B-B14F-4D97-AF65-F5344CB8AC3E}">
        <p14:creationId xmlns:p14="http://schemas.microsoft.com/office/powerpoint/2010/main" val="319180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1959-E57A-5914-BDA1-2F65EF8E86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F418B4-7C6E-0656-86A6-BA695F98CD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094616-BB59-9E9E-0139-9D2BDCD67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210C9A-960A-49A7-061A-EB5CCCFE4692}"/>
              </a:ext>
            </a:extLst>
          </p:cNvPr>
          <p:cNvSpPr>
            <a:spLocks noGrp="1"/>
          </p:cNvSpPr>
          <p:nvPr>
            <p:ph type="dt" sz="half" idx="10"/>
          </p:nvPr>
        </p:nvSpPr>
        <p:spPr/>
        <p:txBody>
          <a:bodyPr/>
          <a:lstStyle/>
          <a:p>
            <a:fld id="{378739D6-005D-4A4D-8A39-DB116C5771BA}" type="datetimeFigureOut">
              <a:rPr lang="en-US" smtClean="0"/>
              <a:t>12/20/2024</a:t>
            </a:fld>
            <a:endParaRPr lang="en-US"/>
          </a:p>
        </p:txBody>
      </p:sp>
      <p:sp>
        <p:nvSpPr>
          <p:cNvPr id="6" name="Footer Placeholder 5">
            <a:extLst>
              <a:ext uri="{FF2B5EF4-FFF2-40B4-BE49-F238E27FC236}">
                <a16:creationId xmlns:a16="http://schemas.microsoft.com/office/drawing/2014/main" id="{ADB71E75-A63E-0DA7-AD63-A1403C7B50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B74F2-4A2C-52E1-89B5-932FD595F321}"/>
              </a:ext>
            </a:extLst>
          </p:cNvPr>
          <p:cNvSpPr>
            <a:spLocks noGrp="1"/>
          </p:cNvSpPr>
          <p:nvPr>
            <p:ph type="sldNum" sz="quarter" idx="12"/>
          </p:nvPr>
        </p:nvSpPr>
        <p:spPr/>
        <p:txBody>
          <a:bodyPr/>
          <a:lstStyle/>
          <a:p>
            <a:fld id="{1842FC04-F46D-4C1E-9AB9-FAB5624B6FFB}" type="slidenum">
              <a:rPr lang="en-US" smtClean="0"/>
              <a:t>‹#›</a:t>
            </a:fld>
            <a:endParaRPr lang="en-US"/>
          </a:p>
        </p:txBody>
      </p:sp>
    </p:spTree>
    <p:extLst>
      <p:ext uri="{BB962C8B-B14F-4D97-AF65-F5344CB8AC3E}">
        <p14:creationId xmlns:p14="http://schemas.microsoft.com/office/powerpoint/2010/main" val="2925048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77422A-6718-995B-5A5E-667BBA7484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BFEF70-84BC-BFBE-811F-52EBC5933D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1F387-9AAA-E846-D41E-977A83088A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739D6-005D-4A4D-8A39-DB116C5771BA}" type="datetimeFigureOut">
              <a:rPr lang="en-US" smtClean="0"/>
              <a:t>12/20/2024</a:t>
            </a:fld>
            <a:endParaRPr lang="en-US"/>
          </a:p>
        </p:txBody>
      </p:sp>
      <p:sp>
        <p:nvSpPr>
          <p:cNvPr id="5" name="Footer Placeholder 4">
            <a:extLst>
              <a:ext uri="{FF2B5EF4-FFF2-40B4-BE49-F238E27FC236}">
                <a16:creationId xmlns:a16="http://schemas.microsoft.com/office/drawing/2014/main" id="{71796FDE-C29A-C73F-E8AD-43B080E36A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E23CB5-6044-18DF-9CBE-1C77A68690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2FC04-F46D-4C1E-9AB9-FAB5624B6FFB}" type="slidenum">
              <a:rPr lang="en-US" smtClean="0"/>
              <a:t>‹#›</a:t>
            </a:fld>
            <a:endParaRPr lang="en-US"/>
          </a:p>
        </p:txBody>
      </p:sp>
    </p:spTree>
    <p:extLst>
      <p:ext uri="{BB962C8B-B14F-4D97-AF65-F5344CB8AC3E}">
        <p14:creationId xmlns:p14="http://schemas.microsoft.com/office/powerpoint/2010/main" val="2154469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pic>
        <p:nvPicPr>
          <p:cNvPr id="2" name="Picture 1" descr="A picture containing grass, sky, outdoor">
            <a:extLst>
              <a:ext uri="{FF2B5EF4-FFF2-40B4-BE49-F238E27FC236}">
                <a16:creationId xmlns:a16="http://schemas.microsoft.com/office/drawing/2014/main" id="{9CA59B42-131D-0364-562E-C43A60025B51}"/>
              </a:ext>
            </a:extLst>
          </p:cNvPr>
          <p:cNvPicPr>
            <a:picLocks noChangeAspect="1"/>
          </p:cNvPicPr>
          <p:nvPr/>
        </p:nvPicPr>
        <p:blipFill rotWithShape="1">
          <a:blip r:embed="rId2">
            <a:extLst>
              <a:ext uri="{28A0092B-C50C-407E-A947-70E740481C1C}">
                <a14:useLocalDpi xmlns:a14="http://schemas.microsoft.com/office/drawing/2010/main" val="0"/>
              </a:ext>
            </a:extLst>
          </a:blip>
          <a:srcRect l="74" t="9455" r="-78" b="3574"/>
          <a:stretch/>
        </p:blipFill>
        <p:spPr>
          <a:xfrm>
            <a:off x="0" y="0"/>
            <a:ext cx="12192000" cy="6858000"/>
          </a:xfrm>
          <a:prstGeom prst="rect">
            <a:avLst/>
          </a:prstGeom>
        </p:spPr>
      </p:pic>
      <p:pic>
        <p:nvPicPr>
          <p:cNvPr id="36" name="Picture 35" descr="Logo&#10;&#10;Description automatically generated">
            <a:extLst>
              <a:ext uri="{FF2B5EF4-FFF2-40B4-BE49-F238E27FC236}">
                <a16:creationId xmlns:a16="http://schemas.microsoft.com/office/drawing/2014/main" id="{BB57B35A-7C60-8594-6B04-F1A429D49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117" y="-897535"/>
            <a:ext cx="2197569" cy="3078028"/>
          </a:xfrm>
          <a:prstGeom prst="rect">
            <a:avLst/>
          </a:prstGeom>
        </p:spPr>
      </p:pic>
    </p:spTree>
    <p:extLst>
      <p:ext uri="{BB962C8B-B14F-4D97-AF65-F5344CB8AC3E}">
        <p14:creationId xmlns:p14="http://schemas.microsoft.com/office/powerpoint/2010/main" val="3160762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pic>
        <p:nvPicPr>
          <p:cNvPr id="4" name="Picture 3" descr="A picture containing indoor, floor, wall, ceiling">
            <a:extLst>
              <a:ext uri="{FF2B5EF4-FFF2-40B4-BE49-F238E27FC236}">
                <a16:creationId xmlns:a16="http://schemas.microsoft.com/office/drawing/2014/main" id="{2A6BBFFB-B0F5-AA11-073B-B2D0DF4520C8}"/>
              </a:ext>
            </a:extLst>
          </p:cNvPr>
          <p:cNvPicPr>
            <a:picLocks noChangeAspect="1"/>
          </p:cNvPicPr>
          <p:nvPr/>
        </p:nvPicPr>
        <p:blipFill rotWithShape="1">
          <a:blip r:embed="rId2">
            <a:extLst>
              <a:ext uri="{28A0092B-C50C-407E-A947-70E740481C1C}">
                <a14:useLocalDpi xmlns:a14="http://schemas.microsoft.com/office/drawing/2010/main" val="0"/>
              </a:ext>
            </a:extLst>
          </a:blip>
          <a:srcRect l="-31" t="14654" r="546"/>
          <a:stretch/>
        </p:blipFill>
        <p:spPr>
          <a:xfrm>
            <a:off x="1" y="0"/>
            <a:ext cx="12192000" cy="6858000"/>
          </a:xfrm>
          <a:prstGeom prst="rect">
            <a:avLst/>
          </a:prstGeom>
        </p:spPr>
      </p:pic>
    </p:spTree>
    <p:extLst>
      <p:ext uri="{BB962C8B-B14F-4D97-AF65-F5344CB8AC3E}">
        <p14:creationId xmlns:p14="http://schemas.microsoft.com/office/powerpoint/2010/main" val="3528473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pic>
        <p:nvPicPr>
          <p:cNvPr id="7" name="Picture 6" descr="A picture containing sky, outdoor, water, person&#10;&#10;Description automatically generated">
            <a:extLst>
              <a:ext uri="{FF2B5EF4-FFF2-40B4-BE49-F238E27FC236}">
                <a16:creationId xmlns:a16="http://schemas.microsoft.com/office/drawing/2014/main" id="{A7E1B38A-6849-875D-8001-D2D62561A65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926232" y="0"/>
            <a:ext cx="6347164" cy="6858000"/>
          </a:xfrm>
          <a:prstGeom prst="rect">
            <a:avLst/>
          </a:prstGeom>
        </p:spPr>
      </p:pic>
    </p:spTree>
    <p:extLst>
      <p:ext uri="{BB962C8B-B14F-4D97-AF65-F5344CB8AC3E}">
        <p14:creationId xmlns:p14="http://schemas.microsoft.com/office/powerpoint/2010/main" val="3993877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pic>
        <p:nvPicPr>
          <p:cNvPr id="5" name="Picture 4" descr="A picture containing outdoor, sky, water, person&#10;&#10;Description automatically generated">
            <a:extLst>
              <a:ext uri="{FF2B5EF4-FFF2-40B4-BE49-F238E27FC236}">
                <a16:creationId xmlns:a16="http://schemas.microsoft.com/office/drawing/2014/main" id="{68CD2C89-EC4C-C424-0921-3D2358AB610A}"/>
              </a:ext>
            </a:extLst>
          </p:cNvPr>
          <p:cNvPicPr>
            <a:picLocks noChangeAspect="1"/>
          </p:cNvPicPr>
          <p:nvPr/>
        </p:nvPicPr>
        <p:blipFill rotWithShape="1">
          <a:blip r:embed="rId2">
            <a:extLst>
              <a:ext uri="{28A0092B-C50C-407E-A947-70E740481C1C}">
                <a14:useLocalDpi xmlns:a14="http://schemas.microsoft.com/office/drawing/2010/main" val="0"/>
              </a:ext>
            </a:extLst>
          </a:blip>
          <a:srcRect t="18494"/>
          <a:stretch/>
        </p:blipFill>
        <p:spPr>
          <a:xfrm>
            <a:off x="3163019" y="0"/>
            <a:ext cx="5844836" cy="6858000"/>
          </a:xfrm>
          <a:prstGeom prst="rect">
            <a:avLst/>
          </a:prstGeom>
        </p:spPr>
      </p:pic>
    </p:spTree>
    <p:extLst>
      <p:ext uri="{BB962C8B-B14F-4D97-AF65-F5344CB8AC3E}">
        <p14:creationId xmlns:p14="http://schemas.microsoft.com/office/powerpoint/2010/main" val="2202976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pic>
        <p:nvPicPr>
          <p:cNvPr id="4" name="Picture 4" descr="A picture containing grass, sky, outdoor, tree&#10;&#10;Description automatically generated">
            <a:extLst>
              <a:ext uri="{FF2B5EF4-FFF2-40B4-BE49-F238E27FC236}">
                <a16:creationId xmlns:a16="http://schemas.microsoft.com/office/drawing/2014/main" id="{15F711BD-376B-B3D8-6B8B-08BECDDB9ED8}"/>
              </a:ext>
            </a:extLst>
          </p:cNvPr>
          <p:cNvPicPr>
            <a:picLocks noChangeAspect="1"/>
          </p:cNvPicPr>
          <p:nvPr/>
        </p:nvPicPr>
        <p:blipFill rotWithShape="1">
          <a:blip r:embed="rId2"/>
          <a:srcRect t="11867" r="-118" b="4887"/>
          <a:stretch/>
        </p:blipFill>
        <p:spPr>
          <a:xfrm>
            <a:off x="-543" y="547"/>
            <a:ext cx="12217913" cy="6860304"/>
          </a:xfrm>
          <a:prstGeom prst="rect">
            <a:avLst/>
          </a:prstGeom>
        </p:spPr>
      </p:pic>
    </p:spTree>
    <p:extLst>
      <p:ext uri="{BB962C8B-B14F-4D97-AF65-F5344CB8AC3E}">
        <p14:creationId xmlns:p14="http://schemas.microsoft.com/office/powerpoint/2010/main" val="993638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151839-C949-D38A-2081-0939BA34DA6B}"/>
              </a:ext>
            </a:extLst>
          </p:cNvPr>
          <p:cNvSpPr txBox="1"/>
          <p:nvPr/>
        </p:nvSpPr>
        <p:spPr>
          <a:xfrm>
            <a:off x="3934856" y="1128838"/>
            <a:ext cx="4322287" cy="4616648"/>
          </a:xfrm>
          <a:prstGeom prst="rect">
            <a:avLst/>
          </a:prstGeom>
          <a:noFill/>
        </p:spPr>
        <p:txBody>
          <a:bodyPr wrap="square" lIns="91440" tIns="45720" rIns="91440" bIns="45720" rtlCol="0" anchor="t">
            <a:spAutoFit/>
          </a:bodyPr>
          <a:lstStyle/>
          <a:p>
            <a:endParaRPr lang="en-US" dirty="0">
              <a:latin typeface="Garamond" panose="02020404030301010803" pitchFamily="18" charset="0"/>
            </a:endParaRPr>
          </a:p>
          <a:p>
            <a:endParaRPr lang="en-US" dirty="0">
              <a:latin typeface="Garamond" panose="02020404030301010803" pitchFamily="18" charset="0"/>
            </a:endParaRPr>
          </a:p>
          <a:p>
            <a:r>
              <a:rPr lang="en-US" sz="2400" b="1" dirty="0">
                <a:latin typeface="Garamond" panose="02020404030301010803" pitchFamily="18" charset="0"/>
              </a:rPr>
              <a:t>ACCOMMODATION</a:t>
            </a:r>
          </a:p>
          <a:p>
            <a:endParaRPr lang="en-US" dirty="0">
              <a:latin typeface="Garamond" panose="02020404030301010803" pitchFamily="18" charset="0"/>
            </a:endParaRPr>
          </a:p>
          <a:p>
            <a:r>
              <a:rPr lang="en-US" dirty="0">
                <a:latin typeface="Garamond" panose="02020404030301010803" pitchFamily="18" charset="0"/>
              </a:rPr>
              <a:t>Category                King        Single       Twin</a:t>
            </a:r>
          </a:p>
          <a:p>
            <a:endParaRPr lang="en-US" dirty="0">
              <a:latin typeface="Garamond" panose="02020404030301010803" pitchFamily="18" charset="0"/>
            </a:endParaRPr>
          </a:p>
          <a:p>
            <a:r>
              <a:rPr lang="en-US" dirty="0">
                <a:latin typeface="Garamond" panose="02020404030301010803" pitchFamily="18" charset="0"/>
              </a:rPr>
              <a:t>Classic		-	10	06</a:t>
            </a:r>
          </a:p>
          <a:p>
            <a:endParaRPr lang="en-US" dirty="0">
              <a:latin typeface="Garamond" panose="02020404030301010803" pitchFamily="18" charset="0"/>
            </a:endParaRPr>
          </a:p>
          <a:p>
            <a:r>
              <a:rPr lang="en-US" dirty="0">
                <a:latin typeface="Garamond" panose="02020404030301010803" pitchFamily="18" charset="0"/>
              </a:rPr>
              <a:t>Deluxe		11	-	25</a:t>
            </a:r>
          </a:p>
          <a:p>
            <a:endParaRPr lang="en-US" dirty="0">
              <a:latin typeface="Garamond" panose="02020404030301010803" pitchFamily="18" charset="0"/>
            </a:endParaRPr>
          </a:p>
          <a:p>
            <a:r>
              <a:rPr lang="en-US" dirty="0">
                <a:latin typeface="Garamond"/>
              </a:rPr>
              <a:t>Corner Suite            05	-	-</a:t>
            </a:r>
          </a:p>
          <a:p>
            <a:endParaRPr lang="en-US" dirty="0">
              <a:latin typeface="Garamond" panose="02020404030301010803" pitchFamily="18" charset="0"/>
            </a:endParaRPr>
          </a:p>
          <a:p>
            <a:r>
              <a:rPr lang="en-US" dirty="0">
                <a:latin typeface="Garamond" panose="02020404030301010803" pitchFamily="18" charset="0"/>
              </a:rPr>
              <a:t>Suite		06	-	01</a:t>
            </a: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p:txBody>
      </p:sp>
      <p:cxnSp>
        <p:nvCxnSpPr>
          <p:cNvPr id="20" name="Straight Connector 19">
            <a:extLst>
              <a:ext uri="{FF2B5EF4-FFF2-40B4-BE49-F238E27FC236}">
                <a16:creationId xmlns:a16="http://schemas.microsoft.com/office/drawing/2014/main" id="{E246E4CD-B160-C9BC-9EF9-878807540786}"/>
              </a:ext>
            </a:extLst>
          </p:cNvPr>
          <p:cNvCxnSpPr/>
          <p:nvPr/>
        </p:nvCxnSpPr>
        <p:spPr>
          <a:xfrm>
            <a:off x="3934856" y="2724750"/>
            <a:ext cx="425629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1942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floor, furniture&#10;&#10;Description automatically generated">
            <a:extLst>
              <a:ext uri="{FF2B5EF4-FFF2-40B4-BE49-F238E27FC236}">
                <a16:creationId xmlns:a16="http://schemas.microsoft.com/office/drawing/2014/main" id="{A10C4CA4-536F-2820-46EF-14F8A1D95956}"/>
              </a:ext>
            </a:extLst>
          </p:cNvPr>
          <p:cNvPicPr>
            <a:picLocks noChangeAspect="1"/>
          </p:cNvPicPr>
          <p:nvPr/>
        </p:nvPicPr>
        <p:blipFill rotWithShape="1">
          <a:blip r:embed="rId2">
            <a:extLst>
              <a:ext uri="{28A0092B-C50C-407E-A947-70E740481C1C}">
                <a14:useLocalDpi xmlns:a14="http://schemas.microsoft.com/office/drawing/2010/main" val="0"/>
              </a:ext>
            </a:extLst>
          </a:blip>
          <a:srcRect t="15661"/>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DEF4408-FBBE-CEE1-C3CD-766E72DE229C}"/>
              </a:ext>
            </a:extLst>
          </p:cNvPr>
          <p:cNvSpPr/>
          <p:nvPr/>
        </p:nvSpPr>
        <p:spPr>
          <a:xfrm>
            <a:off x="7454998" y="5074920"/>
            <a:ext cx="4751070" cy="105859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4">
            <a:extLst>
              <a:ext uri="{FF2B5EF4-FFF2-40B4-BE49-F238E27FC236}">
                <a16:creationId xmlns:a16="http://schemas.microsoft.com/office/drawing/2014/main" id="{C8D1032F-33F0-1993-8E8C-80BA985D2B7B}"/>
              </a:ext>
            </a:extLst>
          </p:cNvPr>
          <p:cNvGrpSpPr/>
          <p:nvPr/>
        </p:nvGrpSpPr>
        <p:grpSpPr>
          <a:xfrm>
            <a:off x="7616549" y="5172708"/>
            <a:ext cx="4456103" cy="816611"/>
            <a:chOff x="3261080" y="2931784"/>
            <a:chExt cx="4456103" cy="816611"/>
          </a:xfrm>
        </p:grpSpPr>
        <p:sp>
          <p:nvSpPr>
            <p:cNvPr id="6" name="object 4">
              <a:extLst>
                <a:ext uri="{FF2B5EF4-FFF2-40B4-BE49-F238E27FC236}">
                  <a16:creationId xmlns:a16="http://schemas.microsoft.com/office/drawing/2014/main" id="{B0B671ED-DFBB-7540-CC6F-B3E9C1F9EFA8}"/>
                </a:ext>
              </a:extLst>
            </p:cNvPr>
            <p:cNvSpPr txBox="1"/>
            <p:nvPr/>
          </p:nvSpPr>
          <p:spPr>
            <a:xfrm>
              <a:off x="3261080" y="3451825"/>
              <a:ext cx="2960859" cy="296570"/>
            </a:xfrm>
            <a:prstGeom prst="rect">
              <a:avLst/>
            </a:prstGeom>
          </p:spPr>
          <p:txBody>
            <a:bodyPr vert="horz" wrap="square" lIns="0" tIns="1036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
                <a:spcBef>
                  <a:spcPts val="82"/>
                </a:spcBef>
              </a:pPr>
              <a:r>
                <a:rPr lang="en-US" sz="1850" b="1" i="1" spc="-77">
                  <a:latin typeface="Garamond"/>
                  <a:cs typeface="Times New Roman"/>
                </a:rPr>
                <a:t>Serene &amp; Peaceful... </a:t>
              </a:r>
              <a:endParaRPr lang="en-US" sz="1850" b="1" i="1">
                <a:latin typeface="Garamond"/>
                <a:cs typeface="Times New Roman"/>
              </a:endParaRPr>
            </a:p>
          </p:txBody>
        </p:sp>
        <p:sp>
          <p:nvSpPr>
            <p:cNvPr id="7" name="object 3">
              <a:extLst>
                <a:ext uri="{FF2B5EF4-FFF2-40B4-BE49-F238E27FC236}">
                  <a16:creationId xmlns:a16="http://schemas.microsoft.com/office/drawing/2014/main" id="{58ED822F-5D96-70F1-D474-9E01DAEA8E53}"/>
                </a:ext>
              </a:extLst>
            </p:cNvPr>
            <p:cNvSpPr txBox="1"/>
            <p:nvPr/>
          </p:nvSpPr>
          <p:spPr>
            <a:xfrm>
              <a:off x="3269142" y="2931784"/>
              <a:ext cx="4448041" cy="520041"/>
            </a:xfrm>
            <a:prstGeom prst="rect">
              <a:avLst/>
            </a:prstGeom>
          </p:spPr>
          <p:txBody>
            <a:bodyPr vert="horz" wrap="square" lIns="0" tIns="12092"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
                <a:spcBef>
                  <a:spcPts val="95"/>
                </a:spcBef>
              </a:pPr>
              <a:r>
                <a:rPr lang="en-US" sz="3300" b="1" spc="-73">
                  <a:solidFill>
                    <a:srgbClr val="9E9172"/>
                  </a:solidFill>
                  <a:latin typeface="Garamond"/>
                  <a:cs typeface="Calibri"/>
                </a:rPr>
                <a:t>Suite</a:t>
              </a:r>
            </a:p>
          </p:txBody>
        </p:sp>
      </p:grpSp>
    </p:spTree>
    <p:extLst>
      <p:ext uri="{BB962C8B-B14F-4D97-AF65-F5344CB8AC3E}">
        <p14:creationId xmlns:p14="http://schemas.microsoft.com/office/powerpoint/2010/main" val="16182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5777B-A3AC-28B3-46C3-C44DA419F58B}"/>
              </a:ext>
            </a:extLst>
          </p:cNvPr>
          <p:cNvSpPr>
            <a:spLocks/>
          </p:cNvSpPr>
          <p:nvPr/>
        </p:nvSpPr>
        <p:spPr>
          <a:xfrm>
            <a:off x="0" y="-1"/>
            <a:ext cx="12274797" cy="6952857"/>
          </a:xfrm>
          <a:prstGeom prst="rect">
            <a:avLst/>
          </a:prstGeom>
          <a:solidFill>
            <a:srgbClr val="F6EEE3"/>
          </a:solidFill>
          <a:ln>
            <a:solidFill>
              <a:srgbClr val="F6E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floor, furniture">
            <a:extLst>
              <a:ext uri="{FF2B5EF4-FFF2-40B4-BE49-F238E27FC236}">
                <a16:creationId xmlns:a16="http://schemas.microsoft.com/office/drawing/2014/main" id="{FD11598D-30EB-91B3-E643-E0C9A08D4258}"/>
              </a:ext>
            </a:extLst>
          </p:cNvPr>
          <p:cNvPicPr>
            <a:picLocks noChangeAspect="1"/>
          </p:cNvPicPr>
          <p:nvPr/>
        </p:nvPicPr>
        <p:blipFill rotWithShape="1">
          <a:blip r:embed="rId2">
            <a:extLst>
              <a:ext uri="{28A0092B-C50C-407E-A947-70E740481C1C}">
                <a14:useLocalDpi xmlns:a14="http://schemas.microsoft.com/office/drawing/2010/main" val="0"/>
              </a:ext>
            </a:extLst>
          </a:blip>
          <a:srcRect t="15661" r="22813"/>
          <a:stretch/>
        </p:blipFill>
        <p:spPr>
          <a:xfrm>
            <a:off x="266700" y="504895"/>
            <a:ext cx="8022170" cy="5860250"/>
          </a:xfrm>
          <a:prstGeom prst="rect">
            <a:avLst/>
          </a:prstGeom>
        </p:spPr>
      </p:pic>
      <p:pic>
        <p:nvPicPr>
          <p:cNvPr id="14" name="Picture 13" descr="A picture containing indoor, floor, wall, living&#10;&#10;Description automatically generated">
            <a:extLst>
              <a:ext uri="{FF2B5EF4-FFF2-40B4-BE49-F238E27FC236}">
                <a16:creationId xmlns:a16="http://schemas.microsoft.com/office/drawing/2014/main" id="{675F2E2D-BA73-A1CD-7100-B8201D022FB5}"/>
              </a:ext>
            </a:extLst>
          </p:cNvPr>
          <p:cNvPicPr>
            <a:picLocks noChangeAspect="1"/>
          </p:cNvPicPr>
          <p:nvPr/>
        </p:nvPicPr>
        <p:blipFill rotWithShape="1">
          <a:blip r:embed="rId3">
            <a:extLst>
              <a:ext uri="{28A0092B-C50C-407E-A947-70E740481C1C}">
                <a14:useLocalDpi xmlns:a14="http://schemas.microsoft.com/office/drawing/2010/main" val="0"/>
              </a:ext>
            </a:extLst>
          </a:blip>
          <a:srcRect r="5393"/>
          <a:stretch/>
        </p:blipFill>
        <p:spPr>
          <a:xfrm>
            <a:off x="8366434" y="506923"/>
            <a:ext cx="2733343" cy="1905106"/>
          </a:xfrm>
          <a:prstGeom prst="rect">
            <a:avLst/>
          </a:prstGeom>
        </p:spPr>
      </p:pic>
      <p:pic>
        <p:nvPicPr>
          <p:cNvPr id="16" name="Picture 15" descr="A picture containing wall, indoor, floor, counter">
            <a:extLst>
              <a:ext uri="{FF2B5EF4-FFF2-40B4-BE49-F238E27FC236}">
                <a16:creationId xmlns:a16="http://schemas.microsoft.com/office/drawing/2014/main" id="{6D889DC2-AE1C-8875-704A-87CFD7764179}"/>
              </a:ext>
            </a:extLst>
          </p:cNvPr>
          <p:cNvPicPr>
            <a:picLocks noChangeAspect="1"/>
          </p:cNvPicPr>
          <p:nvPr/>
        </p:nvPicPr>
        <p:blipFill rotWithShape="1">
          <a:blip r:embed="rId4">
            <a:extLst>
              <a:ext uri="{28A0092B-C50C-407E-A947-70E740481C1C}">
                <a14:useLocalDpi xmlns:a14="http://schemas.microsoft.com/office/drawing/2010/main" val="0"/>
              </a:ext>
            </a:extLst>
          </a:blip>
          <a:srcRect l="2519"/>
          <a:stretch/>
        </p:blipFill>
        <p:spPr>
          <a:xfrm>
            <a:off x="8365408" y="4480203"/>
            <a:ext cx="2734369" cy="1884942"/>
          </a:xfrm>
          <a:prstGeom prst="rect">
            <a:avLst/>
          </a:prstGeom>
        </p:spPr>
      </p:pic>
      <p:pic>
        <p:nvPicPr>
          <p:cNvPr id="18" name="Picture 17" descr="A picture containing wall, indoor, floor, room">
            <a:extLst>
              <a:ext uri="{FF2B5EF4-FFF2-40B4-BE49-F238E27FC236}">
                <a16:creationId xmlns:a16="http://schemas.microsoft.com/office/drawing/2014/main" id="{162EF560-B9CC-E330-1CFB-ACF0760A31DC}"/>
              </a:ext>
            </a:extLst>
          </p:cNvPr>
          <p:cNvPicPr>
            <a:picLocks noChangeAspect="1"/>
          </p:cNvPicPr>
          <p:nvPr/>
        </p:nvPicPr>
        <p:blipFill rotWithShape="1">
          <a:blip r:embed="rId5">
            <a:extLst>
              <a:ext uri="{28A0092B-C50C-407E-A947-70E740481C1C}">
                <a14:useLocalDpi xmlns:a14="http://schemas.microsoft.com/office/drawing/2010/main" val="0"/>
              </a:ext>
            </a:extLst>
          </a:blip>
          <a:srcRect l="6633"/>
          <a:stretch/>
        </p:blipFill>
        <p:spPr>
          <a:xfrm>
            <a:off x="8365407" y="2508342"/>
            <a:ext cx="2735395" cy="1871666"/>
          </a:xfrm>
          <a:prstGeom prst="rect">
            <a:avLst/>
          </a:prstGeom>
        </p:spPr>
      </p:pic>
    </p:spTree>
    <p:extLst>
      <p:ext uri="{BB962C8B-B14F-4D97-AF65-F5344CB8AC3E}">
        <p14:creationId xmlns:p14="http://schemas.microsoft.com/office/powerpoint/2010/main" val="1673905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wall, floor, room">
            <a:extLst>
              <a:ext uri="{FF2B5EF4-FFF2-40B4-BE49-F238E27FC236}">
                <a16:creationId xmlns:a16="http://schemas.microsoft.com/office/drawing/2014/main" id="{608BF2A6-19EE-C4D5-D7EE-8FBDD1A30323}"/>
              </a:ext>
            </a:extLst>
          </p:cNvPr>
          <p:cNvPicPr>
            <a:picLocks noChangeAspect="1"/>
          </p:cNvPicPr>
          <p:nvPr/>
        </p:nvPicPr>
        <p:blipFill rotWithShape="1">
          <a:blip r:embed="rId2">
            <a:extLst>
              <a:ext uri="{28A0092B-C50C-407E-A947-70E740481C1C}">
                <a14:useLocalDpi xmlns:a14="http://schemas.microsoft.com/office/drawing/2010/main" val="0"/>
              </a:ext>
            </a:extLst>
          </a:blip>
          <a:srcRect t="158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DEF4408-FBBE-CEE1-C3CD-766E72DE229C}"/>
              </a:ext>
            </a:extLst>
          </p:cNvPr>
          <p:cNvSpPr/>
          <p:nvPr/>
        </p:nvSpPr>
        <p:spPr>
          <a:xfrm>
            <a:off x="7454998" y="5074920"/>
            <a:ext cx="4751070" cy="105859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4">
            <a:extLst>
              <a:ext uri="{FF2B5EF4-FFF2-40B4-BE49-F238E27FC236}">
                <a16:creationId xmlns:a16="http://schemas.microsoft.com/office/drawing/2014/main" id="{C8D1032F-33F0-1993-8E8C-80BA985D2B7B}"/>
              </a:ext>
            </a:extLst>
          </p:cNvPr>
          <p:cNvGrpSpPr/>
          <p:nvPr/>
        </p:nvGrpSpPr>
        <p:grpSpPr>
          <a:xfrm>
            <a:off x="7616549" y="5172708"/>
            <a:ext cx="4456103" cy="816611"/>
            <a:chOff x="3261080" y="2931784"/>
            <a:chExt cx="4456103" cy="816611"/>
          </a:xfrm>
        </p:grpSpPr>
        <p:sp>
          <p:nvSpPr>
            <p:cNvPr id="6" name="object 4">
              <a:extLst>
                <a:ext uri="{FF2B5EF4-FFF2-40B4-BE49-F238E27FC236}">
                  <a16:creationId xmlns:a16="http://schemas.microsoft.com/office/drawing/2014/main" id="{B0B671ED-DFBB-7540-CC6F-B3E9C1F9EFA8}"/>
                </a:ext>
              </a:extLst>
            </p:cNvPr>
            <p:cNvSpPr txBox="1"/>
            <p:nvPr/>
          </p:nvSpPr>
          <p:spPr>
            <a:xfrm>
              <a:off x="3261080" y="3451825"/>
              <a:ext cx="2960859" cy="296570"/>
            </a:xfrm>
            <a:prstGeom prst="rect">
              <a:avLst/>
            </a:prstGeom>
          </p:spPr>
          <p:txBody>
            <a:bodyPr vert="horz" wrap="square" lIns="0" tIns="1036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
                <a:spcBef>
                  <a:spcPts val="82"/>
                </a:spcBef>
              </a:pPr>
              <a:r>
                <a:rPr lang="en-US" sz="1850" b="1" i="1" spc="-77">
                  <a:latin typeface="Garamond"/>
                  <a:cs typeface="Times New Roman"/>
                </a:rPr>
                <a:t>Meditative and Silent…</a:t>
              </a:r>
              <a:endParaRPr lang="en-US" sz="1850" b="1" i="1">
                <a:latin typeface="Garamond"/>
                <a:cs typeface="Times New Roman"/>
              </a:endParaRPr>
            </a:p>
          </p:txBody>
        </p:sp>
        <p:sp>
          <p:nvSpPr>
            <p:cNvPr id="7" name="object 3">
              <a:extLst>
                <a:ext uri="{FF2B5EF4-FFF2-40B4-BE49-F238E27FC236}">
                  <a16:creationId xmlns:a16="http://schemas.microsoft.com/office/drawing/2014/main" id="{58ED822F-5D96-70F1-D474-9E01DAEA8E53}"/>
                </a:ext>
              </a:extLst>
            </p:cNvPr>
            <p:cNvSpPr txBox="1"/>
            <p:nvPr/>
          </p:nvSpPr>
          <p:spPr>
            <a:xfrm>
              <a:off x="3269142" y="2931784"/>
              <a:ext cx="4448041" cy="520041"/>
            </a:xfrm>
            <a:prstGeom prst="rect">
              <a:avLst/>
            </a:prstGeom>
          </p:spPr>
          <p:txBody>
            <a:bodyPr vert="horz" wrap="square" lIns="0" tIns="12092"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
                <a:spcBef>
                  <a:spcPts val="95"/>
                </a:spcBef>
              </a:pPr>
              <a:r>
                <a:rPr lang="en-US" sz="3300" b="1" spc="-73">
                  <a:solidFill>
                    <a:srgbClr val="9E9172"/>
                  </a:solidFill>
                  <a:latin typeface="Garamond"/>
                  <a:cs typeface="Calibri"/>
                </a:rPr>
                <a:t>Corner Suite</a:t>
              </a:r>
            </a:p>
          </p:txBody>
        </p:sp>
      </p:grpSp>
    </p:spTree>
    <p:extLst>
      <p:ext uri="{BB962C8B-B14F-4D97-AF65-F5344CB8AC3E}">
        <p14:creationId xmlns:p14="http://schemas.microsoft.com/office/powerpoint/2010/main" val="3153575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5777B-A3AC-28B3-46C3-C44DA419F58B}"/>
              </a:ext>
            </a:extLst>
          </p:cNvPr>
          <p:cNvSpPr>
            <a:spLocks noGrp="1" noRot="1" noMove="1" noResize="1" noEditPoints="1" noAdjustHandles="1" noChangeArrowheads="1" noChangeShapeType="1"/>
          </p:cNvSpPr>
          <p:nvPr/>
        </p:nvSpPr>
        <p:spPr>
          <a:xfrm>
            <a:off x="0" y="-1"/>
            <a:ext cx="12274797" cy="6952857"/>
          </a:xfrm>
          <a:prstGeom prst="rect">
            <a:avLst/>
          </a:prstGeom>
          <a:solidFill>
            <a:srgbClr val="F6EEE3"/>
          </a:solidFill>
          <a:ln>
            <a:solidFill>
              <a:srgbClr val="F6E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ndoor, wall, floor, room">
            <a:extLst>
              <a:ext uri="{FF2B5EF4-FFF2-40B4-BE49-F238E27FC236}">
                <a16:creationId xmlns:a16="http://schemas.microsoft.com/office/drawing/2014/main" id="{2E857EDF-A3C5-3510-C83C-ED24BDDCB67F}"/>
              </a:ext>
            </a:extLst>
          </p:cNvPr>
          <p:cNvPicPr>
            <a:picLocks noChangeAspect="1"/>
          </p:cNvPicPr>
          <p:nvPr/>
        </p:nvPicPr>
        <p:blipFill rotWithShape="1">
          <a:blip r:embed="rId2">
            <a:extLst>
              <a:ext uri="{28A0092B-C50C-407E-A947-70E740481C1C}">
                <a14:useLocalDpi xmlns:a14="http://schemas.microsoft.com/office/drawing/2010/main" val="0"/>
              </a:ext>
            </a:extLst>
          </a:blip>
          <a:srcRect t="15825" r="22813"/>
          <a:stretch/>
        </p:blipFill>
        <p:spPr>
          <a:xfrm>
            <a:off x="266701" y="504895"/>
            <a:ext cx="8022170" cy="5846182"/>
          </a:xfrm>
          <a:prstGeom prst="rect">
            <a:avLst/>
          </a:prstGeom>
        </p:spPr>
      </p:pic>
      <p:pic>
        <p:nvPicPr>
          <p:cNvPr id="6" name="Picture 5" descr="A living room with a large window">
            <a:extLst>
              <a:ext uri="{FF2B5EF4-FFF2-40B4-BE49-F238E27FC236}">
                <a16:creationId xmlns:a16="http://schemas.microsoft.com/office/drawing/2014/main" id="{3CC597FA-DD61-3EC9-61DC-1BAFBA6D1DBD}"/>
              </a:ext>
            </a:extLst>
          </p:cNvPr>
          <p:cNvPicPr>
            <a:picLocks noChangeAspect="1"/>
          </p:cNvPicPr>
          <p:nvPr/>
        </p:nvPicPr>
        <p:blipFill rotWithShape="1">
          <a:blip r:embed="rId3">
            <a:extLst>
              <a:ext uri="{28A0092B-C50C-407E-A947-70E740481C1C}">
                <a14:useLocalDpi xmlns:a14="http://schemas.microsoft.com/office/drawing/2010/main" val="0"/>
              </a:ext>
            </a:extLst>
          </a:blip>
          <a:srcRect l="4226"/>
          <a:stretch/>
        </p:blipFill>
        <p:spPr>
          <a:xfrm>
            <a:off x="8364381" y="504896"/>
            <a:ext cx="2735395" cy="1903252"/>
          </a:xfrm>
          <a:prstGeom prst="rect">
            <a:avLst/>
          </a:prstGeom>
        </p:spPr>
      </p:pic>
      <p:pic>
        <p:nvPicPr>
          <p:cNvPr id="9" name="Picture 8" descr="A bathroom with a sink and a mirror&#10;&#10;Description automatically generated with low confidence">
            <a:extLst>
              <a:ext uri="{FF2B5EF4-FFF2-40B4-BE49-F238E27FC236}">
                <a16:creationId xmlns:a16="http://schemas.microsoft.com/office/drawing/2014/main" id="{FE7FE311-C134-D55E-FE5A-F844744F4F54}"/>
              </a:ext>
            </a:extLst>
          </p:cNvPr>
          <p:cNvPicPr>
            <a:picLocks noChangeAspect="1"/>
          </p:cNvPicPr>
          <p:nvPr/>
        </p:nvPicPr>
        <p:blipFill rotWithShape="1">
          <a:blip r:embed="rId4">
            <a:extLst>
              <a:ext uri="{28A0092B-C50C-407E-A947-70E740481C1C}">
                <a14:useLocalDpi xmlns:a14="http://schemas.microsoft.com/office/drawing/2010/main" val="0"/>
              </a:ext>
            </a:extLst>
          </a:blip>
          <a:srcRect l="2865"/>
          <a:stretch/>
        </p:blipFill>
        <p:spPr>
          <a:xfrm>
            <a:off x="8364381" y="4476322"/>
            <a:ext cx="2735395" cy="1874756"/>
          </a:xfrm>
          <a:prstGeom prst="rect">
            <a:avLst/>
          </a:prstGeom>
        </p:spPr>
      </p:pic>
      <p:pic>
        <p:nvPicPr>
          <p:cNvPr id="11" name="Picture 10" descr="A picture containing floor, building, indoor, ceiling&#10;&#10;Description automatically generated">
            <a:extLst>
              <a:ext uri="{FF2B5EF4-FFF2-40B4-BE49-F238E27FC236}">
                <a16:creationId xmlns:a16="http://schemas.microsoft.com/office/drawing/2014/main" id="{5399F0F4-62A0-C1B0-E50E-D7AEA8E96205}"/>
              </a:ext>
            </a:extLst>
          </p:cNvPr>
          <p:cNvPicPr>
            <a:picLocks noChangeAspect="1"/>
          </p:cNvPicPr>
          <p:nvPr/>
        </p:nvPicPr>
        <p:blipFill rotWithShape="1">
          <a:blip r:embed="rId5">
            <a:extLst>
              <a:ext uri="{28A0092B-C50C-407E-A947-70E740481C1C}">
                <a14:useLocalDpi xmlns:a14="http://schemas.microsoft.com/office/drawing/2010/main" val="0"/>
              </a:ext>
            </a:extLst>
          </a:blip>
          <a:srcRect l="2923"/>
          <a:stretch/>
        </p:blipFill>
        <p:spPr>
          <a:xfrm>
            <a:off x="8364381" y="2504459"/>
            <a:ext cx="2735395" cy="1879431"/>
          </a:xfrm>
          <a:prstGeom prst="rect">
            <a:avLst/>
          </a:prstGeom>
        </p:spPr>
      </p:pic>
    </p:spTree>
    <p:extLst>
      <p:ext uri="{BB962C8B-B14F-4D97-AF65-F5344CB8AC3E}">
        <p14:creationId xmlns:p14="http://schemas.microsoft.com/office/powerpoint/2010/main" val="1310720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floor, room, window">
            <a:extLst>
              <a:ext uri="{FF2B5EF4-FFF2-40B4-BE49-F238E27FC236}">
                <a16:creationId xmlns:a16="http://schemas.microsoft.com/office/drawing/2014/main" id="{5956BD54-20E3-74F5-652D-4B62B3842C78}"/>
              </a:ext>
            </a:extLst>
          </p:cNvPr>
          <p:cNvPicPr>
            <a:picLocks noChangeAspect="1"/>
          </p:cNvPicPr>
          <p:nvPr/>
        </p:nvPicPr>
        <p:blipFill rotWithShape="1">
          <a:blip r:embed="rId2">
            <a:extLst>
              <a:ext uri="{28A0092B-C50C-407E-A947-70E740481C1C}">
                <a14:useLocalDpi xmlns:a14="http://schemas.microsoft.com/office/drawing/2010/main" val="0"/>
              </a:ext>
            </a:extLst>
          </a:blip>
          <a:srcRect t="1554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DEF4408-FBBE-CEE1-C3CD-766E72DE229C}"/>
              </a:ext>
            </a:extLst>
          </p:cNvPr>
          <p:cNvSpPr/>
          <p:nvPr/>
        </p:nvSpPr>
        <p:spPr>
          <a:xfrm>
            <a:off x="7454998" y="5074920"/>
            <a:ext cx="4751070" cy="105859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4">
            <a:extLst>
              <a:ext uri="{FF2B5EF4-FFF2-40B4-BE49-F238E27FC236}">
                <a16:creationId xmlns:a16="http://schemas.microsoft.com/office/drawing/2014/main" id="{C8D1032F-33F0-1993-8E8C-80BA985D2B7B}"/>
              </a:ext>
            </a:extLst>
          </p:cNvPr>
          <p:cNvGrpSpPr/>
          <p:nvPr/>
        </p:nvGrpSpPr>
        <p:grpSpPr>
          <a:xfrm>
            <a:off x="7616549" y="5172708"/>
            <a:ext cx="4456103" cy="816611"/>
            <a:chOff x="3261080" y="2931784"/>
            <a:chExt cx="4456103" cy="816611"/>
          </a:xfrm>
        </p:grpSpPr>
        <p:sp>
          <p:nvSpPr>
            <p:cNvPr id="6" name="object 4">
              <a:extLst>
                <a:ext uri="{FF2B5EF4-FFF2-40B4-BE49-F238E27FC236}">
                  <a16:creationId xmlns:a16="http://schemas.microsoft.com/office/drawing/2014/main" id="{B0B671ED-DFBB-7540-CC6F-B3E9C1F9EFA8}"/>
                </a:ext>
              </a:extLst>
            </p:cNvPr>
            <p:cNvSpPr txBox="1"/>
            <p:nvPr/>
          </p:nvSpPr>
          <p:spPr>
            <a:xfrm>
              <a:off x="3261080" y="3451825"/>
              <a:ext cx="2960859" cy="296570"/>
            </a:xfrm>
            <a:prstGeom prst="rect">
              <a:avLst/>
            </a:prstGeom>
          </p:spPr>
          <p:txBody>
            <a:bodyPr vert="horz" wrap="square" lIns="0" tIns="1036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
                <a:spcBef>
                  <a:spcPts val="82"/>
                </a:spcBef>
              </a:pPr>
              <a:r>
                <a:rPr lang="en-US" sz="1850" b="1" i="1" spc="-77">
                  <a:latin typeface="Garamond"/>
                  <a:cs typeface="Times New Roman"/>
                </a:rPr>
                <a:t>Calm &amp; Tranquil... </a:t>
              </a:r>
              <a:endParaRPr lang="en-US" sz="1850" b="1" i="1">
                <a:latin typeface="Garamond"/>
                <a:cs typeface="Times New Roman"/>
              </a:endParaRPr>
            </a:p>
          </p:txBody>
        </p:sp>
        <p:sp>
          <p:nvSpPr>
            <p:cNvPr id="7" name="object 3">
              <a:extLst>
                <a:ext uri="{FF2B5EF4-FFF2-40B4-BE49-F238E27FC236}">
                  <a16:creationId xmlns:a16="http://schemas.microsoft.com/office/drawing/2014/main" id="{58ED822F-5D96-70F1-D474-9E01DAEA8E53}"/>
                </a:ext>
              </a:extLst>
            </p:cNvPr>
            <p:cNvSpPr txBox="1"/>
            <p:nvPr/>
          </p:nvSpPr>
          <p:spPr>
            <a:xfrm>
              <a:off x="3269142" y="2931784"/>
              <a:ext cx="4448041" cy="520041"/>
            </a:xfrm>
            <a:prstGeom prst="rect">
              <a:avLst/>
            </a:prstGeom>
          </p:spPr>
          <p:txBody>
            <a:bodyPr vert="horz" wrap="square" lIns="0" tIns="12092"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
                <a:spcBef>
                  <a:spcPts val="95"/>
                </a:spcBef>
              </a:pPr>
              <a:r>
                <a:rPr lang="en-US" sz="3300" b="1" spc="-73" dirty="0">
                  <a:solidFill>
                    <a:srgbClr val="9E9172"/>
                  </a:solidFill>
                  <a:latin typeface="Garamond"/>
                  <a:cs typeface="Calibri"/>
                </a:rPr>
                <a:t>Deluxe</a:t>
              </a:r>
            </a:p>
          </p:txBody>
        </p:sp>
      </p:grpSp>
    </p:spTree>
    <p:extLst>
      <p:ext uri="{BB962C8B-B14F-4D97-AF65-F5344CB8AC3E}">
        <p14:creationId xmlns:p14="http://schemas.microsoft.com/office/powerpoint/2010/main" val="131765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27EC4D-1976-F240-2B2D-E50FEA01DDD2}"/>
              </a:ext>
            </a:extLst>
          </p:cNvPr>
          <p:cNvSpPr>
            <a:spLocks noGrp="1" noRot="1" noMove="1" noResize="1" noEditPoints="1" noAdjustHandles="1" noChangeArrowheads="1" noChangeShapeType="1"/>
          </p:cNvSpPr>
          <p:nvPr/>
        </p:nvSpPr>
        <p:spPr>
          <a:xfrm>
            <a:off x="0" y="0"/>
            <a:ext cx="12192000" cy="6860406"/>
          </a:xfrm>
          <a:prstGeom prst="rect">
            <a:avLst/>
          </a:prstGeom>
          <a:solidFill>
            <a:srgbClr val="F6EEE3"/>
          </a:solidFill>
          <a:ln>
            <a:solidFill>
              <a:srgbClr val="F6E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21C1FE9-198E-CBFB-5A8F-5F17FFD8BA7B}"/>
              </a:ext>
            </a:extLst>
          </p:cNvPr>
          <p:cNvSpPr txBox="1"/>
          <p:nvPr/>
        </p:nvSpPr>
        <p:spPr>
          <a:xfrm>
            <a:off x="266700" y="735955"/>
            <a:ext cx="2806148" cy="5078313"/>
          </a:xfrm>
          <a:prstGeom prst="rect">
            <a:avLst/>
          </a:prstGeom>
          <a:noFill/>
        </p:spPr>
        <p:txBody>
          <a:bodyPr wrap="square">
            <a:spAutoFit/>
          </a:bodyPr>
          <a:lstStyle/>
          <a:p>
            <a:r>
              <a:rPr lang="en-US" sz="2400" b="1" dirty="0">
                <a:ln w="0"/>
                <a:latin typeface="Garamond" panose="02020404030301010803" pitchFamily="18" charset="0"/>
              </a:rPr>
              <a:t>Holistic wellness </a:t>
            </a:r>
          </a:p>
          <a:p>
            <a:endParaRPr lang="en-US" sz="2000" dirty="0">
              <a:ln w="0"/>
              <a:solidFill>
                <a:schemeClr val="tx1"/>
              </a:solidFill>
              <a:latin typeface="Garamond" panose="02020404030301010803" pitchFamily="18" charset="0"/>
            </a:endParaRPr>
          </a:p>
          <a:p>
            <a:r>
              <a:rPr lang="en-US" sz="2000" dirty="0">
                <a:ln w="0"/>
                <a:solidFill>
                  <a:schemeClr val="tx1"/>
                </a:solidFill>
                <a:latin typeface="Garamond" panose="02020404030301010803" pitchFamily="18" charset="0"/>
              </a:rPr>
              <a:t>Heritance Ayurveda extends the warm Sri Lankan spirit with traditional treatments of ayurveda to promote holistic balance. </a:t>
            </a:r>
          </a:p>
          <a:p>
            <a:endParaRPr lang="en-US" sz="2000" dirty="0">
              <a:ln w="0"/>
              <a:latin typeface="Garamond" panose="02020404030301010803" pitchFamily="18" charset="0"/>
            </a:endParaRPr>
          </a:p>
          <a:p>
            <a:r>
              <a:rPr lang="en-US" sz="2000" dirty="0">
                <a:ln w="0"/>
                <a:solidFill>
                  <a:schemeClr val="tx1"/>
                </a:solidFill>
                <a:latin typeface="Garamond" panose="02020404030301010803" pitchFamily="18" charset="0"/>
              </a:rPr>
              <a:t>Enhance your life with a</a:t>
            </a:r>
            <a:r>
              <a:rPr lang="en-US" sz="2000" dirty="0">
                <a:solidFill>
                  <a:schemeClr val="tx1"/>
                </a:solidFill>
                <a:latin typeface="Garamond" panose="02020404030301010803" pitchFamily="18" charset="0"/>
              </a:rPr>
              <a:t>yurvedic nutrition &amp; celebration of local culture. </a:t>
            </a:r>
            <a:r>
              <a:rPr lang="en-US" sz="2000" dirty="0">
                <a:ln w="0"/>
                <a:solidFill>
                  <a:schemeClr val="tx1"/>
                </a:solidFill>
                <a:latin typeface="Garamond" panose="02020404030301010803" pitchFamily="18" charset="0"/>
              </a:rPr>
              <a:t>Located in the southern coastal belt with plenty of sun, sea and sand. </a:t>
            </a:r>
          </a:p>
        </p:txBody>
      </p:sp>
      <p:pic>
        <p:nvPicPr>
          <p:cNvPr id="3" name="Picture 4">
            <a:extLst>
              <a:ext uri="{FF2B5EF4-FFF2-40B4-BE49-F238E27FC236}">
                <a16:creationId xmlns:a16="http://schemas.microsoft.com/office/drawing/2014/main" id="{27C3350D-EB99-AB40-7C95-B3363A32937F}"/>
              </a:ext>
            </a:extLst>
          </p:cNvPr>
          <p:cNvPicPr>
            <a:picLocks noChangeAspect="1"/>
          </p:cNvPicPr>
          <p:nvPr/>
        </p:nvPicPr>
        <p:blipFill rotWithShape="1">
          <a:blip r:embed="rId2"/>
          <a:srcRect l="1" t="-1" r="85" b="-195"/>
          <a:stretch/>
        </p:blipFill>
        <p:spPr>
          <a:xfrm>
            <a:off x="3339549" y="-2452"/>
            <a:ext cx="9786516" cy="6978439"/>
          </a:xfrm>
          <a:prstGeom prst="rect">
            <a:avLst/>
          </a:prstGeom>
        </p:spPr>
      </p:pic>
    </p:spTree>
    <p:extLst>
      <p:ext uri="{BB962C8B-B14F-4D97-AF65-F5344CB8AC3E}">
        <p14:creationId xmlns:p14="http://schemas.microsoft.com/office/powerpoint/2010/main" val="2908006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floor, room, window">
            <a:extLst>
              <a:ext uri="{FF2B5EF4-FFF2-40B4-BE49-F238E27FC236}">
                <a16:creationId xmlns:a16="http://schemas.microsoft.com/office/drawing/2014/main" id="{5956BD54-20E3-74F5-652D-4B62B3842C78}"/>
              </a:ext>
            </a:extLst>
          </p:cNvPr>
          <p:cNvPicPr>
            <a:picLocks noChangeAspect="1"/>
          </p:cNvPicPr>
          <p:nvPr/>
        </p:nvPicPr>
        <p:blipFill rotWithShape="1">
          <a:blip r:embed="rId2">
            <a:extLst>
              <a:ext uri="{28A0092B-C50C-407E-A947-70E740481C1C}">
                <a14:useLocalDpi xmlns:a14="http://schemas.microsoft.com/office/drawing/2010/main" val="0"/>
              </a:ext>
            </a:extLst>
          </a:blip>
          <a:srcRect t="15542"/>
          <a:stretch/>
        </p:blipFill>
        <p:spPr>
          <a:xfrm>
            <a:off x="0" y="0"/>
            <a:ext cx="12192000" cy="6858000"/>
          </a:xfrm>
          <a:prstGeom prst="rect">
            <a:avLst/>
          </a:prstGeom>
        </p:spPr>
      </p:pic>
    </p:spTree>
    <p:extLst>
      <p:ext uri="{BB962C8B-B14F-4D97-AF65-F5344CB8AC3E}">
        <p14:creationId xmlns:p14="http://schemas.microsoft.com/office/powerpoint/2010/main" val="98830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5777B-A3AC-28B3-46C3-C44DA419F58B}"/>
              </a:ext>
            </a:extLst>
          </p:cNvPr>
          <p:cNvSpPr>
            <a:spLocks/>
          </p:cNvSpPr>
          <p:nvPr/>
        </p:nvSpPr>
        <p:spPr>
          <a:xfrm>
            <a:off x="0" y="-1"/>
            <a:ext cx="12274797" cy="6952857"/>
          </a:xfrm>
          <a:prstGeom prst="rect">
            <a:avLst/>
          </a:prstGeom>
          <a:solidFill>
            <a:srgbClr val="F6EEE3"/>
          </a:solidFill>
          <a:ln>
            <a:solidFill>
              <a:srgbClr val="F6E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loor, indoor, wall, bathroom">
            <a:extLst>
              <a:ext uri="{FF2B5EF4-FFF2-40B4-BE49-F238E27FC236}">
                <a16:creationId xmlns:a16="http://schemas.microsoft.com/office/drawing/2014/main" id="{284C9DA1-D6F7-C288-3C32-D7ADB864CB8F}"/>
              </a:ext>
            </a:extLst>
          </p:cNvPr>
          <p:cNvPicPr>
            <a:picLocks noChangeAspect="1"/>
          </p:cNvPicPr>
          <p:nvPr/>
        </p:nvPicPr>
        <p:blipFill rotWithShape="1">
          <a:blip r:embed="rId2">
            <a:extLst>
              <a:ext uri="{28A0092B-C50C-407E-A947-70E740481C1C}">
                <a14:useLocalDpi xmlns:a14="http://schemas.microsoft.com/office/drawing/2010/main" val="0"/>
              </a:ext>
            </a:extLst>
          </a:blip>
          <a:srcRect t="15076"/>
          <a:stretch/>
        </p:blipFill>
        <p:spPr>
          <a:xfrm>
            <a:off x="0" y="0"/>
            <a:ext cx="12274797" cy="6952856"/>
          </a:xfrm>
          <a:prstGeom prst="rect">
            <a:avLst/>
          </a:prstGeom>
        </p:spPr>
      </p:pic>
    </p:spTree>
    <p:extLst>
      <p:ext uri="{BB962C8B-B14F-4D97-AF65-F5344CB8AC3E}">
        <p14:creationId xmlns:p14="http://schemas.microsoft.com/office/powerpoint/2010/main" val="3806361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person, indoor&#10;&#10;Description automatically generated">
            <a:extLst>
              <a:ext uri="{FF2B5EF4-FFF2-40B4-BE49-F238E27FC236}">
                <a16:creationId xmlns:a16="http://schemas.microsoft.com/office/drawing/2014/main" id="{2D11E24B-2F27-F147-142F-3191357749B3}"/>
              </a:ext>
            </a:extLst>
          </p:cNvPr>
          <p:cNvPicPr>
            <a:picLocks noChangeAspect="1"/>
          </p:cNvPicPr>
          <p:nvPr/>
        </p:nvPicPr>
        <p:blipFill rotWithShape="1">
          <a:blip r:embed="rId2"/>
          <a:srcRect t="32940" b="8618"/>
          <a:stretch/>
        </p:blipFill>
        <p:spPr>
          <a:xfrm>
            <a:off x="20" y="10"/>
            <a:ext cx="12191980" cy="6857990"/>
          </a:xfrm>
          <a:prstGeom prst="rect">
            <a:avLst/>
          </a:prstGeom>
        </p:spPr>
      </p:pic>
      <p:sp>
        <p:nvSpPr>
          <p:cNvPr id="11" name="Rectangle 6">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213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E31F78-8C0F-8C97-5E11-6B4FBBC477A4}"/>
              </a:ext>
            </a:extLst>
          </p:cNvPr>
          <p:cNvPicPr>
            <a:picLocks noChangeAspect="1"/>
          </p:cNvPicPr>
          <p:nvPr/>
        </p:nvPicPr>
        <p:blipFill>
          <a:blip r:embed="rId2">
            <a:extLst>
              <a:ext uri="{28A0092B-C50C-407E-A947-70E740481C1C}">
                <a14:useLocalDpi xmlns:a14="http://schemas.microsoft.com/office/drawing/2010/main" val="0"/>
              </a:ext>
            </a:extLst>
          </a:blip>
          <a:srcRect l="19613" r="19613"/>
          <a:stretch/>
        </p:blipFill>
        <p:spPr>
          <a:xfrm>
            <a:off x="5829299" y="0"/>
            <a:ext cx="6362701" cy="6934200"/>
          </a:xfrm>
          <a:prstGeom prst="rect">
            <a:avLst/>
          </a:prstGeom>
        </p:spPr>
      </p:pic>
      <p:sp>
        <p:nvSpPr>
          <p:cNvPr id="7" name="TextBox 6">
            <a:extLst>
              <a:ext uri="{FF2B5EF4-FFF2-40B4-BE49-F238E27FC236}">
                <a16:creationId xmlns:a16="http://schemas.microsoft.com/office/drawing/2014/main" id="{CF359CB9-EBB9-0B6B-E75F-876B2BDBEF63}"/>
              </a:ext>
            </a:extLst>
          </p:cNvPr>
          <p:cNvSpPr txBox="1"/>
          <p:nvPr/>
        </p:nvSpPr>
        <p:spPr>
          <a:xfrm>
            <a:off x="258990" y="228123"/>
            <a:ext cx="5074301" cy="6401753"/>
          </a:xfrm>
          <a:prstGeom prst="rect">
            <a:avLst/>
          </a:prstGeom>
          <a:noFill/>
        </p:spPr>
        <p:txBody>
          <a:bodyPr wrap="square" rtlCol="0">
            <a:spAutoFit/>
          </a:bodyPr>
          <a:lstStyle/>
          <a:p>
            <a:r>
              <a:rPr lang="en-US" sz="2400" b="1">
                <a:latin typeface="Garamond" panose="02020404030301010803" pitchFamily="18" charset="0"/>
              </a:rPr>
              <a:t>Wellbeing of the Earth</a:t>
            </a:r>
          </a:p>
          <a:p>
            <a:endParaRPr lang="en-US">
              <a:latin typeface="Garamond" panose="02020404030301010803" pitchFamily="18" charset="0"/>
            </a:endParaRPr>
          </a:p>
          <a:p>
            <a:r>
              <a:rPr lang="en-US">
                <a:latin typeface="Garamond" panose="02020404030301010803" pitchFamily="18" charset="0"/>
              </a:rPr>
              <a:t>Just as we focus on  wellbeing of the mind, body and soul, we are also conscious of our effect to the planet earth.</a:t>
            </a:r>
          </a:p>
          <a:p>
            <a:endParaRPr lang="en-US">
              <a:latin typeface="Garamond" panose="02020404030301010803" pitchFamily="18" charset="0"/>
            </a:endParaRPr>
          </a:p>
          <a:p>
            <a:pPr marL="285750" indent="-285750">
              <a:buFont typeface="Arial" panose="020B0604020202020204" pitchFamily="34" charset="0"/>
              <a:buChar char="•"/>
            </a:pPr>
            <a:r>
              <a:rPr lang="en-US">
                <a:latin typeface="Garamond" panose="02020404030301010803" pitchFamily="18" charset="0"/>
              </a:rPr>
              <a:t>We were the first hotel in the country to enter into a Net Metering Agreement using solar panels as a renewable energy source</a:t>
            </a:r>
          </a:p>
          <a:p>
            <a:endParaRPr lang="en-US">
              <a:latin typeface="Garamond" panose="02020404030301010803" pitchFamily="18" charset="0"/>
            </a:endParaRPr>
          </a:p>
          <a:p>
            <a:pPr marL="285750" indent="-285750">
              <a:buFont typeface="Arial" panose="020B0604020202020204" pitchFamily="34" charset="0"/>
              <a:buChar char="•"/>
            </a:pPr>
            <a:r>
              <a:rPr lang="en-US">
                <a:latin typeface="Garamond" panose="02020404030301010803" pitchFamily="18" charset="0"/>
              </a:rPr>
              <a:t>Wet garbage produced at the resort are used in the biogas plant, which in turn is used to prepare herbal decoction </a:t>
            </a:r>
          </a:p>
          <a:p>
            <a:pPr marL="285750" indent="-285750">
              <a:buFont typeface="Arial" panose="020B0604020202020204" pitchFamily="34" charset="0"/>
              <a:buChar char="•"/>
            </a:pPr>
            <a:endParaRPr lang="en-US">
              <a:latin typeface="Garamond" panose="02020404030301010803" pitchFamily="18" charset="0"/>
            </a:endParaRPr>
          </a:p>
          <a:p>
            <a:pPr marL="285750" indent="-285750">
              <a:buFont typeface="Arial" panose="020B0604020202020204" pitchFamily="34" charset="0"/>
              <a:buChar char="•"/>
            </a:pPr>
            <a:r>
              <a:rPr lang="en-US">
                <a:latin typeface="Garamond" panose="02020404030301010803" pitchFamily="18" charset="0"/>
              </a:rPr>
              <a:t>Energy efficient lighting in place</a:t>
            </a:r>
          </a:p>
          <a:p>
            <a:pPr marL="285750" indent="-285750">
              <a:buFont typeface="Arial" panose="020B0604020202020204" pitchFamily="34" charset="0"/>
              <a:buChar char="•"/>
            </a:pPr>
            <a:endParaRPr lang="en-US">
              <a:latin typeface="Garamond" panose="02020404030301010803" pitchFamily="18" charset="0"/>
            </a:endParaRPr>
          </a:p>
          <a:p>
            <a:pPr marL="285750" indent="-285750">
              <a:buFont typeface="Arial" panose="020B0604020202020204" pitchFamily="34" charset="0"/>
              <a:buChar char="•"/>
            </a:pPr>
            <a:r>
              <a:rPr lang="en-US">
                <a:latin typeface="Garamond" panose="02020404030301010803" pitchFamily="18" charset="0"/>
              </a:rPr>
              <a:t>Battery operated cars for transportation within the resort</a:t>
            </a:r>
          </a:p>
          <a:p>
            <a:pPr marL="285750" indent="-285750">
              <a:buFont typeface="Arial" panose="020B0604020202020204" pitchFamily="34" charset="0"/>
              <a:buChar char="•"/>
            </a:pPr>
            <a:endParaRPr lang="en-US">
              <a:latin typeface="Garamond" panose="02020404030301010803" pitchFamily="18" charset="0"/>
            </a:endParaRPr>
          </a:p>
          <a:p>
            <a:pPr marL="285750" indent="-285750">
              <a:buFont typeface="Arial" panose="020B0604020202020204" pitchFamily="34" charset="0"/>
              <a:buChar char="•"/>
            </a:pPr>
            <a:r>
              <a:rPr lang="en-US">
                <a:latin typeface="Garamond" panose="02020404030301010803" pitchFamily="18" charset="0"/>
              </a:rPr>
              <a:t>Dry garbage used as compost </a:t>
            </a:r>
          </a:p>
          <a:p>
            <a:pPr marL="285750" indent="-285750">
              <a:buFont typeface="Arial" panose="020B0604020202020204" pitchFamily="34" charset="0"/>
              <a:buChar char="•"/>
            </a:pPr>
            <a:endParaRPr lang="en-US">
              <a:latin typeface="Garamond" panose="02020404030301010803" pitchFamily="18" charset="0"/>
            </a:endParaRPr>
          </a:p>
          <a:p>
            <a:pPr marL="285750" indent="-285750">
              <a:buFont typeface="Arial" panose="020B0604020202020204" pitchFamily="34" charset="0"/>
              <a:buChar char="•"/>
            </a:pPr>
            <a:r>
              <a:rPr lang="en-US">
                <a:latin typeface="Garamond" panose="02020404030301010803" pitchFamily="18" charset="0"/>
              </a:rPr>
              <a:t>Central cooling system in place</a:t>
            </a:r>
          </a:p>
        </p:txBody>
      </p:sp>
    </p:spTree>
    <p:extLst>
      <p:ext uri="{BB962C8B-B14F-4D97-AF65-F5344CB8AC3E}">
        <p14:creationId xmlns:p14="http://schemas.microsoft.com/office/powerpoint/2010/main" val="1582990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5E38E2-8B71-9946-873A-7CCB46E5F1B3}"/>
              </a:ext>
            </a:extLst>
          </p:cNvPr>
          <p:cNvSpPr txBox="1"/>
          <p:nvPr/>
        </p:nvSpPr>
        <p:spPr>
          <a:xfrm>
            <a:off x="3114260" y="1028343"/>
            <a:ext cx="5963479" cy="4801314"/>
          </a:xfrm>
          <a:prstGeom prst="rect">
            <a:avLst/>
          </a:prstGeom>
          <a:noFill/>
        </p:spPr>
        <p:txBody>
          <a:bodyPr wrap="square">
            <a:spAutoFit/>
          </a:bodyPr>
          <a:lstStyle/>
          <a:p>
            <a:r>
              <a:rPr lang="en-US">
                <a:latin typeface="Garamond" panose="02020404030301010803" pitchFamily="18" charset="0"/>
              </a:rPr>
              <a:t>This is a light cleansing and rejuvenating program for 6 -7 days.</a:t>
            </a:r>
          </a:p>
          <a:p>
            <a:endParaRPr lang="en-US">
              <a:latin typeface="Garamond" panose="02020404030301010803" pitchFamily="18" charset="0"/>
            </a:endParaRPr>
          </a:p>
          <a:p>
            <a:r>
              <a:rPr lang="en-US" b="1">
                <a:latin typeface="Garamond" panose="02020404030301010803" pitchFamily="18" charset="0"/>
              </a:rPr>
              <a:t>Basic principles of Treatments</a:t>
            </a:r>
          </a:p>
          <a:p>
            <a:endParaRPr lang="en-US">
              <a:latin typeface="Garamond" panose="02020404030301010803" pitchFamily="18" charset="0"/>
            </a:endParaRPr>
          </a:p>
          <a:p>
            <a:r>
              <a:rPr lang="en-US" b="1" err="1">
                <a:latin typeface="Garamond" panose="02020404030301010803" pitchFamily="18" charset="0"/>
              </a:rPr>
              <a:t>Deepana</a:t>
            </a:r>
            <a:r>
              <a:rPr lang="en-US" b="1">
                <a:latin typeface="Garamond" panose="02020404030301010803" pitchFamily="18" charset="0"/>
              </a:rPr>
              <a:t>, </a:t>
            </a:r>
            <a:r>
              <a:rPr lang="en-US" b="1" err="1">
                <a:latin typeface="Garamond" panose="02020404030301010803" pitchFamily="18" charset="0"/>
              </a:rPr>
              <a:t>Pachana</a:t>
            </a:r>
            <a:r>
              <a:rPr lang="en-US" b="1">
                <a:latin typeface="Garamond" panose="02020404030301010803" pitchFamily="18" charset="0"/>
              </a:rPr>
              <a:t>: </a:t>
            </a:r>
            <a:r>
              <a:rPr lang="en-US">
                <a:latin typeface="Garamond" panose="02020404030301010803" pitchFamily="18" charset="0"/>
              </a:rPr>
              <a:t>Increasing Appetite &amp; Digestive energy in the body – You will get herbal medicine to improve your digestive energy in the stomach from the beginning of treatment program.</a:t>
            </a:r>
          </a:p>
          <a:p>
            <a:endParaRPr lang="en-US">
              <a:latin typeface="Garamond" panose="02020404030301010803" pitchFamily="18" charset="0"/>
            </a:endParaRPr>
          </a:p>
          <a:p>
            <a:r>
              <a:rPr lang="en-US" b="1" err="1">
                <a:latin typeface="Garamond" panose="02020404030301010803" pitchFamily="18" charset="0"/>
              </a:rPr>
              <a:t>Shodana</a:t>
            </a:r>
            <a:r>
              <a:rPr lang="en-US" b="1">
                <a:latin typeface="Garamond" panose="02020404030301010803" pitchFamily="18" charset="0"/>
              </a:rPr>
              <a:t>, </a:t>
            </a:r>
            <a:r>
              <a:rPr lang="en-US" b="1" err="1">
                <a:latin typeface="Garamond" panose="02020404030301010803" pitchFamily="18" charset="0"/>
              </a:rPr>
              <a:t>Shamana</a:t>
            </a:r>
            <a:r>
              <a:rPr lang="en-US" b="1">
                <a:latin typeface="Garamond" panose="02020404030301010803" pitchFamily="18" charset="0"/>
              </a:rPr>
              <a:t>:</a:t>
            </a:r>
            <a:r>
              <a:rPr lang="en-US">
                <a:latin typeface="Garamond" panose="02020404030301010803" pitchFamily="18" charset="0"/>
              </a:rPr>
              <a:t> Detoxification and Neutralization of Toxins – Secondarily you get herbal medicine to detoxify and neutralize body toxins alone with other treatments.</a:t>
            </a:r>
          </a:p>
          <a:p>
            <a:endParaRPr lang="en-US">
              <a:latin typeface="Garamond" panose="02020404030301010803" pitchFamily="18" charset="0"/>
            </a:endParaRPr>
          </a:p>
          <a:p>
            <a:r>
              <a:rPr lang="en-US" b="1" err="1">
                <a:latin typeface="Garamond" panose="02020404030301010803" pitchFamily="18" charset="0"/>
              </a:rPr>
              <a:t>Rasayana</a:t>
            </a:r>
            <a:r>
              <a:rPr lang="en-US" b="1">
                <a:latin typeface="Garamond" panose="02020404030301010803" pitchFamily="18" charset="0"/>
              </a:rPr>
              <a:t> Body Rejuvenation: </a:t>
            </a:r>
            <a:r>
              <a:rPr lang="en-US">
                <a:latin typeface="Garamond" panose="02020404030301010803" pitchFamily="18" charset="0"/>
              </a:rPr>
              <a:t>Using rejuvenating herbal medicine after cleansing treatments to enhance the Immunity and body strength. Will be given to continue at home.</a:t>
            </a:r>
          </a:p>
          <a:p>
            <a:endParaRPr lang="en-US">
              <a:latin typeface="Garamond" panose="02020404030301010803" pitchFamily="18" charset="0"/>
            </a:endParaRPr>
          </a:p>
        </p:txBody>
      </p:sp>
      <p:sp>
        <p:nvSpPr>
          <p:cNvPr id="8" name="TextBox 7">
            <a:extLst>
              <a:ext uri="{FF2B5EF4-FFF2-40B4-BE49-F238E27FC236}">
                <a16:creationId xmlns:a16="http://schemas.microsoft.com/office/drawing/2014/main" id="{24BBDF12-0634-8B29-0E04-69A1C335D64D}"/>
              </a:ext>
            </a:extLst>
          </p:cNvPr>
          <p:cNvSpPr txBox="1"/>
          <p:nvPr/>
        </p:nvSpPr>
        <p:spPr>
          <a:xfrm>
            <a:off x="3114260" y="520592"/>
            <a:ext cx="6096000" cy="523220"/>
          </a:xfrm>
          <a:prstGeom prst="rect">
            <a:avLst/>
          </a:prstGeom>
          <a:noFill/>
        </p:spPr>
        <p:txBody>
          <a:bodyPr wrap="square">
            <a:spAutoFit/>
          </a:bodyPr>
          <a:lstStyle/>
          <a:p>
            <a:r>
              <a:rPr lang="en-US" sz="2400" b="1" dirty="0" err="1">
                <a:latin typeface="Garamond" panose="02020404030301010803" pitchFamily="18" charset="0"/>
              </a:rPr>
              <a:t>Suwatha</a:t>
            </a:r>
            <a:r>
              <a:rPr lang="en-US" sz="2400" b="1" dirty="0">
                <a:latin typeface="Garamond" panose="02020404030301010803" pitchFamily="18" charset="0"/>
              </a:rPr>
              <a:t> Program</a:t>
            </a:r>
            <a:r>
              <a:rPr lang="en-US" sz="2800" b="1" dirty="0">
                <a:latin typeface="Garamond" panose="02020404030301010803" pitchFamily="18" charset="0"/>
              </a:rPr>
              <a:t> (</a:t>
            </a:r>
            <a:r>
              <a:rPr lang="en-US" sz="2000" b="1" i="1" dirty="0">
                <a:latin typeface="Garamond" panose="02020404030301010803" pitchFamily="18" charset="0"/>
              </a:rPr>
              <a:t>Wellbeing Package</a:t>
            </a:r>
            <a:r>
              <a:rPr lang="en-US" sz="2800" b="1" dirty="0">
                <a:latin typeface="Garamond" panose="02020404030301010803" pitchFamily="18" charset="0"/>
              </a:rPr>
              <a:t>)</a:t>
            </a:r>
          </a:p>
        </p:txBody>
      </p:sp>
    </p:spTree>
    <p:extLst>
      <p:ext uri="{BB962C8B-B14F-4D97-AF65-F5344CB8AC3E}">
        <p14:creationId xmlns:p14="http://schemas.microsoft.com/office/powerpoint/2010/main" val="4192841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5E38E2-8B71-9946-873A-7CCB46E5F1B3}"/>
              </a:ext>
            </a:extLst>
          </p:cNvPr>
          <p:cNvSpPr txBox="1"/>
          <p:nvPr/>
        </p:nvSpPr>
        <p:spPr>
          <a:xfrm>
            <a:off x="3114260" y="1058964"/>
            <a:ext cx="5963479" cy="5632311"/>
          </a:xfrm>
          <a:prstGeom prst="rect">
            <a:avLst/>
          </a:prstGeom>
          <a:noFill/>
        </p:spPr>
        <p:txBody>
          <a:bodyPr wrap="square">
            <a:spAutoFit/>
          </a:bodyPr>
          <a:lstStyle/>
          <a:p>
            <a:r>
              <a:rPr lang="en-US" dirty="0">
                <a:latin typeface="Garamond" panose="02020404030301010803" pitchFamily="18" charset="0"/>
              </a:rPr>
              <a:t>This is a light cleansing and rejuvenating program for 6 -7 days.</a:t>
            </a:r>
          </a:p>
          <a:p>
            <a:endParaRPr lang="en-US" dirty="0">
              <a:latin typeface="Garamond" panose="02020404030301010803" pitchFamily="18" charset="0"/>
            </a:endParaRPr>
          </a:p>
          <a:p>
            <a:r>
              <a:rPr lang="en-US" b="1" dirty="0">
                <a:latin typeface="Garamond" panose="02020404030301010803" pitchFamily="18" charset="0"/>
              </a:rPr>
              <a:t>Basic principles of Treatments</a:t>
            </a:r>
          </a:p>
          <a:p>
            <a:endParaRPr lang="en-US" dirty="0">
              <a:latin typeface="Garamond" panose="02020404030301010803" pitchFamily="18" charset="0"/>
            </a:endParaRPr>
          </a:p>
          <a:p>
            <a:r>
              <a:rPr lang="en-US" b="1" dirty="0">
                <a:latin typeface="Garamond" panose="02020404030301010803" pitchFamily="18" charset="0"/>
              </a:rPr>
              <a:t>Mano </a:t>
            </a:r>
            <a:r>
              <a:rPr lang="en-US" b="1" dirty="0" err="1">
                <a:latin typeface="Garamond" panose="02020404030301010803" pitchFamily="18" charset="0"/>
              </a:rPr>
              <a:t>Santharpana</a:t>
            </a:r>
            <a:r>
              <a:rPr lang="en-US" b="1" dirty="0">
                <a:latin typeface="Garamond" panose="02020404030301010803" pitchFamily="18" charset="0"/>
              </a:rPr>
              <a:t> Relaxation and Psychological Rejuvenation: </a:t>
            </a:r>
            <a:r>
              <a:rPr lang="en-US" dirty="0">
                <a:latin typeface="Garamond" panose="02020404030301010803" pitchFamily="18" charset="0"/>
              </a:rPr>
              <a:t>Treatments and other activities to relax and strengthens the mind.</a:t>
            </a:r>
          </a:p>
          <a:p>
            <a:endParaRPr lang="en-US" dirty="0">
              <a:latin typeface="Garamond" panose="02020404030301010803" pitchFamily="18" charset="0"/>
            </a:endParaRPr>
          </a:p>
          <a:p>
            <a:r>
              <a:rPr lang="en-US" b="1" dirty="0">
                <a:latin typeface="Garamond" panose="02020404030301010803" pitchFamily="18" charset="0"/>
              </a:rPr>
              <a:t>Doctor’s consultations</a:t>
            </a:r>
            <a:r>
              <a:rPr lang="en-US" dirty="0">
                <a:latin typeface="Garamond" panose="02020404030301010803" pitchFamily="18" charset="0"/>
              </a:rPr>
              <a:t>: Understand your present state of health and constitution with pulse diagnosis. Get instructions to protect wellbeing of your body &amp; mind in daily life. Have a list of food which helps to keep the balance and promote the healthy condition of your body.</a:t>
            </a:r>
          </a:p>
          <a:p>
            <a:endParaRPr lang="en-US" dirty="0">
              <a:latin typeface="Garamond" panose="02020404030301010803" pitchFamily="18" charset="0"/>
            </a:endParaRPr>
          </a:p>
          <a:p>
            <a:r>
              <a:rPr lang="en-US" b="1" dirty="0">
                <a:latin typeface="Garamond" panose="02020404030301010803" pitchFamily="18" charset="0"/>
              </a:rPr>
              <a:t>Treatments</a:t>
            </a:r>
            <a:r>
              <a:rPr lang="en-US" dirty="0">
                <a:latin typeface="Garamond" panose="02020404030301010803" pitchFamily="18" charset="0"/>
              </a:rPr>
              <a:t>: Relax and prepare your body for light cleansing. Cleans your body &amp; mind. Strengthen and rejuvenate </a:t>
            </a:r>
          </a:p>
          <a:p>
            <a:r>
              <a:rPr lang="en-US" dirty="0">
                <a:latin typeface="Garamond" panose="02020404030301010803" pitchFamily="18" charset="0"/>
              </a:rPr>
              <a:t>your body.</a:t>
            </a:r>
          </a:p>
          <a:p>
            <a:endParaRPr lang="en-US" dirty="0">
              <a:latin typeface="Garamond" panose="02020404030301010803" pitchFamily="18" charset="0"/>
            </a:endParaRPr>
          </a:p>
          <a:p>
            <a:r>
              <a:rPr lang="en-US" sz="1600" dirty="0">
                <a:latin typeface="Garamond" panose="02020404030301010803" pitchFamily="18" charset="0"/>
              </a:rPr>
              <a:t>*Refer detailed itinerary for more information</a:t>
            </a:r>
          </a:p>
          <a:p>
            <a:endParaRPr lang="en-US" dirty="0">
              <a:latin typeface="Garamond" panose="02020404030301010803" pitchFamily="18" charset="0"/>
            </a:endParaRPr>
          </a:p>
        </p:txBody>
      </p:sp>
      <p:sp>
        <p:nvSpPr>
          <p:cNvPr id="8" name="TextBox 7">
            <a:extLst>
              <a:ext uri="{FF2B5EF4-FFF2-40B4-BE49-F238E27FC236}">
                <a16:creationId xmlns:a16="http://schemas.microsoft.com/office/drawing/2014/main" id="{24BBDF12-0634-8B29-0E04-69A1C335D64D}"/>
              </a:ext>
            </a:extLst>
          </p:cNvPr>
          <p:cNvSpPr txBox="1"/>
          <p:nvPr/>
        </p:nvSpPr>
        <p:spPr>
          <a:xfrm>
            <a:off x="3114260" y="535744"/>
            <a:ext cx="6096000" cy="523220"/>
          </a:xfrm>
          <a:prstGeom prst="rect">
            <a:avLst/>
          </a:prstGeom>
          <a:noFill/>
        </p:spPr>
        <p:txBody>
          <a:bodyPr wrap="square">
            <a:spAutoFit/>
          </a:bodyPr>
          <a:lstStyle/>
          <a:p>
            <a:r>
              <a:rPr lang="en-US" sz="2400" b="1" dirty="0" err="1">
                <a:latin typeface="Garamond" panose="02020404030301010803" pitchFamily="18" charset="0"/>
              </a:rPr>
              <a:t>Suwatha</a:t>
            </a:r>
            <a:r>
              <a:rPr lang="en-US" sz="2400" b="1" dirty="0">
                <a:latin typeface="Garamond" panose="02020404030301010803" pitchFamily="18" charset="0"/>
              </a:rPr>
              <a:t> Program</a:t>
            </a:r>
            <a:r>
              <a:rPr lang="en-US" sz="2800" b="1" dirty="0">
                <a:latin typeface="Garamond" panose="02020404030301010803" pitchFamily="18" charset="0"/>
              </a:rPr>
              <a:t> (</a:t>
            </a:r>
            <a:r>
              <a:rPr lang="en-US" sz="2000" b="1" i="1" dirty="0">
                <a:latin typeface="Garamond" panose="02020404030301010803" pitchFamily="18" charset="0"/>
              </a:rPr>
              <a:t>Wellbeing Package</a:t>
            </a:r>
            <a:r>
              <a:rPr lang="en-US" sz="2800" b="1" dirty="0">
                <a:latin typeface="Garamond" panose="02020404030301010803" pitchFamily="18" charset="0"/>
              </a:rPr>
              <a:t>) </a:t>
            </a:r>
            <a:r>
              <a:rPr lang="en-US" sz="1200" b="1" dirty="0">
                <a:latin typeface="Garamond" panose="02020404030301010803" pitchFamily="18" charset="0"/>
              </a:rPr>
              <a:t>cont’d…</a:t>
            </a:r>
            <a:endParaRPr lang="en-US" sz="2800" b="1" dirty="0">
              <a:latin typeface="Garamond" panose="02020404030301010803" pitchFamily="18" charset="0"/>
            </a:endParaRPr>
          </a:p>
        </p:txBody>
      </p:sp>
    </p:spTree>
    <p:extLst>
      <p:ext uri="{BB962C8B-B14F-4D97-AF65-F5344CB8AC3E}">
        <p14:creationId xmlns:p14="http://schemas.microsoft.com/office/powerpoint/2010/main" val="2563692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359CB9-EBB9-0B6B-E75F-876B2BDBEF63}"/>
              </a:ext>
            </a:extLst>
          </p:cNvPr>
          <p:cNvSpPr txBox="1"/>
          <p:nvPr/>
        </p:nvSpPr>
        <p:spPr>
          <a:xfrm>
            <a:off x="3781002" y="3893271"/>
            <a:ext cx="4222355" cy="2031325"/>
          </a:xfrm>
          <a:prstGeom prst="rect">
            <a:avLst/>
          </a:prstGeom>
          <a:noFill/>
        </p:spPr>
        <p:txBody>
          <a:bodyPr wrap="square" rtlCol="0">
            <a:spAutoFit/>
          </a:bodyPr>
          <a:lstStyle/>
          <a:p>
            <a:r>
              <a:rPr lang="en-US" err="1"/>
              <a:t>Moragalla</a:t>
            </a:r>
            <a:r>
              <a:rPr lang="en-US"/>
              <a:t>, </a:t>
            </a:r>
            <a:r>
              <a:rPr lang="en-US" err="1"/>
              <a:t>Beruwala</a:t>
            </a:r>
            <a:r>
              <a:rPr lang="en-US"/>
              <a:t>, Sri Lanka​</a:t>
            </a:r>
          </a:p>
          <a:p>
            <a:pPr algn="ctr"/>
            <a:endParaRPr lang="en-US"/>
          </a:p>
          <a:p>
            <a:r>
              <a:rPr lang="en-US"/>
              <a:t>Tel     :    +94 34 5555 000​</a:t>
            </a:r>
          </a:p>
          <a:p>
            <a:r>
              <a:rPr lang="en-US"/>
              <a:t>Fax    :    +94 34 5555 050​</a:t>
            </a:r>
          </a:p>
          <a:p>
            <a:r>
              <a:rPr lang="en-US"/>
              <a:t>Email :   info.amg@heritancehotels.com​</a:t>
            </a:r>
          </a:p>
          <a:p>
            <a:endParaRPr lang="en-US"/>
          </a:p>
          <a:p>
            <a:r>
              <a:rPr lang="en-US"/>
              <a:t>www.heritancehotels.com/ayurveda​</a:t>
            </a:r>
          </a:p>
        </p:txBody>
      </p:sp>
      <p:pic>
        <p:nvPicPr>
          <p:cNvPr id="2" name="Picture 1" descr="Logo&#10;&#10;Description automatically generated">
            <a:extLst>
              <a:ext uri="{FF2B5EF4-FFF2-40B4-BE49-F238E27FC236}">
                <a16:creationId xmlns:a16="http://schemas.microsoft.com/office/drawing/2014/main" id="{B8DBC190-8EB9-9AFC-34AD-8FA2CD691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7311" y="0"/>
            <a:ext cx="2879350" cy="4032966"/>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BD1DE2F-5A98-792F-5E26-82848FA4ACC0}"/>
              </a:ext>
            </a:extLst>
          </p:cNvPr>
          <p:cNvPicPr>
            <a:picLocks noChangeAspect="1"/>
          </p:cNvPicPr>
          <p:nvPr/>
        </p:nvPicPr>
        <p:blipFill rotWithShape="1">
          <a:blip r:embed="rId3">
            <a:extLst>
              <a:ext uri="{28A0092B-C50C-407E-A947-70E740481C1C}">
                <a14:useLocalDpi xmlns:a14="http://schemas.microsoft.com/office/drawing/2010/main" val="0"/>
              </a:ext>
            </a:extLst>
          </a:blip>
          <a:srcRect t="32451" b="45562"/>
          <a:stretch/>
        </p:blipFill>
        <p:spPr>
          <a:xfrm>
            <a:off x="5139811" y="1498861"/>
            <a:ext cx="4128074" cy="1272619"/>
          </a:xfrm>
          <a:prstGeom prst="rect">
            <a:avLst/>
          </a:prstGeom>
        </p:spPr>
      </p:pic>
      <p:cxnSp>
        <p:nvCxnSpPr>
          <p:cNvPr id="14" name="Straight Connector 13">
            <a:extLst>
              <a:ext uri="{FF2B5EF4-FFF2-40B4-BE49-F238E27FC236}">
                <a16:creationId xmlns:a16="http://schemas.microsoft.com/office/drawing/2014/main" id="{0426B48E-E032-A01C-0A93-EC41F219F7FC}"/>
              </a:ext>
            </a:extLst>
          </p:cNvPr>
          <p:cNvCxnSpPr/>
          <p:nvPr/>
        </p:nvCxnSpPr>
        <p:spPr>
          <a:xfrm>
            <a:off x="4930219" y="1102936"/>
            <a:ext cx="0" cy="216816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60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359CB9-EBB9-0B6B-E75F-876B2BDBEF63}"/>
              </a:ext>
            </a:extLst>
          </p:cNvPr>
          <p:cNvSpPr txBox="1"/>
          <p:nvPr/>
        </p:nvSpPr>
        <p:spPr>
          <a:xfrm>
            <a:off x="266700" y="597455"/>
            <a:ext cx="3931301" cy="5663089"/>
          </a:xfrm>
          <a:prstGeom prst="rect">
            <a:avLst/>
          </a:prstGeom>
          <a:noFill/>
        </p:spPr>
        <p:txBody>
          <a:bodyPr wrap="square" rtlCol="0">
            <a:spAutoFit/>
          </a:bodyPr>
          <a:lstStyle/>
          <a:p>
            <a:r>
              <a:rPr lang="en-US" sz="2400" b="1" dirty="0">
                <a:latin typeface="Garamond" panose="02020404030301010803" pitchFamily="18" charset="0"/>
              </a:rPr>
              <a:t>A retreat for the soul</a:t>
            </a:r>
          </a:p>
          <a:p>
            <a:endParaRPr lang="en-US" dirty="0">
              <a:latin typeface="Garamond" panose="02020404030301010803" pitchFamily="18" charset="0"/>
            </a:endParaRPr>
          </a:p>
          <a:p>
            <a:r>
              <a:rPr lang="en-US" sz="2000" dirty="0">
                <a:latin typeface="Garamond" panose="02020404030301010803" pitchFamily="18" charset="0"/>
              </a:rPr>
              <a:t>Spanning across six acres of serene, beachfront land, Heritance Ayurveda houses 64 spacious rooms, inclusive of seven suites to present guests with a unique and holistic ayurvedic experience.​</a:t>
            </a:r>
          </a:p>
          <a:p>
            <a:endParaRPr lang="en-US" sz="2000" dirty="0">
              <a:latin typeface="Garamond" panose="02020404030301010803" pitchFamily="18" charset="0"/>
            </a:endParaRPr>
          </a:p>
          <a:p>
            <a:r>
              <a:rPr lang="en-US" sz="2000" dirty="0">
                <a:latin typeface="Garamond" panose="02020404030301010803" pitchFamily="18" charset="0"/>
              </a:rPr>
              <a:t>Incorporating a host of amenities to present guests with superior comfort  during the destressing holiday; the design of  the resort and its accommodation is inspired by the harmonies of nature, with large open spaces and panoramic views of the lush garden and the majestic ocean beyond.​</a:t>
            </a:r>
          </a:p>
        </p:txBody>
      </p:sp>
      <p:pic>
        <p:nvPicPr>
          <p:cNvPr id="4" name="Picture 3" descr="A picture containing person">
            <a:extLst>
              <a:ext uri="{FF2B5EF4-FFF2-40B4-BE49-F238E27FC236}">
                <a16:creationId xmlns:a16="http://schemas.microsoft.com/office/drawing/2014/main" id="{D7DB9848-7F60-F866-238B-C035311BE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0"/>
            <a:ext cx="6096000" cy="6858001"/>
          </a:xfrm>
          <a:prstGeom prst="rect">
            <a:avLst/>
          </a:prstGeom>
        </p:spPr>
      </p:pic>
    </p:spTree>
    <p:extLst>
      <p:ext uri="{BB962C8B-B14F-4D97-AF65-F5344CB8AC3E}">
        <p14:creationId xmlns:p14="http://schemas.microsoft.com/office/powerpoint/2010/main" val="76917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359CB9-EBB9-0B6B-E75F-876B2BDBEF63}"/>
              </a:ext>
            </a:extLst>
          </p:cNvPr>
          <p:cNvSpPr txBox="1"/>
          <p:nvPr/>
        </p:nvSpPr>
        <p:spPr>
          <a:xfrm>
            <a:off x="266700" y="302359"/>
            <a:ext cx="5074301" cy="6555641"/>
          </a:xfrm>
          <a:prstGeom prst="rect">
            <a:avLst/>
          </a:prstGeom>
          <a:noFill/>
        </p:spPr>
        <p:txBody>
          <a:bodyPr wrap="square" rtlCol="0">
            <a:spAutoFit/>
          </a:bodyPr>
          <a:lstStyle/>
          <a:p>
            <a:r>
              <a:rPr lang="en-US" sz="2400" b="1">
                <a:latin typeface="Garamond" panose="02020404030301010803" pitchFamily="18" charset="0"/>
              </a:rPr>
              <a:t>The process</a:t>
            </a:r>
          </a:p>
          <a:p>
            <a:endParaRPr lang="en-US">
              <a:latin typeface="Garamond" panose="02020404030301010803" pitchFamily="18" charset="0"/>
            </a:endParaRPr>
          </a:p>
          <a:p>
            <a:r>
              <a:rPr lang="en-US" sz="2000">
                <a:latin typeface="Garamond" panose="02020404030301010803" pitchFamily="18" charset="0"/>
              </a:rPr>
              <a:t>The rudimentary principles of ayurvedic treatment lies on </a:t>
            </a:r>
            <a:r>
              <a:rPr lang="en-US" sz="2000" err="1">
                <a:latin typeface="Garamond" panose="02020404030301010803" pitchFamily="18" charset="0"/>
              </a:rPr>
              <a:t>watha</a:t>
            </a:r>
            <a:r>
              <a:rPr lang="en-US" sz="2000">
                <a:latin typeface="Garamond" panose="02020404030301010803" pitchFamily="18" charset="0"/>
              </a:rPr>
              <a:t> (air), </a:t>
            </a:r>
            <a:r>
              <a:rPr lang="en-US" sz="2000" err="1">
                <a:latin typeface="Garamond" panose="02020404030301010803" pitchFamily="18" charset="0"/>
              </a:rPr>
              <a:t>pitha</a:t>
            </a:r>
            <a:r>
              <a:rPr lang="en-US" sz="2000">
                <a:latin typeface="Garamond" panose="02020404030301010803" pitchFamily="18" charset="0"/>
              </a:rPr>
              <a:t> (enzymes and hormones), and kapa (phlegm).</a:t>
            </a:r>
          </a:p>
          <a:p>
            <a:r>
              <a:rPr lang="en-US" sz="2000">
                <a:latin typeface="Garamond" panose="02020404030301010803" pitchFamily="18" charset="0"/>
              </a:rPr>
              <a:t>It is the intimate balance of these three elements that bring about the wellbeing of a patient.</a:t>
            </a:r>
          </a:p>
          <a:p>
            <a:endParaRPr lang="en-US" sz="2000">
              <a:latin typeface="Garamond" panose="02020404030301010803" pitchFamily="18" charset="0"/>
            </a:endParaRPr>
          </a:p>
          <a:p>
            <a:pPr marL="342900" indent="-342900">
              <a:buFont typeface="+mj-lt"/>
              <a:buAutoNum type="arabicPeriod"/>
            </a:pPr>
            <a:r>
              <a:rPr lang="en-US" sz="2000">
                <a:latin typeface="Garamond" panose="02020404030301010803" pitchFamily="18" charset="0"/>
              </a:rPr>
              <a:t>Consultation with the chief ayurvedic doctor who examines the bodily conditions through your pulse</a:t>
            </a:r>
          </a:p>
          <a:p>
            <a:pPr marL="342900" indent="-342900">
              <a:buFont typeface="+mj-lt"/>
              <a:buAutoNum type="arabicPeriod"/>
            </a:pPr>
            <a:endParaRPr lang="en-US" sz="2000">
              <a:latin typeface="Garamond" panose="02020404030301010803" pitchFamily="18" charset="0"/>
            </a:endParaRPr>
          </a:p>
          <a:p>
            <a:pPr marL="342900" indent="-342900">
              <a:buFont typeface="+mj-lt"/>
              <a:buAutoNum type="arabicPeriod"/>
            </a:pPr>
            <a:r>
              <a:rPr lang="en-US" sz="2000">
                <a:latin typeface="Garamond" panose="02020404030301010803" pitchFamily="18" charset="0"/>
              </a:rPr>
              <a:t>Treatments are determined by diagnosing the symptoms to treat the root cause, rather than temporarily getting rid of the symptoms</a:t>
            </a:r>
          </a:p>
          <a:p>
            <a:pPr marL="342900" indent="-342900">
              <a:buFont typeface="+mj-lt"/>
              <a:buAutoNum type="arabicPeriod"/>
            </a:pPr>
            <a:endParaRPr lang="en-US" sz="2000">
              <a:latin typeface="Garamond" panose="02020404030301010803" pitchFamily="18" charset="0"/>
            </a:endParaRPr>
          </a:p>
          <a:p>
            <a:pPr marL="342900" indent="-342900">
              <a:buFont typeface="+mj-lt"/>
              <a:buAutoNum type="arabicPeriod"/>
            </a:pPr>
            <a:r>
              <a:rPr lang="en-US" sz="2000">
                <a:latin typeface="Garamond" panose="02020404030301010803" pitchFamily="18" charset="0"/>
              </a:rPr>
              <a:t>Treatments are aligned to balance mind (bhavana), body (treatment) and soul (yoga), rejuvenating the being and strengthening the core.</a:t>
            </a:r>
          </a:p>
          <a:p>
            <a:endParaRPr lang="en-US">
              <a:latin typeface="Garamond" panose="02020404030301010803" pitchFamily="18" charset="0"/>
            </a:endParaRPr>
          </a:p>
        </p:txBody>
      </p:sp>
      <p:pic>
        <p:nvPicPr>
          <p:cNvPr id="2" name="Picture 1" descr="A picture containing person, indoor">
            <a:extLst>
              <a:ext uri="{FF2B5EF4-FFF2-40B4-BE49-F238E27FC236}">
                <a16:creationId xmlns:a16="http://schemas.microsoft.com/office/drawing/2014/main" id="{0DAEC465-FE00-0E75-218D-1D8AE608F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209" y="0"/>
            <a:ext cx="4823791" cy="6863457"/>
          </a:xfrm>
          <a:prstGeom prst="rect">
            <a:avLst/>
          </a:prstGeom>
        </p:spPr>
      </p:pic>
    </p:spTree>
    <p:extLst>
      <p:ext uri="{BB962C8B-B14F-4D97-AF65-F5344CB8AC3E}">
        <p14:creationId xmlns:p14="http://schemas.microsoft.com/office/powerpoint/2010/main" val="3287451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704380-CCB8-C063-302B-C3478F0B5FBB}"/>
              </a:ext>
            </a:extLst>
          </p:cNvPr>
          <p:cNvSpPr txBox="1"/>
          <p:nvPr/>
        </p:nvSpPr>
        <p:spPr>
          <a:xfrm>
            <a:off x="266700" y="1228397"/>
            <a:ext cx="4234962" cy="5078313"/>
          </a:xfrm>
          <a:prstGeom prst="rect">
            <a:avLst/>
          </a:prstGeom>
          <a:noFill/>
        </p:spPr>
        <p:txBody>
          <a:bodyPr wrap="square" rtlCol="0">
            <a:spAutoFit/>
          </a:bodyPr>
          <a:lstStyle/>
          <a:p>
            <a:r>
              <a:rPr lang="en-US" sz="2400" b="1" dirty="0">
                <a:ln w="0"/>
                <a:latin typeface="Garamond" panose="02020404030301010803" pitchFamily="18" charset="0"/>
              </a:rPr>
              <a:t>Ancient Treatments</a:t>
            </a:r>
            <a:endParaRPr lang="en-US" sz="2400" dirty="0">
              <a:latin typeface="Garamond" panose="02020404030301010803" pitchFamily="18" charset="0"/>
            </a:endParaRPr>
          </a:p>
          <a:p>
            <a:endParaRPr lang="en-US" sz="2000" dirty="0">
              <a:latin typeface="Garamond" panose="02020404030301010803" pitchFamily="18" charset="0"/>
            </a:endParaRPr>
          </a:p>
          <a:p>
            <a:r>
              <a:rPr lang="en-US" sz="2000" dirty="0">
                <a:latin typeface="Garamond" panose="02020404030301010803" pitchFamily="18" charset="0"/>
              </a:rPr>
              <a:t>A holistic approach is followed with four to six  daily treatments assigned for each person. Prior to treatment a nutritious dietary plan is drawn up and followed. </a:t>
            </a:r>
          </a:p>
          <a:p>
            <a:endParaRPr lang="en-US" sz="2000" dirty="0">
              <a:latin typeface="Garamond" panose="02020404030301010803" pitchFamily="18" charset="0"/>
            </a:endParaRPr>
          </a:p>
          <a:p>
            <a:r>
              <a:rPr lang="en-US" sz="2000" dirty="0">
                <a:latin typeface="Garamond" panose="02020404030301010803" pitchFamily="18" charset="0"/>
              </a:rPr>
              <a:t>Our herbal and oil-based treatments are constructed following ancient practices and recipes, with high quality ingredients. </a:t>
            </a:r>
          </a:p>
          <a:p>
            <a:endParaRPr lang="en-US" sz="2000" dirty="0">
              <a:latin typeface="Garamond" panose="02020404030301010803" pitchFamily="18" charset="0"/>
            </a:endParaRPr>
          </a:p>
          <a:p>
            <a:r>
              <a:rPr lang="en-US" sz="2000" dirty="0">
                <a:latin typeface="Garamond" panose="02020404030301010803" pitchFamily="18" charset="0"/>
              </a:rPr>
              <a:t>Treatment conducted in three phases with close communication with the guest to ensure that the practices could be followed even after the </a:t>
            </a:r>
            <a:r>
              <a:rPr lang="en-US" sz="2000" dirty="0" err="1">
                <a:latin typeface="Garamond" panose="02020404030301010803" pitchFamily="18" charset="0"/>
              </a:rPr>
              <a:t>programme</a:t>
            </a:r>
            <a:r>
              <a:rPr lang="en-US" sz="2000" dirty="0">
                <a:latin typeface="Garamond" panose="02020404030301010803" pitchFamily="18" charset="0"/>
              </a:rPr>
              <a:t>. </a:t>
            </a:r>
            <a:endParaRPr lang="en-US" dirty="0">
              <a:latin typeface="Garamond" panose="02020404030301010803" pitchFamily="18" charset="0"/>
            </a:endParaRPr>
          </a:p>
        </p:txBody>
      </p:sp>
      <p:sp>
        <p:nvSpPr>
          <p:cNvPr id="11" name="TextBox 10">
            <a:extLst>
              <a:ext uri="{FF2B5EF4-FFF2-40B4-BE49-F238E27FC236}">
                <a16:creationId xmlns:a16="http://schemas.microsoft.com/office/drawing/2014/main" id="{3FE475DC-2C23-828C-4114-FDAB02B43107}"/>
              </a:ext>
            </a:extLst>
          </p:cNvPr>
          <p:cNvSpPr txBox="1"/>
          <p:nvPr/>
        </p:nvSpPr>
        <p:spPr>
          <a:xfrm>
            <a:off x="11147718" y="7656061"/>
            <a:ext cx="2210878" cy="923330"/>
          </a:xfrm>
          <a:prstGeom prst="rect">
            <a:avLst/>
          </a:prstGeom>
          <a:noFill/>
        </p:spPr>
        <p:txBody>
          <a:bodyPr wrap="square" rtlCol="0">
            <a:spAutoFit/>
          </a:bodyPr>
          <a:lstStyle/>
          <a:p>
            <a:r>
              <a:rPr lang="en-US">
                <a:latin typeface="Garamond" panose="02020404030301010803" pitchFamily="18" charset="0"/>
              </a:rPr>
              <a:t>Minimum program period limited to seven-day packages</a:t>
            </a:r>
          </a:p>
        </p:txBody>
      </p:sp>
      <p:pic>
        <p:nvPicPr>
          <p:cNvPr id="3" name="Picture 2">
            <a:extLst>
              <a:ext uri="{FF2B5EF4-FFF2-40B4-BE49-F238E27FC236}">
                <a16:creationId xmlns:a16="http://schemas.microsoft.com/office/drawing/2014/main" id="{44BC649B-CCFD-91EF-00F1-6FD0728C9BEB}"/>
              </a:ext>
            </a:extLst>
          </p:cNvPr>
          <p:cNvPicPr>
            <a:picLocks noChangeAspect="1"/>
          </p:cNvPicPr>
          <p:nvPr/>
        </p:nvPicPr>
        <p:blipFill rotWithShape="1">
          <a:blip r:embed="rId2"/>
          <a:srcRect l="12575" r="16264"/>
          <a:stretch/>
        </p:blipFill>
        <p:spPr>
          <a:xfrm>
            <a:off x="4867422" y="0"/>
            <a:ext cx="7324578" cy="6857973"/>
          </a:xfrm>
          <a:prstGeom prst="rect">
            <a:avLst/>
          </a:prstGeom>
        </p:spPr>
      </p:pic>
    </p:spTree>
    <p:extLst>
      <p:ext uri="{BB962C8B-B14F-4D97-AF65-F5344CB8AC3E}">
        <p14:creationId xmlns:p14="http://schemas.microsoft.com/office/powerpoint/2010/main" val="1871023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E31F78-8C0F-8C97-5E11-6B4FBBC477A4}"/>
              </a:ext>
            </a:extLst>
          </p:cNvPr>
          <p:cNvPicPr>
            <a:picLocks noChangeAspect="1"/>
          </p:cNvPicPr>
          <p:nvPr/>
        </p:nvPicPr>
        <p:blipFill>
          <a:blip r:embed="rId2">
            <a:extLst>
              <a:ext uri="{28A0092B-C50C-407E-A947-70E740481C1C}">
                <a14:useLocalDpi xmlns:a14="http://schemas.microsoft.com/office/drawing/2010/main" val="0"/>
              </a:ext>
            </a:extLst>
          </a:blip>
          <a:srcRect l="5951" r="5951"/>
          <a:stretch/>
        </p:blipFill>
        <p:spPr>
          <a:xfrm>
            <a:off x="5829299" y="0"/>
            <a:ext cx="6362701" cy="6934200"/>
          </a:xfrm>
          <a:prstGeom prst="rect">
            <a:avLst/>
          </a:prstGeom>
        </p:spPr>
      </p:pic>
      <p:sp>
        <p:nvSpPr>
          <p:cNvPr id="7" name="TextBox 6">
            <a:extLst>
              <a:ext uri="{FF2B5EF4-FFF2-40B4-BE49-F238E27FC236}">
                <a16:creationId xmlns:a16="http://schemas.microsoft.com/office/drawing/2014/main" id="{CF359CB9-EBB9-0B6B-E75F-876B2BDBEF63}"/>
              </a:ext>
            </a:extLst>
          </p:cNvPr>
          <p:cNvSpPr txBox="1"/>
          <p:nvPr/>
        </p:nvSpPr>
        <p:spPr>
          <a:xfrm>
            <a:off x="266700" y="112544"/>
            <a:ext cx="5074301" cy="6247864"/>
          </a:xfrm>
          <a:prstGeom prst="rect">
            <a:avLst/>
          </a:prstGeom>
          <a:noFill/>
        </p:spPr>
        <p:txBody>
          <a:bodyPr wrap="square" lIns="91440" tIns="45720" rIns="91440" bIns="45720" rtlCol="0" anchor="t">
            <a:spAutoFit/>
          </a:bodyPr>
          <a:lstStyle/>
          <a:p>
            <a:r>
              <a:rPr lang="en-US" sz="2400" b="1">
                <a:latin typeface="Garamond" panose="02020404030301010803" pitchFamily="18" charset="0"/>
              </a:rPr>
              <a:t>Ayurvedic Nutrition </a:t>
            </a:r>
          </a:p>
          <a:p>
            <a:endParaRPr lang="en-US">
              <a:latin typeface="Garamond" panose="02020404030301010803" pitchFamily="18" charset="0"/>
            </a:endParaRPr>
          </a:p>
          <a:p>
            <a:endParaRPr lang="en-US">
              <a:latin typeface="Garamond" panose="02020404030301010803" pitchFamily="18" charset="0"/>
            </a:endParaRPr>
          </a:p>
          <a:p>
            <a:r>
              <a:rPr lang="en-US" sz="2000">
                <a:latin typeface="Garamond" panose="02020404030301010803" pitchFamily="18" charset="0"/>
              </a:rPr>
              <a:t>Each meal is carefully drawn up and prepared by our team of expert chefs, in consultation with our ayurvedic doctors and in-house nutritionist.</a:t>
            </a:r>
          </a:p>
          <a:p>
            <a:endParaRPr lang="en-US" sz="2000">
              <a:latin typeface="Garamond" panose="02020404030301010803" pitchFamily="18" charset="0"/>
            </a:endParaRPr>
          </a:p>
          <a:p>
            <a:r>
              <a:rPr lang="en-US" sz="2000">
                <a:latin typeface="Garamond"/>
              </a:rPr>
              <a:t>Food prepared are marked for the three body types – </a:t>
            </a:r>
            <a:r>
              <a:rPr lang="en-US" sz="2000" err="1">
                <a:latin typeface="Garamond"/>
              </a:rPr>
              <a:t>watha</a:t>
            </a:r>
            <a:r>
              <a:rPr lang="en-US" sz="2000">
                <a:latin typeface="Garamond"/>
              </a:rPr>
              <a:t>, </a:t>
            </a:r>
            <a:r>
              <a:rPr lang="en-US" sz="2000" err="1">
                <a:latin typeface="Garamond"/>
              </a:rPr>
              <a:t>pitha</a:t>
            </a:r>
            <a:r>
              <a:rPr lang="en-US" sz="2000">
                <a:latin typeface="Garamond"/>
              </a:rPr>
              <a:t>, </a:t>
            </a:r>
            <a:r>
              <a:rPr lang="en-US" sz="2000" err="1">
                <a:latin typeface="Garamond"/>
              </a:rPr>
              <a:t>kapha</a:t>
            </a:r>
            <a:r>
              <a:rPr lang="en-US" sz="2000">
                <a:latin typeface="Garamond"/>
              </a:rPr>
              <a:t> – with clear instructions on what guests can eat, what should be enjoyed in moderation and what they should avoid. This is done with a star guidelines prepared by the resort and conveyed to guests. </a:t>
            </a:r>
            <a:endParaRPr lang="en-US" sz="2000">
              <a:latin typeface="Garamond" panose="02020404030301010803" pitchFamily="18" charset="0"/>
            </a:endParaRPr>
          </a:p>
          <a:p>
            <a:endParaRPr lang="en-US" sz="2000">
              <a:latin typeface="Garamond" panose="02020404030301010803" pitchFamily="18" charset="0"/>
            </a:endParaRPr>
          </a:p>
          <a:p>
            <a:r>
              <a:rPr lang="en-US" sz="2000">
                <a:latin typeface="Garamond" panose="02020404030301010803" pitchFamily="18" charset="0"/>
              </a:rPr>
              <a:t>No acidic food such as tomatoes as a vegetable, or  pineapple will be found on the menu; along with items such as cheese, butter, red meats, </a:t>
            </a:r>
            <a:r>
              <a:rPr lang="en-US" sz="2000" err="1">
                <a:latin typeface="Garamond" panose="02020404030301010803" pitchFamily="18" charset="0"/>
              </a:rPr>
              <a:t>etc</a:t>
            </a:r>
            <a:endParaRPr lang="en-US" sz="2000">
              <a:latin typeface="Garamond" panose="02020404030301010803" pitchFamily="18" charset="0"/>
            </a:endParaRPr>
          </a:p>
          <a:p>
            <a:endParaRPr lang="en-US" sz="2000">
              <a:latin typeface="Garamond" panose="02020404030301010803" pitchFamily="18" charset="0"/>
            </a:endParaRPr>
          </a:p>
          <a:p>
            <a:r>
              <a:rPr lang="en-US" sz="2000">
                <a:latin typeface="Garamond" panose="02020404030301010803" pitchFamily="18" charset="0"/>
              </a:rPr>
              <a:t>No liquor or smoking allowed during the duration of this herbal detoxification period. </a:t>
            </a:r>
          </a:p>
        </p:txBody>
      </p:sp>
    </p:spTree>
    <p:extLst>
      <p:ext uri="{BB962C8B-B14F-4D97-AF65-F5344CB8AC3E}">
        <p14:creationId xmlns:p14="http://schemas.microsoft.com/office/powerpoint/2010/main" val="40708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FD970B-2EDA-C23E-03F7-F5ADDEFA1A20}"/>
              </a:ext>
            </a:extLst>
          </p:cNvPr>
          <p:cNvSpPr txBox="1"/>
          <p:nvPr/>
        </p:nvSpPr>
        <p:spPr>
          <a:xfrm>
            <a:off x="266700" y="1413063"/>
            <a:ext cx="5021920" cy="4031873"/>
          </a:xfrm>
          <a:prstGeom prst="rect">
            <a:avLst/>
          </a:prstGeom>
          <a:noFill/>
        </p:spPr>
        <p:txBody>
          <a:bodyPr wrap="square" rtlCol="0">
            <a:spAutoFit/>
          </a:bodyPr>
          <a:lstStyle/>
          <a:p>
            <a:r>
              <a:rPr lang="en-US" sz="2000" b="1">
                <a:latin typeface="Garamond" panose="02020404030301010803" pitchFamily="18" charset="0"/>
              </a:rPr>
              <a:t>Slimming program​</a:t>
            </a:r>
            <a:endParaRPr lang="en-US">
              <a:latin typeface="Garamond" panose="02020404030301010803" pitchFamily="18" charset="0"/>
            </a:endParaRPr>
          </a:p>
          <a:p>
            <a:r>
              <a:rPr lang="en-US" sz="2000">
                <a:latin typeface="Garamond" panose="02020404030301010803" pitchFamily="18" charset="0"/>
              </a:rPr>
              <a:t>Includes special treatments such as herbal massage, ayurvedic diet program, acupuncture and slimming tea​. </a:t>
            </a:r>
            <a:r>
              <a:rPr lang="en-US" sz="1600">
                <a:latin typeface="Garamond" panose="02020404030301010803" pitchFamily="18" charset="0"/>
              </a:rPr>
              <a:t>(</a:t>
            </a:r>
            <a:r>
              <a:rPr lang="en-US" sz="1600" i="1">
                <a:latin typeface="Garamond" panose="02020404030301010803" pitchFamily="18" charset="0"/>
              </a:rPr>
              <a:t>Minimum two-week stay</a:t>
            </a:r>
            <a:r>
              <a:rPr lang="en-US" sz="1600">
                <a:latin typeface="Garamond" panose="02020404030301010803" pitchFamily="18" charset="0"/>
              </a:rPr>
              <a:t>​)</a:t>
            </a:r>
          </a:p>
          <a:p>
            <a:endParaRPr lang="en-US" sz="2000">
              <a:latin typeface="Garamond" panose="02020404030301010803" pitchFamily="18" charset="0"/>
            </a:endParaRPr>
          </a:p>
          <a:p>
            <a:r>
              <a:rPr lang="en-US" sz="2000" b="1">
                <a:latin typeface="Garamond" panose="02020404030301010803" pitchFamily="18" charset="0"/>
              </a:rPr>
              <a:t>Stress-relief program</a:t>
            </a:r>
            <a:r>
              <a:rPr lang="en-US" sz="2000">
                <a:latin typeface="Garamond" panose="02020404030301010803" pitchFamily="18" charset="0"/>
              </a:rPr>
              <a:t>​</a:t>
            </a:r>
          </a:p>
          <a:p>
            <a:r>
              <a:rPr lang="en-US" sz="2000">
                <a:latin typeface="Garamond" panose="02020404030301010803" pitchFamily="18" charset="0"/>
              </a:rPr>
              <a:t>Includes varied treatments with main therapy being </a:t>
            </a:r>
            <a:r>
              <a:rPr lang="en-US" sz="2000" err="1">
                <a:latin typeface="Garamond" panose="02020404030301010803" pitchFamily="18" charset="0"/>
              </a:rPr>
              <a:t>Shirodhara</a:t>
            </a:r>
            <a:r>
              <a:rPr lang="en-US" sz="2000">
                <a:latin typeface="Garamond" panose="02020404030301010803" pitchFamily="18" charset="0"/>
              </a:rPr>
              <a:t>​. </a:t>
            </a:r>
            <a:r>
              <a:rPr lang="en-US" sz="1600">
                <a:latin typeface="Garamond" panose="02020404030301010803" pitchFamily="18" charset="0"/>
              </a:rPr>
              <a:t>(</a:t>
            </a:r>
            <a:r>
              <a:rPr lang="en-US" sz="1600" i="1">
                <a:latin typeface="Garamond" panose="02020404030301010803" pitchFamily="18" charset="0"/>
              </a:rPr>
              <a:t>Minimum two-week stay</a:t>
            </a:r>
            <a:r>
              <a:rPr lang="en-US" sz="1600">
                <a:latin typeface="Garamond" panose="02020404030301010803" pitchFamily="18" charset="0"/>
              </a:rPr>
              <a:t>​) </a:t>
            </a:r>
          </a:p>
          <a:p>
            <a:endParaRPr lang="en-US" sz="1600">
              <a:latin typeface="Garamond" panose="02020404030301010803" pitchFamily="18" charset="0"/>
            </a:endParaRPr>
          </a:p>
          <a:p>
            <a:r>
              <a:rPr lang="en-US" sz="2000" b="1">
                <a:latin typeface="Garamond" panose="02020404030301010803" pitchFamily="18" charset="0"/>
              </a:rPr>
              <a:t>Rejuvenation program</a:t>
            </a:r>
            <a:r>
              <a:rPr lang="en-US" sz="2000">
                <a:latin typeface="Garamond" panose="02020404030301010803" pitchFamily="18" charset="0"/>
              </a:rPr>
              <a:t>​</a:t>
            </a:r>
          </a:p>
          <a:p>
            <a:r>
              <a:rPr lang="en-US" sz="2000">
                <a:latin typeface="Garamond" panose="02020404030301010803" pitchFamily="18" charset="0"/>
              </a:rPr>
              <a:t>Detoxification and regeneration program using herbal medicines to increase body energy and immunity. </a:t>
            </a:r>
            <a:r>
              <a:rPr lang="en-US" sz="1600">
                <a:latin typeface="Garamond" panose="02020404030301010803" pitchFamily="18" charset="0"/>
              </a:rPr>
              <a:t>(</a:t>
            </a:r>
            <a:r>
              <a:rPr lang="en-US" sz="1600" i="1">
                <a:latin typeface="Garamond" panose="02020404030301010803" pitchFamily="18" charset="0"/>
              </a:rPr>
              <a:t>One week upwards</a:t>
            </a:r>
            <a:r>
              <a:rPr lang="en-US" sz="1600">
                <a:latin typeface="Garamond" panose="02020404030301010803" pitchFamily="18" charset="0"/>
              </a:rPr>
              <a:t>​) </a:t>
            </a:r>
          </a:p>
        </p:txBody>
      </p:sp>
      <p:sp>
        <p:nvSpPr>
          <p:cNvPr id="4" name="TextBox 3">
            <a:extLst>
              <a:ext uri="{FF2B5EF4-FFF2-40B4-BE49-F238E27FC236}">
                <a16:creationId xmlns:a16="http://schemas.microsoft.com/office/drawing/2014/main" id="{C606110D-3E55-8FF4-F0F5-D8A3012A1FEE}"/>
              </a:ext>
            </a:extLst>
          </p:cNvPr>
          <p:cNvSpPr txBox="1"/>
          <p:nvPr/>
        </p:nvSpPr>
        <p:spPr>
          <a:xfrm>
            <a:off x="266700" y="647863"/>
            <a:ext cx="6096000" cy="461665"/>
          </a:xfrm>
          <a:prstGeom prst="rect">
            <a:avLst/>
          </a:prstGeom>
          <a:noFill/>
        </p:spPr>
        <p:txBody>
          <a:bodyPr wrap="square">
            <a:spAutoFit/>
          </a:bodyPr>
          <a:lstStyle/>
          <a:p>
            <a:r>
              <a:rPr lang="en-US" sz="2400" b="1">
                <a:latin typeface="Garamond" panose="02020404030301010803" pitchFamily="18" charset="0"/>
              </a:rPr>
              <a:t>Holistic treatment packages</a:t>
            </a:r>
          </a:p>
        </p:txBody>
      </p:sp>
      <p:pic>
        <p:nvPicPr>
          <p:cNvPr id="6" name="Picture 5" descr="A picture containing tree, outdoor, ground, plant&#10;&#10;Description automatically generated">
            <a:extLst>
              <a:ext uri="{FF2B5EF4-FFF2-40B4-BE49-F238E27FC236}">
                <a16:creationId xmlns:a16="http://schemas.microsoft.com/office/drawing/2014/main" id="{16DECFBB-5A39-9337-3496-FB43A24AD82D}"/>
              </a:ext>
            </a:extLst>
          </p:cNvPr>
          <p:cNvPicPr>
            <a:picLocks noChangeAspect="1"/>
          </p:cNvPicPr>
          <p:nvPr/>
        </p:nvPicPr>
        <p:blipFill rotWithShape="1">
          <a:blip r:embed="rId2">
            <a:extLst>
              <a:ext uri="{28A0092B-C50C-407E-A947-70E740481C1C}">
                <a14:useLocalDpi xmlns:a14="http://schemas.microsoft.com/office/drawing/2010/main" val="0"/>
              </a:ext>
            </a:extLst>
          </a:blip>
          <a:srcRect l="4174" r="28718"/>
          <a:stretch/>
        </p:blipFill>
        <p:spPr>
          <a:xfrm>
            <a:off x="5288620" y="0"/>
            <a:ext cx="6903380" cy="6858000"/>
          </a:xfrm>
          <a:prstGeom prst="rect">
            <a:avLst/>
          </a:prstGeom>
        </p:spPr>
      </p:pic>
    </p:spTree>
    <p:extLst>
      <p:ext uri="{BB962C8B-B14F-4D97-AF65-F5344CB8AC3E}">
        <p14:creationId xmlns:p14="http://schemas.microsoft.com/office/powerpoint/2010/main" val="3189108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AD6D6A7-C8C1-4406-3D8A-52482E739D79}"/>
              </a:ext>
            </a:extLst>
          </p:cNvPr>
          <p:cNvPicPr>
            <a:picLocks noChangeAspect="1"/>
          </p:cNvPicPr>
          <p:nvPr/>
        </p:nvPicPr>
        <p:blipFill rotWithShape="1">
          <a:blip r:embed="rId2"/>
          <a:srcRect l="-75" t="43118" r="60" b="13240"/>
          <a:stretch/>
        </p:blipFill>
        <p:spPr>
          <a:xfrm>
            <a:off x="-543" y="1074"/>
            <a:ext cx="12205368" cy="6860622"/>
          </a:xfrm>
          <a:prstGeom prst="rect">
            <a:avLst/>
          </a:prstGeom>
        </p:spPr>
      </p:pic>
    </p:spTree>
    <p:extLst>
      <p:ext uri="{BB962C8B-B14F-4D97-AF65-F5344CB8AC3E}">
        <p14:creationId xmlns:p14="http://schemas.microsoft.com/office/powerpoint/2010/main" val="2875036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151839-C949-D38A-2081-0939BA34DA6B}"/>
              </a:ext>
            </a:extLst>
          </p:cNvPr>
          <p:cNvSpPr txBox="1"/>
          <p:nvPr/>
        </p:nvSpPr>
        <p:spPr>
          <a:xfrm>
            <a:off x="4731216" y="1382286"/>
            <a:ext cx="2729568" cy="4154984"/>
          </a:xfrm>
          <a:prstGeom prst="rect">
            <a:avLst/>
          </a:prstGeom>
          <a:noFill/>
        </p:spPr>
        <p:txBody>
          <a:bodyPr wrap="square" rtlCol="0">
            <a:spAutoFit/>
          </a:bodyPr>
          <a:lstStyle/>
          <a:p>
            <a:r>
              <a:rPr lang="en-US" sz="2400" b="1" u="sng">
                <a:latin typeface="Garamond" panose="02020404030301010803" pitchFamily="18" charset="0"/>
              </a:rPr>
              <a:t>Facilities________ </a:t>
            </a:r>
            <a:r>
              <a:rPr lang="en-US" sz="2000" b="1" u="sng">
                <a:latin typeface="Garamond" panose="02020404030301010803" pitchFamily="18" charset="0"/>
              </a:rPr>
              <a:t>           </a:t>
            </a:r>
          </a:p>
          <a:p>
            <a:endParaRPr lang="en-US" sz="2000">
              <a:latin typeface="Garamond" panose="02020404030301010803" pitchFamily="18" charset="0"/>
            </a:endParaRPr>
          </a:p>
          <a:p>
            <a:r>
              <a:rPr lang="en-US" sz="2000">
                <a:latin typeface="Garamond" panose="02020404030301010803" pitchFamily="18" charset="0"/>
              </a:rPr>
              <a:t>28 treatment rooms​</a:t>
            </a:r>
          </a:p>
          <a:p>
            <a:endParaRPr lang="en-US" sz="2000">
              <a:latin typeface="Garamond" panose="02020404030301010803" pitchFamily="18" charset="0"/>
            </a:endParaRPr>
          </a:p>
          <a:p>
            <a:r>
              <a:rPr lang="en-US" sz="2000">
                <a:latin typeface="Garamond" panose="02020404030301010803" pitchFamily="18" charset="0"/>
              </a:rPr>
              <a:t>Five consultation rooms​</a:t>
            </a:r>
          </a:p>
          <a:p>
            <a:endParaRPr lang="en-US" sz="2000">
              <a:latin typeface="Garamond" panose="02020404030301010803" pitchFamily="18" charset="0"/>
            </a:endParaRPr>
          </a:p>
          <a:p>
            <a:r>
              <a:rPr lang="en-US" sz="2000">
                <a:latin typeface="Garamond" panose="02020404030301010803" pitchFamily="18" charset="0"/>
              </a:rPr>
              <a:t>Separate space for yoga​</a:t>
            </a:r>
          </a:p>
          <a:p>
            <a:endParaRPr lang="en-US" sz="2000">
              <a:latin typeface="Garamond" panose="02020404030301010803" pitchFamily="18" charset="0"/>
            </a:endParaRPr>
          </a:p>
          <a:p>
            <a:r>
              <a:rPr lang="en-US" sz="2000">
                <a:latin typeface="Garamond" panose="02020404030301010803" pitchFamily="18" charset="0"/>
              </a:rPr>
              <a:t>Space for meditation ​</a:t>
            </a:r>
          </a:p>
          <a:p>
            <a:endParaRPr lang="en-US" sz="2000">
              <a:latin typeface="Garamond" panose="02020404030301010803" pitchFamily="18" charset="0"/>
            </a:endParaRPr>
          </a:p>
          <a:p>
            <a:r>
              <a:rPr lang="en-US" sz="2000">
                <a:latin typeface="Garamond" panose="02020404030301010803" pitchFamily="18" charset="0"/>
              </a:rPr>
              <a:t>Pool​</a:t>
            </a:r>
          </a:p>
          <a:p>
            <a:endParaRPr lang="en-US" sz="2000">
              <a:latin typeface="Garamond" panose="02020404030301010803" pitchFamily="18" charset="0"/>
            </a:endParaRPr>
          </a:p>
          <a:p>
            <a:r>
              <a:rPr lang="en-US" sz="2000">
                <a:latin typeface="Garamond" panose="02020404030301010803" pitchFamily="18" charset="0"/>
              </a:rPr>
              <a:t>Arts and Crafts Centre </a:t>
            </a:r>
          </a:p>
        </p:txBody>
      </p:sp>
    </p:spTree>
    <p:extLst>
      <p:ext uri="{BB962C8B-B14F-4D97-AF65-F5344CB8AC3E}">
        <p14:creationId xmlns:p14="http://schemas.microsoft.com/office/powerpoint/2010/main" val="2514340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966</Words>
  <Application>Microsoft Office PowerPoint</Application>
  <PresentationFormat>Widescreen</PresentationFormat>
  <Paragraphs>125</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Cheranka Mendis</dc:creator>
  <cp:lastModifiedBy>Abishek Aryasinha</cp:lastModifiedBy>
  <cp:revision>9</cp:revision>
  <dcterms:created xsi:type="dcterms:W3CDTF">2023-03-14T09:09:00Z</dcterms:created>
  <dcterms:modified xsi:type="dcterms:W3CDTF">2024-12-20T08:56:45Z</dcterms:modified>
</cp:coreProperties>
</file>