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6" r:id="rId20"/>
    <p:sldId id="277" r:id="rId21"/>
    <p:sldId id="274" r:id="rId22"/>
    <p:sldId id="279" r:id="rId23"/>
    <p:sldId id="275" r:id="rId24"/>
    <p:sldId id="278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4975A"/>
    <a:srgbClr val="7F6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79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15CDF6-0F3F-B429-EAB3-0CFF05A3C91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DFC9BD3-9AEA-7CF9-3C8C-527EFF8B7D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B1BA8F-A9AD-E29A-E09A-88229457D8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0A3E23-29A9-491F-9A55-0EF3A6140CF8}" type="datetimeFigureOut">
              <a:rPr lang="en-US" smtClean="0"/>
              <a:t>2/13/2024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1810C1-FB8A-3EB6-B4AA-F763344705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B48018-F851-4F24-AFE2-29E4EE8D7A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84FBF4-1656-4EF1-A32C-64BA0348C3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2342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7A4634-DA98-6BC6-7631-976B19FFA8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D5DA83D-C3E2-238A-7C8B-E4B570BB9D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5D9914-D8A6-8F57-4559-932AEBD13F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0A3E23-29A9-491F-9A55-0EF3A6140CF8}" type="datetimeFigureOut">
              <a:rPr lang="en-US" smtClean="0"/>
              <a:t>2/13/2024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513689-696E-6932-01AD-1525CB0440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7386D5-797B-B4FD-14B3-8D016B1386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84FBF4-1656-4EF1-A32C-64BA0348C3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95813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168BBD9-D688-DA63-506C-549242D08E3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B85C4D7-1199-36B3-2C54-FE2E3E289DB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27E960-858A-A630-4939-076272992C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0A3E23-29A9-491F-9A55-0EF3A6140CF8}" type="datetimeFigureOut">
              <a:rPr lang="en-US" smtClean="0"/>
              <a:t>2/13/2024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9F82B4-417F-6208-22A9-61F0B32523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ACF18B-6F34-932A-2041-620E91CD1E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84FBF4-1656-4EF1-A32C-64BA0348C3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06914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DE046D-0CFC-079A-84BE-ED5C191A3F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2202B4-F7FF-C7EC-1300-092F18B605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7FE22E-52F3-5765-01D7-14740F330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0A3E23-29A9-491F-9A55-0EF3A6140CF8}" type="datetimeFigureOut">
              <a:rPr lang="en-US" smtClean="0"/>
              <a:t>2/13/2024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8F1349-C227-C371-9B1D-1897908B5A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9AB10A-11F1-107C-869B-3B05F4B784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84FBF4-1656-4EF1-A32C-64BA0348C3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06513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3810D8-3534-B09D-9375-790D1621EC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A7A221-C395-CB67-016C-6C302A5AF4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96F2B8-9D0E-7A8A-818D-78BF02998B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0A3E23-29A9-491F-9A55-0EF3A6140CF8}" type="datetimeFigureOut">
              <a:rPr lang="en-US" smtClean="0"/>
              <a:t>2/13/2024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5C5128-7FC6-8E69-5257-63DF8A3BAE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1B8282-E67E-0258-C23F-1A771E52CD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84FBF4-1656-4EF1-A32C-64BA0348C3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80022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9BF37A-77B9-0D17-2EB5-329D5F15B1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6F4AB4-C3FB-066C-FE14-1A371D0888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46FC410-E515-77D3-9339-BC10F0AD1B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2ACA98-F3D0-943A-81BD-6367F1660A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0A3E23-29A9-491F-9A55-0EF3A6140CF8}" type="datetimeFigureOut">
              <a:rPr lang="en-US" smtClean="0"/>
              <a:t>2/13/2024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2CB38C0-57AF-4729-A3FF-9A50F348A2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8C66200-9757-F0E2-E9D8-8D484DD875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84FBF4-1656-4EF1-A32C-64BA0348C3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8101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EC8DB4-4EA6-4F21-E118-AD67992217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BEA7AC-625A-1DC4-AC87-DC8F249951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233A6C5-E6AF-2C75-5A10-7998BC2B33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90E4CEF-FB62-9F2B-D51D-3D98F24E70B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34FCCEA-1B46-0100-AAAC-9386BC457E2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3FBCDEE-08B4-3731-2158-2364F9F430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0A3E23-29A9-491F-9A55-0EF3A6140CF8}" type="datetimeFigureOut">
              <a:rPr lang="en-US" smtClean="0"/>
              <a:t>2/13/2024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A57B64F-1D4D-4E0C-4A74-4AF9036CEB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6D05733-2A8F-1381-6278-24331E6C8C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84FBF4-1656-4EF1-A32C-64BA0348C3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151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F5D547-023D-5036-0786-1AD24F176C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79141E6-7B24-3152-E9F9-3BB4EB9767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0A3E23-29A9-491F-9A55-0EF3A6140CF8}" type="datetimeFigureOut">
              <a:rPr lang="en-US" smtClean="0"/>
              <a:t>2/13/2024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C808E10-6752-7274-2210-C954CC6903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5AB9AA7-6A6E-AE95-15DF-897713CCC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84FBF4-1656-4EF1-A32C-64BA0348C3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16463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8395157-FFED-9B86-333E-571DCE1783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0A3E23-29A9-491F-9A55-0EF3A6140CF8}" type="datetimeFigureOut">
              <a:rPr lang="en-US" smtClean="0"/>
              <a:t>2/13/2024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CD414BE-168D-86D5-3692-D8D26BAAAA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BFEE22-82AB-18CA-5BFD-5D3B073011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84FBF4-1656-4EF1-A32C-64BA0348C3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74890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BBF672-3575-5778-8354-AAA2B49A23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804A98-F922-B68A-E471-5546E7700C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DF967EE-A794-46D7-1459-8C46F013B6B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64F81A6-B6B6-C752-7CFB-28F1CC918A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0A3E23-29A9-491F-9A55-0EF3A6140CF8}" type="datetimeFigureOut">
              <a:rPr lang="en-US" smtClean="0"/>
              <a:t>2/13/2024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F126B28-7DD2-3899-30ED-63BC9DAEF0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A68BDCF-09CB-0AFC-5983-F3554235AF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84FBF4-1656-4EF1-A32C-64BA0348C3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75192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057BC3-FA96-6525-4A47-6AD3D80439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9FF5630-21CE-E738-B805-DB9151FF068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547CD97-4A65-DF97-B83D-9A7027936C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B618585-9DC6-2155-689E-C80F7FF64E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0A3E23-29A9-491F-9A55-0EF3A6140CF8}" type="datetimeFigureOut">
              <a:rPr lang="en-US" smtClean="0"/>
              <a:t>2/13/2024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E847692-F9B5-0D5C-026C-D555C18009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A60467-AB61-45F0-18B5-69C3E3F830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84FBF4-1656-4EF1-A32C-64BA0348C3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71507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9CAC347-7804-CB70-963D-A4A0F80450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28687F-3223-B0F4-5936-500FA71E46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0B1D3E-C21C-3311-ECF9-5BE826A3B10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0A3E23-29A9-491F-9A55-0EF3A6140CF8}" type="datetimeFigureOut">
              <a:rPr lang="en-US" smtClean="0"/>
              <a:t>2/13/2024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EF3A6E-723C-3DF3-4F12-5654B02BECB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0BFBDF-65A3-2460-410F-6715F25C9A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84FBF4-1656-4EF1-A32C-64BA0348C3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56877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64F9B67-B960-D23C-D6B1-C5EF9DBB58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2"/>
            <a:ext cx="9144000" cy="2900518"/>
          </a:xfrm>
        </p:spPr>
        <p:txBody>
          <a:bodyPr>
            <a:normAutofit/>
          </a:bodyPr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DD3C854-3BF8-3844-9BD6-80F9CB626D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159404"/>
            <a:ext cx="9144000" cy="1098395"/>
          </a:xfrm>
        </p:spPr>
        <p:txBody>
          <a:bodyPr>
            <a:normAutofit/>
          </a:bodyPr>
          <a:lstStyle/>
          <a:p>
            <a:endParaRPr lang="en-US">
              <a:solidFill>
                <a:srgbClr val="FFFFFF"/>
              </a:solidFill>
            </a:endParaRPr>
          </a:p>
        </p:txBody>
      </p:sp>
      <p:pic>
        <p:nvPicPr>
          <p:cNvPr id="9" name="Content Placeholder 4" descr="A building with lights on it&#10;&#10;Description automatically generated">
            <a:extLst>
              <a:ext uri="{FF2B5EF4-FFF2-40B4-BE49-F238E27FC236}">
                <a16:creationId xmlns:a16="http://schemas.microsoft.com/office/drawing/2014/main" id="{98F841DF-D193-58C3-342C-A23FC208557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8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1030" name="Picture 6" descr="A picture containing text, font, design, screenshot&#10;&#10;Description automatically generated">
            <a:extLst>
              <a:ext uri="{FF2B5EF4-FFF2-40B4-BE49-F238E27FC236}">
                <a16:creationId xmlns:a16="http://schemas.microsoft.com/office/drawing/2014/main" id="{3CFE472D-00CF-577D-0389-DF9F6AD072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2110" y="-410126"/>
            <a:ext cx="2327519" cy="3265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712233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bed in a room with windows and curtains&#10;&#10;Description automatically generated">
            <a:extLst>
              <a:ext uri="{FF2B5EF4-FFF2-40B4-BE49-F238E27FC236}">
                <a16:creationId xmlns:a16="http://schemas.microsoft.com/office/drawing/2014/main" id="{37981F41-083C-BD46-117D-D48E5DC75A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53" b="8793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E54905F-F3A2-4E66-6605-EB86EBBEC7FA}"/>
              </a:ext>
            </a:extLst>
          </p:cNvPr>
          <p:cNvSpPr txBox="1"/>
          <p:nvPr/>
        </p:nvSpPr>
        <p:spPr>
          <a:xfrm>
            <a:off x="0" y="5143500"/>
            <a:ext cx="3257550" cy="584775"/>
          </a:xfrm>
          <a:prstGeom prst="rect">
            <a:avLst/>
          </a:prstGeom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7F6000"/>
                </a:solidFill>
              </a:rPr>
              <a:t>Flowerdew Suite</a:t>
            </a:r>
          </a:p>
        </p:txBody>
      </p:sp>
    </p:spTree>
    <p:extLst>
      <p:ext uri="{BB962C8B-B14F-4D97-AF65-F5344CB8AC3E}">
        <p14:creationId xmlns:p14="http://schemas.microsoft.com/office/powerpoint/2010/main" val="35913497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room with a table and chairs&#10;&#10;Description automatically generated">
            <a:extLst>
              <a:ext uri="{FF2B5EF4-FFF2-40B4-BE49-F238E27FC236}">
                <a16:creationId xmlns:a16="http://schemas.microsoft.com/office/drawing/2014/main" id="{BE729CAA-2FFC-8EDA-E262-E6C3E37CEE4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69" b="69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90506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bathroom with a tub and shower&#10;&#10;Description automatically generated">
            <a:extLst>
              <a:ext uri="{FF2B5EF4-FFF2-40B4-BE49-F238E27FC236}">
                <a16:creationId xmlns:a16="http://schemas.microsoft.com/office/drawing/2014/main" id="{0867D6A9-A26E-665E-9164-A12B8AA4A14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98" b="7248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14603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BF3C9C75-5E0B-F481-F100-EACCE33A1811}"/>
              </a:ext>
            </a:extLst>
          </p:cNvPr>
          <p:cNvSpPr txBox="1"/>
          <p:nvPr/>
        </p:nvSpPr>
        <p:spPr>
          <a:xfrm>
            <a:off x="1326465" y="3106857"/>
            <a:ext cx="953906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US" sz="2400" dirty="0"/>
              <a:t>Indulge in culinary experiences that weave the rich heritage of tea with the art of modern dining, offering a palette of flavors amongst Sri Lanka's majestic highlands.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F42F7EE-3DAD-DEB7-D908-2C5AB745CCF2}"/>
              </a:ext>
            </a:extLst>
          </p:cNvPr>
          <p:cNvSpPr txBox="1"/>
          <p:nvPr/>
        </p:nvSpPr>
        <p:spPr>
          <a:xfrm>
            <a:off x="595532" y="2524559"/>
            <a:ext cx="1100093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0" i="0" dirty="0">
                <a:solidFill>
                  <a:schemeClr val="accent4">
                    <a:lumMod val="75000"/>
                  </a:schemeClr>
                </a:solidFill>
                <a:effectLst/>
                <a:latin typeface="Aptos" panose="020B0004020202020204" pitchFamily="34" charset="0"/>
              </a:rPr>
              <a:t>THE PERFECT HIGHLAND EXPERIENCE</a:t>
            </a:r>
            <a:endParaRPr lang="en-US" sz="2800" dirty="0">
              <a:solidFill>
                <a:schemeClr val="accent4">
                  <a:lumMod val="75000"/>
                </a:schemeClr>
              </a:solidFill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43521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room with red furniture and a chandelier&#10;&#10;Description automatically generated">
            <a:extLst>
              <a:ext uri="{FF2B5EF4-FFF2-40B4-BE49-F238E27FC236}">
                <a16:creationId xmlns:a16="http://schemas.microsoft.com/office/drawing/2014/main" id="{BD529CF2-C92E-D3F7-3F1A-BD2C5A5C9BB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74" b="1072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1F87142-BF33-0081-3A24-ADFDA8D3DA6D}"/>
              </a:ext>
            </a:extLst>
          </p:cNvPr>
          <p:cNvSpPr txBox="1"/>
          <p:nvPr/>
        </p:nvSpPr>
        <p:spPr>
          <a:xfrm>
            <a:off x="0" y="5143500"/>
            <a:ext cx="2743200" cy="584775"/>
          </a:xfrm>
          <a:prstGeom prst="rect">
            <a:avLst/>
          </a:prstGeom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7F6000"/>
                </a:solidFill>
              </a:rPr>
              <a:t>Hethersett</a:t>
            </a:r>
            <a:r>
              <a:rPr lang="en-US" sz="3200" b="1" dirty="0">
                <a:solidFill>
                  <a:srgbClr val="7F6000"/>
                </a:solidFill>
              </a:rPr>
              <a:t> Bar</a:t>
            </a:r>
          </a:p>
        </p:txBody>
      </p:sp>
    </p:spTree>
    <p:extLst>
      <p:ext uri="{BB962C8B-B14F-4D97-AF65-F5344CB8AC3E}">
        <p14:creationId xmlns:p14="http://schemas.microsoft.com/office/powerpoint/2010/main" val="28733244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restaurant with tables and chairs&#10;&#10;Description automatically generated">
            <a:extLst>
              <a:ext uri="{FF2B5EF4-FFF2-40B4-BE49-F238E27FC236}">
                <a16:creationId xmlns:a16="http://schemas.microsoft.com/office/drawing/2014/main" id="{C09B8121-96F2-50BA-75F9-101D31A1F08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1" b="14338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68D0EF2-C9FF-237E-7E87-F8A25A1FEA8D}"/>
              </a:ext>
            </a:extLst>
          </p:cNvPr>
          <p:cNvSpPr txBox="1"/>
          <p:nvPr/>
        </p:nvSpPr>
        <p:spPr>
          <a:xfrm>
            <a:off x="0" y="5143500"/>
            <a:ext cx="3770142" cy="584775"/>
          </a:xfrm>
          <a:prstGeom prst="rect">
            <a:avLst/>
          </a:prstGeom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7F6000"/>
                </a:solidFill>
              </a:rPr>
              <a:t>Kenmare Restaurant</a:t>
            </a:r>
          </a:p>
        </p:txBody>
      </p:sp>
    </p:spTree>
    <p:extLst>
      <p:ext uri="{BB962C8B-B14F-4D97-AF65-F5344CB8AC3E}">
        <p14:creationId xmlns:p14="http://schemas.microsoft.com/office/powerpoint/2010/main" val="17249101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6" name="Content Placeholder 5" descr="A table set up in a train&#10;&#10;Description automatically generated">
            <a:extLst>
              <a:ext uri="{FF2B5EF4-FFF2-40B4-BE49-F238E27FC236}">
                <a16:creationId xmlns:a16="http://schemas.microsoft.com/office/drawing/2014/main" id="{21A99E63-47BF-44D3-32BF-8AD9A5E82E4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46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37E072E-E4A6-C536-C623-03B29C9945A2}"/>
              </a:ext>
            </a:extLst>
          </p:cNvPr>
          <p:cNvSpPr txBox="1"/>
          <p:nvPr/>
        </p:nvSpPr>
        <p:spPr>
          <a:xfrm>
            <a:off x="0" y="5143500"/>
            <a:ext cx="1828800" cy="584775"/>
          </a:xfrm>
          <a:prstGeom prst="rect">
            <a:avLst/>
          </a:prstGeom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7F6000"/>
                </a:solidFill>
              </a:rPr>
              <a:t>TCK 6685</a:t>
            </a:r>
          </a:p>
        </p:txBody>
      </p:sp>
    </p:spTree>
    <p:extLst>
      <p:ext uri="{BB962C8B-B14F-4D97-AF65-F5344CB8AC3E}">
        <p14:creationId xmlns:p14="http://schemas.microsoft.com/office/powerpoint/2010/main" val="284359705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room with a bar and a wood floor&#10;&#10;Description automatically generated">
            <a:extLst>
              <a:ext uri="{FF2B5EF4-FFF2-40B4-BE49-F238E27FC236}">
                <a16:creationId xmlns:a16="http://schemas.microsoft.com/office/drawing/2014/main" id="{A544BF33-310D-7FA4-5685-7C48061F515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22" b="1873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28C646B-8E6B-B01D-9264-DCF4D961272D}"/>
              </a:ext>
            </a:extLst>
          </p:cNvPr>
          <p:cNvSpPr txBox="1"/>
          <p:nvPr/>
        </p:nvSpPr>
        <p:spPr>
          <a:xfrm>
            <a:off x="0" y="5143500"/>
            <a:ext cx="1744394" cy="584775"/>
          </a:xfrm>
          <a:prstGeom prst="rect">
            <a:avLst/>
          </a:prstGeom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7F6000"/>
                </a:solidFill>
              </a:rPr>
              <a:t>TEA BAR</a:t>
            </a:r>
          </a:p>
        </p:txBody>
      </p:sp>
    </p:spTree>
    <p:extLst>
      <p:ext uri="{BB962C8B-B14F-4D97-AF65-F5344CB8AC3E}">
        <p14:creationId xmlns:p14="http://schemas.microsoft.com/office/powerpoint/2010/main" val="327947387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BB3B3100-5829-FD48-2AFC-8C69A4551650}"/>
              </a:ext>
            </a:extLst>
          </p:cNvPr>
          <p:cNvSpPr txBox="1">
            <a:spLocks/>
          </p:cNvSpPr>
          <p:nvPr/>
        </p:nvSpPr>
        <p:spPr>
          <a:xfrm>
            <a:off x="3767089" y="586877"/>
            <a:ext cx="4657818" cy="52024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b="1" dirty="0">
                <a:solidFill>
                  <a:srgbClr val="B4975A"/>
                </a:solidFill>
                <a:latin typeface="Aptos" panose="020B0004020202020204" pitchFamily="34" charset="0"/>
              </a:rPr>
              <a:t>Facilities and Services</a:t>
            </a:r>
          </a:p>
        </p:txBody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B79FFDDA-D9BC-54EA-4585-22615563449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82878316"/>
              </p:ext>
            </p:extLst>
          </p:nvPr>
        </p:nvGraphicFramePr>
        <p:xfrm>
          <a:off x="2032000" y="1544637"/>
          <a:ext cx="9137748" cy="42062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314190">
                  <a:extLst>
                    <a:ext uri="{9D8B030D-6E8A-4147-A177-3AD203B41FA5}">
                      <a16:colId xmlns:a16="http://schemas.microsoft.com/office/drawing/2014/main" val="3977830747"/>
                    </a:ext>
                  </a:extLst>
                </a:gridCol>
                <a:gridCol w="5823558">
                  <a:extLst>
                    <a:ext uri="{9D8B030D-6E8A-4147-A177-3AD203B41FA5}">
                      <a16:colId xmlns:a16="http://schemas.microsoft.com/office/drawing/2014/main" val="252819339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rgbClr val="B4975A"/>
                          </a:solidFill>
                        </a:rPr>
                        <a:t>Nearby Attractions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Horton Plains / Nuwara </a:t>
                      </a:r>
                      <a:r>
                        <a:rPr lang="en-US" dirty="0" err="1"/>
                        <a:t>Eliya</a:t>
                      </a:r>
                      <a:r>
                        <a:rPr lang="en-US" dirty="0"/>
                        <a:t> City / Ella / </a:t>
                      </a:r>
                      <a:r>
                        <a:rPr lang="en-US" dirty="0" err="1"/>
                        <a:t>Hakgala</a:t>
                      </a:r>
                      <a:r>
                        <a:rPr lang="en-US" dirty="0"/>
                        <a:t> Botanical gardens / Lake Gregory / Victoria Park / Seetha Amman Temple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347505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rgbClr val="B4975A"/>
                          </a:solidFill>
                        </a:rPr>
                        <a:t>Stay Experience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Spa / Transportation / Kids park / Library / Sports and games / Souvenir shop / Theme nights / Daily entertainment / Putting green / Indoor games / Fitness center 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341508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rgbClr val="B4975A"/>
                          </a:solidFill>
                        </a:rPr>
                        <a:t>Excursions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Horton Plains / Ella Tour / Sui9o0ostainability activities / The Mini Tea Factory / Immersive nature walk / Cycling in the tea state / </a:t>
                      </a:r>
                      <a:r>
                        <a:rPr lang="en-US" dirty="0" err="1"/>
                        <a:t>Kandapola</a:t>
                      </a:r>
                      <a:r>
                        <a:rPr lang="en-US" dirty="0"/>
                        <a:t> High Tea / Tea Plucking / Tea Tasting</a:t>
                      </a:r>
                    </a:p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104798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rgbClr val="B4975A"/>
                          </a:solidFill>
                        </a:rPr>
                        <a:t>Guest Services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Laundry Services / 24-hour room service / Complimentary wi-fi / Access for differently abled guests / Playground / Bicycle rent / Currency exchange / Doctor on call / Baby chairs and cots / Airport transfer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515727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6844994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person and person sitting at a table outside&#10;&#10;Description automatically generated">
            <a:extLst>
              <a:ext uri="{FF2B5EF4-FFF2-40B4-BE49-F238E27FC236}">
                <a16:creationId xmlns:a16="http://schemas.microsoft.com/office/drawing/2014/main" id="{26B8D407-A712-EF67-6F29-6DDADE90C5A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749" r="1" b="8713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EFFEB28-C601-DA99-D514-CBA63D5540F3}"/>
              </a:ext>
            </a:extLst>
          </p:cNvPr>
          <p:cNvSpPr txBox="1"/>
          <p:nvPr/>
        </p:nvSpPr>
        <p:spPr>
          <a:xfrm>
            <a:off x="-1" y="5143500"/>
            <a:ext cx="2082019" cy="584775"/>
          </a:xfrm>
          <a:prstGeom prst="rect">
            <a:avLst/>
          </a:prstGeom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7F6000"/>
                </a:solidFill>
              </a:rPr>
              <a:t>HIGH TEA</a:t>
            </a:r>
          </a:p>
        </p:txBody>
      </p:sp>
    </p:spTree>
    <p:extLst>
      <p:ext uri="{BB962C8B-B14F-4D97-AF65-F5344CB8AC3E}">
        <p14:creationId xmlns:p14="http://schemas.microsoft.com/office/powerpoint/2010/main" val="22965540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A building on a hill&#10;&#10;Description automatically generated">
            <a:extLst>
              <a:ext uri="{FF2B5EF4-FFF2-40B4-BE49-F238E27FC236}">
                <a16:creationId xmlns:a16="http://schemas.microsoft.com/office/drawing/2014/main" id="{4E609388-DB32-FDD6-D351-235A480C706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31"/>
          <a:stretch/>
        </p:blipFill>
        <p:spPr>
          <a:xfrm>
            <a:off x="0" y="-1"/>
            <a:ext cx="12192000" cy="6857999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A6CF663-68BD-56A9-D0F7-4AED57E79E1E}"/>
              </a:ext>
            </a:extLst>
          </p:cNvPr>
          <p:cNvSpPr txBox="1"/>
          <p:nvPr/>
        </p:nvSpPr>
        <p:spPr>
          <a:xfrm>
            <a:off x="1326465" y="1242106"/>
            <a:ext cx="953906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0" i="0" dirty="0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Nestled amidst Sri Lanka’s lush mountains and stunning tea plantations, once a bustling tea factory from the 19th Century, we blend historical charm with comfort</a:t>
            </a:r>
            <a:endParaRPr lang="en-US" sz="2000" dirty="0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EF43B58-1285-9668-E7C0-667ADDD7DB44}"/>
              </a:ext>
            </a:extLst>
          </p:cNvPr>
          <p:cNvSpPr txBox="1"/>
          <p:nvPr/>
        </p:nvSpPr>
        <p:spPr>
          <a:xfrm>
            <a:off x="595532" y="659808"/>
            <a:ext cx="1100093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0" i="0" dirty="0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THE PERFECT HIGHLAND EXPERIENCE</a:t>
            </a:r>
            <a:endParaRPr lang="en-US" sz="2800" dirty="0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470900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person looking through binoculars in the woods&#10;&#10;Description automatically generated">
            <a:extLst>
              <a:ext uri="{FF2B5EF4-FFF2-40B4-BE49-F238E27FC236}">
                <a16:creationId xmlns:a16="http://schemas.microsoft.com/office/drawing/2014/main" id="{520DCDBD-BFCA-4945-065B-E2A92E09971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49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3BD08F5-BD14-1355-F970-54CF33AE0EB5}"/>
              </a:ext>
            </a:extLst>
          </p:cNvPr>
          <p:cNvSpPr txBox="1"/>
          <p:nvPr/>
        </p:nvSpPr>
        <p:spPr>
          <a:xfrm>
            <a:off x="-1" y="5143500"/>
            <a:ext cx="3038623" cy="584775"/>
          </a:xfrm>
          <a:prstGeom prst="rect">
            <a:avLst/>
          </a:prstGeom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7F6000"/>
                </a:solidFill>
              </a:rPr>
              <a:t>NATURE WALK</a:t>
            </a:r>
          </a:p>
        </p:txBody>
      </p:sp>
    </p:spTree>
    <p:extLst>
      <p:ext uri="{BB962C8B-B14F-4D97-AF65-F5344CB8AC3E}">
        <p14:creationId xmlns:p14="http://schemas.microsoft.com/office/powerpoint/2010/main" val="57716895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 descr="A table with tea cups and a kettle on it&#10;&#10;Description automatically generated">
            <a:extLst>
              <a:ext uri="{FF2B5EF4-FFF2-40B4-BE49-F238E27FC236}">
                <a16:creationId xmlns:a16="http://schemas.microsoft.com/office/drawing/2014/main" id="{CF50DE35-869E-E0E3-C387-6F65ABB2303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7" b="1510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12A5E22-1446-9A08-D478-30CF0BABF3C6}"/>
              </a:ext>
            </a:extLst>
          </p:cNvPr>
          <p:cNvSpPr txBox="1"/>
          <p:nvPr/>
        </p:nvSpPr>
        <p:spPr>
          <a:xfrm>
            <a:off x="0" y="5143500"/>
            <a:ext cx="3742006" cy="584775"/>
          </a:xfrm>
          <a:prstGeom prst="rect">
            <a:avLst/>
          </a:prstGeom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7F6000"/>
                </a:solidFill>
              </a:rPr>
              <a:t>MINI TEA FACTORY</a:t>
            </a:r>
          </a:p>
        </p:txBody>
      </p:sp>
    </p:spTree>
    <p:extLst>
      <p:ext uri="{BB962C8B-B14F-4D97-AF65-F5344CB8AC3E}">
        <p14:creationId xmlns:p14="http://schemas.microsoft.com/office/powerpoint/2010/main" val="252483908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person riding a bike on a trail&#10;&#10;Description automatically generated">
            <a:extLst>
              <a:ext uri="{FF2B5EF4-FFF2-40B4-BE49-F238E27FC236}">
                <a16:creationId xmlns:a16="http://schemas.microsoft.com/office/drawing/2014/main" id="{EEA7B81A-9681-6411-87EA-407E26A9CFD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19" b="697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00FBC26-900F-D144-629D-E2FC864258BE}"/>
              </a:ext>
            </a:extLst>
          </p:cNvPr>
          <p:cNvSpPr txBox="1"/>
          <p:nvPr/>
        </p:nvSpPr>
        <p:spPr>
          <a:xfrm>
            <a:off x="0" y="5143500"/>
            <a:ext cx="2419644" cy="584775"/>
          </a:xfrm>
          <a:prstGeom prst="rect">
            <a:avLst/>
          </a:prstGeom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7F6000"/>
                </a:solidFill>
              </a:rPr>
              <a:t>BIKE RIDES</a:t>
            </a:r>
          </a:p>
        </p:txBody>
      </p:sp>
    </p:spTree>
    <p:extLst>
      <p:ext uri="{BB962C8B-B14F-4D97-AF65-F5344CB8AC3E}">
        <p14:creationId xmlns:p14="http://schemas.microsoft.com/office/powerpoint/2010/main" val="421707745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F98DEB-8DF0-B710-C28E-AC9C402B0C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erson in a blue dress standing in a field of green bushes&#10;&#10;Description automatically generated">
            <a:extLst>
              <a:ext uri="{FF2B5EF4-FFF2-40B4-BE49-F238E27FC236}">
                <a16:creationId xmlns:a16="http://schemas.microsoft.com/office/drawing/2014/main" id="{90733DB3-4D59-B3B2-DFD4-A16B73EC11C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845" b="12851"/>
          <a:stretch/>
        </p:blipFill>
        <p:spPr>
          <a:xfrm>
            <a:off x="0" y="0"/>
            <a:ext cx="12192000" cy="685800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795F9AC-EFB5-2998-A388-4970C4A12BB3}"/>
              </a:ext>
            </a:extLst>
          </p:cNvPr>
          <p:cNvSpPr txBox="1"/>
          <p:nvPr/>
        </p:nvSpPr>
        <p:spPr>
          <a:xfrm>
            <a:off x="-1" y="5143500"/>
            <a:ext cx="4881490" cy="584775"/>
          </a:xfrm>
          <a:prstGeom prst="rect">
            <a:avLst/>
          </a:prstGeom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7F6000"/>
                </a:solidFill>
              </a:rPr>
              <a:t>TEA PLUCKING EXPERIENCE</a:t>
            </a:r>
          </a:p>
        </p:txBody>
      </p:sp>
    </p:spTree>
    <p:extLst>
      <p:ext uri="{BB962C8B-B14F-4D97-AF65-F5344CB8AC3E}">
        <p14:creationId xmlns:p14="http://schemas.microsoft.com/office/powerpoint/2010/main" val="35648812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Rectangle 103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026" name="Picture 2" descr="A close-up of a logo&#10;&#10;Description automatically generated">
            <a:extLst>
              <a:ext uri="{FF2B5EF4-FFF2-40B4-BE49-F238E27FC236}">
                <a16:creationId xmlns:a16="http://schemas.microsoft.com/office/drawing/2014/main" id="{499414B9-A154-8DFC-F554-22E5A4C2855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" r="39654" b="-1"/>
          <a:stretch/>
        </p:blipFill>
        <p:spPr bwMode="auto">
          <a:xfrm>
            <a:off x="20" y="1282"/>
            <a:ext cx="7357383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 descr="A picture containing text, font, design, screenshot&#10;&#10;Description automatically generated">
            <a:extLst>
              <a:ext uri="{FF2B5EF4-FFF2-40B4-BE49-F238E27FC236}">
                <a16:creationId xmlns:a16="http://schemas.microsoft.com/office/drawing/2014/main" id="{655FD597-FEB3-2AFA-43B3-A2BAE388AF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8092" y="1796184"/>
            <a:ext cx="2327519" cy="3265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62488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024937E4-D19F-FC12-4174-3CCC3D867E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" name="Content Placeholder 4" descr="A sunset over a mountain range&#10;&#10;Description automatically generated">
            <a:extLst>
              <a:ext uri="{FF2B5EF4-FFF2-40B4-BE49-F238E27FC236}">
                <a16:creationId xmlns:a16="http://schemas.microsoft.com/office/drawing/2014/main" id="{11F03B4C-FFAE-E1AE-3881-CEC94388303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86" b="1498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13024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7C86E954-A664-73B6-CD99-7822755AC0A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72119011"/>
              </p:ext>
            </p:extLst>
          </p:nvPr>
        </p:nvGraphicFramePr>
        <p:xfrm>
          <a:off x="3262215" y="1760220"/>
          <a:ext cx="5667566" cy="3337560"/>
        </p:xfrm>
        <a:graphic>
          <a:graphicData uri="http://schemas.openxmlformats.org/drawingml/2006/table">
            <a:tbl>
              <a:tblPr firstRow="1" bandRow="1">
                <a:tableStyleId>{1E171933-4619-4E11-9A3F-F7608DF75F80}</a:tableStyleId>
              </a:tblPr>
              <a:tblGrid>
                <a:gridCol w="2709333">
                  <a:extLst>
                    <a:ext uri="{9D8B030D-6E8A-4147-A177-3AD203B41FA5}">
                      <a16:colId xmlns:a16="http://schemas.microsoft.com/office/drawing/2014/main" val="2045821977"/>
                    </a:ext>
                  </a:extLst>
                </a:gridCol>
                <a:gridCol w="1181165">
                  <a:extLst>
                    <a:ext uri="{9D8B030D-6E8A-4147-A177-3AD203B41FA5}">
                      <a16:colId xmlns:a16="http://schemas.microsoft.com/office/drawing/2014/main" val="129691362"/>
                    </a:ext>
                  </a:extLst>
                </a:gridCol>
                <a:gridCol w="1777068">
                  <a:extLst>
                    <a:ext uri="{9D8B030D-6E8A-4147-A177-3AD203B41FA5}">
                      <a16:colId xmlns:a16="http://schemas.microsoft.com/office/drawing/2014/main" val="340527671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bg1"/>
                          </a:solidFill>
                        </a:rPr>
                        <a:t>Category</a:t>
                      </a:r>
                    </a:p>
                  </a:txBody>
                  <a:tcPr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4975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bg1"/>
                          </a:solidFill>
                        </a:rPr>
                        <a:t>Bedding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4975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bg1"/>
                          </a:solidFill>
                        </a:rPr>
                        <a:t>No. of Rooms</a:t>
                      </a:r>
                    </a:p>
                  </a:txBody>
                  <a:tcPr>
                    <a:lnL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4975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034772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i="1" dirty="0"/>
                        <a:t>Superior</a:t>
                      </a:r>
                    </a:p>
                  </a:txBody>
                  <a:tcPr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King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18</a:t>
                      </a:r>
                    </a:p>
                  </a:txBody>
                  <a:tcPr>
                    <a:lnL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49792398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i="1" dirty="0"/>
                    </a:p>
                  </a:txBody>
                  <a:tcPr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Twin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11</a:t>
                      </a:r>
                    </a:p>
                  </a:txBody>
                  <a:tcPr>
                    <a:lnL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73922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i="1" dirty="0"/>
                    </a:p>
                  </a:txBody>
                  <a:tcPr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Triple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6</a:t>
                      </a:r>
                    </a:p>
                  </a:txBody>
                  <a:tcPr>
                    <a:lnL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4866945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i="1" dirty="0"/>
                        <a:t>Premium</a:t>
                      </a:r>
                    </a:p>
                  </a:txBody>
                  <a:tcPr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King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</a:t>
                      </a:r>
                    </a:p>
                  </a:txBody>
                  <a:tcPr>
                    <a:lnL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5961857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i="1" dirty="0"/>
                    </a:p>
                  </a:txBody>
                  <a:tcPr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Twin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89974579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i="1" dirty="0"/>
                        <a:t>Executive Floor Deluxe</a:t>
                      </a:r>
                    </a:p>
                  </a:txBody>
                  <a:tcPr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King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10</a:t>
                      </a:r>
                    </a:p>
                  </a:txBody>
                  <a:tcPr>
                    <a:lnL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9709556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i="1" dirty="0"/>
                        <a:t>Junior Suite</a:t>
                      </a:r>
                    </a:p>
                  </a:txBody>
                  <a:tcPr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King 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9467548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i="1" dirty="0"/>
                        <a:t>Flower </a:t>
                      </a:r>
                    </a:p>
                  </a:txBody>
                  <a:tcPr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King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439765309"/>
                  </a:ext>
                </a:extLst>
              </a:tr>
            </a:tbl>
          </a:graphicData>
        </a:graphic>
      </p:graphicFrame>
      <p:sp>
        <p:nvSpPr>
          <p:cNvPr id="5" name="Title 1">
            <a:extLst>
              <a:ext uri="{FF2B5EF4-FFF2-40B4-BE49-F238E27FC236}">
                <a16:creationId xmlns:a16="http://schemas.microsoft.com/office/drawing/2014/main" id="{023A4E4C-372F-AC02-767A-A00077A2FA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9062" y="1024391"/>
            <a:ext cx="2853873" cy="520246"/>
          </a:xfrm>
        </p:spPr>
        <p:txBody>
          <a:bodyPr>
            <a:normAutofit fontScale="90000"/>
          </a:bodyPr>
          <a:lstStyle/>
          <a:p>
            <a:pPr algn="ctr"/>
            <a:r>
              <a:rPr lang="en-US" sz="2800" b="1" dirty="0">
                <a:solidFill>
                  <a:srgbClr val="B4975A"/>
                </a:solidFill>
                <a:latin typeface="Aptos" panose="020B0004020202020204" pitchFamily="34" charset="0"/>
              </a:rPr>
              <a:t>Accommodation</a:t>
            </a:r>
          </a:p>
        </p:txBody>
      </p:sp>
    </p:spTree>
    <p:extLst>
      <p:ext uri="{BB962C8B-B14F-4D97-AF65-F5344CB8AC3E}">
        <p14:creationId xmlns:p14="http://schemas.microsoft.com/office/powerpoint/2010/main" val="12558878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" name="Content Placeholder 6" descr="A room with a bed and a desk&#10;&#10;Description automatically generated">
            <a:extLst>
              <a:ext uri="{FF2B5EF4-FFF2-40B4-BE49-F238E27FC236}">
                <a16:creationId xmlns:a16="http://schemas.microsoft.com/office/drawing/2014/main" id="{3758C3E6-D848-348C-8C1B-86B678BA12A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52" b="350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C95AB9E-CA29-0027-30F7-A04DF33EDA35}"/>
              </a:ext>
            </a:extLst>
          </p:cNvPr>
          <p:cNvSpPr txBox="1"/>
          <p:nvPr/>
        </p:nvSpPr>
        <p:spPr>
          <a:xfrm>
            <a:off x="0" y="5143500"/>
            <a:ext cx="3067050" cy="584775"/>
          </a:xfrm>
          <a:prstGeom prst="rect">
            <a:avLst/>
          </a:prstGeom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7F6000"/>
                </a:solidFill>
              </a:rPr>
              <a:t>Superior Room</a:t>
            </a:r>
          </a:p>
        </p:txBody>
      </p:sp>
    </p:spTree>
    <p:extLst>
      <p:ext uri="{BB962C8B-B14F-4D97-AF65-F5344CB8AC3E}">
        <p14:creationId xmlns:p14="http://schemas.microsoft.com/office/powerpoint/2010/main" val="262880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bedroom with a bed and a chair and a table&#10;&#10;Description automatically generated">
            <a:extLst>
              <a:ext uri="{FF2B5EF4-FFF2-40B4-BE49-F238E27FC236}">
                <a16:creationId xmlns:a16="http://schemas.microsoft.com/office/drawing/2014/main" id="{DA2FF960-6758-2669-6A7E-DF80B31A879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13" b="1648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A976AF1-35CC-6166-FDA4-6AC5BA4009E0}"/>
              </a:ext>
            </a:extLst>
          </p:cNvPr>
          <p:cNvSpPr txBox="1"/>
          <p:nvPr/>
        </p:nvSpPr>
        <p:spPr>
          <a:xfrm>
            <a:off x="0" y="5143500"/>
            <a:ext cx="3067050" cy="584775"/>
          </a:xfrm>
          <a:prstGeom prst="rect">
            <a:avLst/>
          </a:prstGeom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7F6000"/>
                </a:solidFill>
              </a:rPr>
              <a:t>Premium Room</a:t>
            </a:r>
          </a:p>
        </p:txBody>
      </p:sp>
    </p:spTree>
    <p:extLst>
      <p:ext uri="{BB962C8B-B14F-4D97-AF65-F5344CB8AC3E}">
        <p14:creationId xmlns:p14="http://schemas.microsoft.com/office/powerpoint/2010/main" val="430558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room with a bed and a desk&#10;&#10;Description automatically generated">
            <a:extLst>
              <a:ext uri="{FF2B5EF4-FFF2-40B4-BE49-F238E27FC236}">
                <a16:creationId xmlns:a16="http://schemas.microsoft.com/office/drawing/2014/main" id="{1E690612-C5E5-61EA-4055-434DF0979E6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08" b="8538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0B22F1D-D216-2055-15CE-207EA73FF01E}"/>
              </a:ext>
            </a:extLst>
          </p:cNvPr>
          <p:cNvSpPr txBox="1"/>
          <p:nvPr/>
        </p:nvSpPr>
        <p:spPr>
          <a:xfrm>
            <a:off x="0" y="5143500"/>
            <a:ext cx="4133850" cy="584775"/>
          </a:xfrm>
          <a:prstGeom prst="rect">
            <a:avLst/>
          </a:prstGeom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7F6000"/>
                </a:solidFill>
              </a:rPr>
              <a:t>Executive Floor Deluxe</a:t>
            </a:r>
          </a:p>
        </p:txBody>
      </p:sp>
    </p:spTree>
    <p:extLst>
      <p:ext uri="{BB962C8B-B14F-4D97-AF65-F5344CB8AC3E}">
        <p14:creationId xmlns:p14="http://schemas.microsoft.com/office/powerpoint/2010/main" val="14525744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room with a bed and a chair&#10;&#10;Description automatically generated">
            <a:extLst>
              <a:ext uri="{FF2B5EF4-FFF2-40B4-BE49-F238E27FC236}">
                <a16:creationId xmlns:a16="http://schemas.microsoft.com/office/drawing/2014/main" id="{A5E570D1-9EE8-D102-5B9D-F187C1BA2E6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46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FDFAFCB-B244-7F69-545A-7B0D9061BD9E}"/>
              </a:ext>
            </a:extLst>
          </p:cNvPr>
          <p:cNvSpPr txBox="1"/>
          <p:nvPr/>
        </p:nvSpPr>
        <p:spPr>
          <a:xfrm>
            <a:off x="0" y="5143500"/>
            <a:ext cx="2495550" cy="584775"/>
          </a:xfrm>
          <a:prstGeom prst="rect">
            <a:avLst/>
          </a:prstGeom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7F6000"/>
                </a:solidFill>
              </a:rPr>
              <a:t>Junior Suite</a:t>
            </a:r>
          </a:p>
        </p:txBody>
      </p:sp>
    </p:spTree>
    <p:extLst>
      <p:ext uri="{BB962C8B-B14F-4D97-AF65-F5344CB8AC3E}">
        <p14:creationId xmlns:p14="http://schemas.microsoft.com/office/powerpoint/2010/main" val="39459988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living room with a couch and a table&#10;&#10;Description automatically generated">
            <a:extLst>
              <a:ext uri="{FF2B5EF4-FFF2-40B4-BE49-F238E27FC236}">
                <a16:creationId xmlns:a16="http://schemas.microsoft.com/office/drawing/2014/main" id="{D9A11C61-383F-8861-A343-6A24D36868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64" b="1482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852852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306</TotalTime>
  <Words>256</Words>
  <Application>Microsoft Office PowerPoint</Application>
  <PresentationFormat>Widescreen</PresentationFormat>
  <Paragraphs>52</Paragraphs>
  <Slides>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9" baseType="lpstr">
      <vt:lpstr>Aptos</vt:lpstr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Accommodation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Abishek Aryasinha</dc:creator>
  <cp:lastModifiedBy>Abishek Aryasinha</cp:lastModifiedBy>
  <cp:revision>35</cp:revision>
  <dcterms:created xsi:type="dcterms:W3CDTF">2024-02-12T09:27:18Z</dcterms:created>
  <dcterms:modified xsi:type="dcterms:W3CDTF">2024-02-13T10:47:58Z</dcterms:modified>
</cp:coreProperties>
</file>