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Playfair Display" pitchFamily="2" charset="77"/>
      <p:regular r:id="rId38"/>
      <p:bold r:id="rId39"/>
    </p:embeddedFont>
    <p:embeddedFont>
      <p:font typeface="Playfair Display Bold" pitchFamily="2" charset="77"/>
      <p:regular r:id="rId40"/>
      <p:bold r:id="rId41"/>
    </p:embeddedFont>
    <p:embeddedFont>
      <p:font typeface="Public Sans" pitchFamily="2" charset="77"/>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5.sv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svg"/><Relationship Id="rId9"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6.jpe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76" t="-899" r="-352" b="-860"/>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2237" r="-2201"/>
            </a:stretch>
          </a:blipFill>
        </p:spPr>
        <p:txBody>
          <a:bodyPr/>
          <a:lstStyle/>
          <a:p>
            <a:endParaRPr lang="en-US"/>
          </a:p>
        </p:txBody>
      </p:sp>
      <p:sp>
        <p:nvSpPr>
          <p:cNvPr id="5" name="Freeform 5"/>
          <p:cNvSpPr/>
          <p:nvPr/>
        </p:nvSpPr>
        <p:spPr>
          <a:xfrm>
            <a:off x="9974018"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2237" r="-2201"/>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4" name="TextBox 14"/>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5" name="TextBox 15"/>
          <p:cNvSpPr txBox="1"/>
          <p:nvPr/>
        </p:nvSpPr>
        <p:spPr>
          <a:xfrm>
            <a:off x="2246881" y="6212538"/>
            <a:ext cx="9596666"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Ocean Front Honeymoon Suites</a:t>
            </a:r>
          </a:p>
        </p:txBody>
      </p:sp>
      <p:sp>
        <p:nvSpPr>
          <p:cNvPr id="16" name="TextBox 16"/>
          <p:cNvSpPr txBox="1"/>
          <p:nvPr/>
        </p:nvSpPr>
        <p:spPr>
          <a:xfrm>
            <a:off x="252689" y="-206645"/>
            <a:ext cx="1219000"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10</a:t>
            </a:r>
          </a:p>
        </p:txBody>
      </p:sp>
      <p:sp>
        <p:nvSpPr>
          <p:cNvPr id="17" name="TextBox 17"/>
          <p:cNvSpPr txBox="1"/>
          <p:nvPr/>
        </p:nvSpPr>
        <p:spPr>
          <a:xfrm>
            <a:off x="2896381" y="7281234"/>
            <a:ext cx="5833986" cy="19787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x King Size Bed ( 200 x 200 cm) Ocean Front, Cliff Top 135 Square Meters 2 Adults + 2 Children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2270" r="-2291"/>
            </a:stretch>
          </a:blipFill>
        </p:spPr>
        <p:txBody>
          <a:bodyPr/>
          <a:lstStyle/>
          <a:p>
            <a:endParaRPr lang="en-US"/>
          </a:p>
        </p:txBody>
      </p:sp>
      <p:sp>
        <p:nvSpPr>
          <p:cNvPr id="5" name="Freeform 5"/>
          <p:cNvSpPr/>
          <p:nvPr/>
        </p:nvSpPr>
        <p:spPr>
          <a:xfrm>
            <a:off x="9964493"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10211" r="-10257"/>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4" name="TextBox 14"/>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5" name="TextBox 15"/>
          <p:cNvSpPr txBox="1"/>
          <p:nvPr/>
        </p:nvSpPr>
        <p:spPr>
          <a:xfrm>
            <a:off x="2251634" y="6212538"/>
            <a:ext cx="11106255"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Ocean Front Honeymoon Pool Suites</a:t>
            </a:r>
          </a:p>
        </p:txBody>
      </p:sp>
      <p:sp>
        <p:nvSpPr>
          <p:cNvPr id="16" name="TextBox 16"/>
          <p:cNvSpPr txBox="1"/>
          <p:nvPr/>
        </p:nvSpPr>
        <p:spPr>
          <a:xfrm>
            <a:off x="405832" y="-206635"/>
            <a:ext cx="906494"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11</a:t>
            </a:r>
          </a:p>
        </p:txBody>
      </p:sp>
      <p:sp>
        <p:nvSpPr>
          <p:cNvPr id="17" name="TextBox 17"/>
          <p:cNvSpPr txBox="1"/>
          <p:nvPr/>
        </p:nvSpPr>
        <p:spPr>
          <a:xfrm>
            <a:off x="2896381" y="7281234"/>
            <a:ext cx="4597889" cy="19787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King Bed (200 x 200 cm) Ocean Front 180 Square Meters 2 Adults + 2 Children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2270" r="-2291"/>
            </a:stretch>
          </a:blipFill>
        </p:spPr>
        <p:txBody>
          <a:bodyPr/>
          <a:lstStyle/>
          <a:p>
            <a:endParaRPr lang="en-US"/>
          </a:p>
        </p:txBody>
      </p:sp>
      <p:sp>
        <p:nvSpPr>
          <p:cNvPr id="5" name="Freeform 5"/>
          <p:cNvSpPr/>
          <p:nvPr/>
        </p:nvSpPr>
        <p:spPr>
          <a:xfrm>
            <a:off x="9964493"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2270" r="-2291"/>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4" name="Freeform 14"/>
          <p:cNvSpPr/>
          <p:nvPr/>
        </p:nvSpPr>
        <p:spPr>
          <a:xfrm>
            <a:off x="9973599" y="697678"/>
            <a:ext cx="7715669" cy="5381625"/>
          </a:xfrm>
          <a:custGeom>
            <a:avLst/>
            <a:gdLst/>
            <a:ahLst/>
            <a:cxnLst/>
            <a:rect l="l" t="t" r="r" b="b"/>
            <a:pathLst>
              <a:path w="7715669" h="5381625">
                <a:moveTo>
                  <a:pt x="0" y="0"/>
                </a:moveTo>
                <a:lnTo>
                  <a:pt x="7715669" y="0"/>
                </a:lnTo>
                <a:lnTo>
                  <a:pt x="7715669" y="5381625"/>
                </a:lnTo>
                <a:lnTo>
                  <a:pt x="0" y="5381625"/>
                </a:lnTo>
                <a:lnTo>
                  <a:pt x="0" y="0"/>
                </a:lnTo>
                <a:close/>
              </a:path>
            </a:pathLst>
          </a:custGeom>
          <a:blipFill>
            <a:blip r:embed="rId7"/>
            <a:stretch>
              <a:fillRect l="-16452" r="-7546"/>
            </a:stretch>
          </a:blipFill>
        </p:spPr>
        <p:txBody>
          <a:bodyPr/>
          <a:lstStyle/>
          <a:p>
            <a:endParaRPr lang="en-US"/>
          </a:p>
        </p:txBody>
      </p:sp>
      <p:sp>
        <p:nvSpPr>
          <p:cNvPr id="15" name="TextBox 1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6" name="TextBox 16"/>
          <p:cNvSpPr txBox="1"/>
          <p:nvPr/>
        </p:nvSpPr>
        <p:spPr>
          <a:xfrm>
            <a:off x="2282876" y="6212538"/>
            <a:ext cx="7244077"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One Bedroom Pool Villa</a:t>
            </a:r>
          </a:p>
        </p:txBody>
      </p:sp>
      <p:sp>
        <p:nvSpPr>
          <p:cNvPr id="17" name="TextBox 17"/>
          <p:cNvSpPr txBox="1"/>
          <p:nvPr/>
        </p:nvSpPr>
        <p:spPr>
          <a:xfrm>
            <a:off x="323974" y="-206645"/>
            <a:ext cx="1073477"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12</a:t>
            </a:r>
          </a:p>
        </p:txBody>
      </p:sp>
      <p:sp>
        <p:nvSpPr>
          <p:cNvPr id="18" name="TextBox 18"/>
          <p:cNvSpPr txBox="1"/>
          <p:nvPr/>
        </p:nvSpPr>
        <p:spPr>
          <a:xfrm>
            <a:off x="2896381" y="7281234"/>
            <a:ext cx="5746775" cy="4928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x King Size Bed (200 x 200 cm)</a:t>
            </a:r>
          </a:p>
        </p:txBody>
      </p:sp>
      <p:sp>
        <p:nvSpPr>
          <p:cNvPr id="19" name="TextBox 19"/>
          <p:cNvSpPr txBox="1"/>
          <p:nvPr/>
        </p:nvSpPr>
        <p:spPr>
          <a:xfrm>
            <a:off x="2896381" y="7776534"/>
            <a:ext cx="11932576" cy="485785"/>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Prime Ocean View, Partial Ocean View or Garden View</a:t>
            </a:r>
          </a:p>
        </p:txBody>
      </p:sp>
      <p:sp>
        <p:nvSpPr>
          <p:cNvPr id="20" name="TextBox 20"/>
          <p:cNvSpPr txBox="1"/>
          <p:nvPr/>
        </p:nvSpPr>
        <p:spPr>
          <a:xfrm>
            <a:off x="2896381" y="8271834"/>
            <a:ext cx="4490295" cy="9881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375 - 400 Square Meters 3 Adults + 1 Child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2237" r="-2201"/>
            </a:stretch>
          </a:blipFill>
        </p:spPr>
        <p:txBody>
          <a:bodyPr/>
          <a:lstStyle/>
          <a:p>
            <a:endParaRPr lang="en-US"/>
          </a:p>
        </p:txBody>
      </p:sp>
      <p:sp>
        <p:nvSpPr>
          <p:cNvPr id="5" name="Freeform 5"/>
          <p:cNvSpPr/>
          <p:nvPr/>
        </p:nvSpPr>
        <p:spPr>
          <a:xfrm>
            <a:off x="9974018"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2237" r="-2201"/>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4" name="Group 14"/>
          <p:cNvGrpSpPr>
            <a:grpSpLocks noChangeAspect="1"/>
          </p:cNvGrpSpPr>
          <p:nvPr/>
        </p:nvGrpSpPr>
        <p:grpSpPr>
          <a:xfrm>
            <a:off x="2591724" y="9479280"/>
            <a:ext cx="123825" cy="123825"/>
            <a:chOff x="0" y="0"/>
            <a:chExt cx="123825" cy="123825"/>
          </a:xfrm>
        </p:grpSpPr>
        <p:sp>
          <p:nvSpPr>
            <p:cNvPr id="15" name="Freeform 15"/>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6" name="TextBox 16"/>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7" name="TextBox 17"/>
          <p:cNvSpPr txBox="1"/>
          <p:nvPr/>
        </p:nvSpPr>
        <p:spPr>
          <a:xfrm>
            <a:off x="2247605" y="6212538"/>
            <a:ext cx="7316086"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Two Bedroom Pool Villa</a:t>
            </a:r>
          </a:p>
        </p:txBody>
      </p:sp>
      <p:sp>
        <p:nvSpPr>
          <p:cNvPr id="18" name="TextBox 18"/>
          <p:cNvSpPr txBox="1"/>
          <p:nvPr/>
        </p:nvSpPr>
        <p:spPr>
          <a:xfrm>
            <a:off x="344519" y="-206635"/>
            <a:ext cx="1031729"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13</a:t>
            </a:r>
          </a:p>
        </p:txBody>
      </p:sp>
      <p:sp>
        <p:nvSpPr>
          <p:cNvPr id="19" name="TextBox 19"/>
          <p:cNvSpPr txBox="1"/>
          <p:nvPr/>
        </p:nvSpPr>
        <p:spPr>
          <a:xfrm>
            <a:off x="2896381" y="7281234"/>
            <a:ext cx="9450619" cy="24740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x King Size Bed (200 x 200 cm) in Master Bedroom 2 x Single Bed (120 x 200 cm) in the Second Bedroom Ocean View or Garden View 400 - 450 Square Meters 5 Adults + 1 Child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10211" r="-10257"/>
            </a:stretch>
          </a:blipFill>
        </p:spPr>
        <p:txBody>
          <a:bodyPr/>
          <a:lstStyle/>
          <a:p>
            <a:endParaRPr lang="en-US"/>
          </a:p>
        </p:txBody>
      </p:sp>
      <p:sp>
        <p:nvSpPr>
          <p:cNvPr id="5" name="Freeform 5"/>
          <p:cNvSpPr/>
          <p:nvPr/>
        </p:nvSpPr>
        <p:spPr>
          <a:xfrm>
            <a:off x="9974018"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10211" r="-10257"/>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4" name="Group 14"/>
          <p:cNvGrpSpPr>
            <a:grpSpLocks noChangeAspect="1"/>
          </p:cNvGrpSpPr>
          <p:nvPr/>
        </p:nvGrpSpPr>
        <p:grpSpPr>
          <a:xfrm>
            <a:off x="2591724" y="9479280"/>
            <a:ext cx="123825" cy="123825"/>
            <a:chOff x="0" y="0"/>
            <a:chExt cx="123825" cy="123825"/>
          </a:xfrm>
        </p:grpSpPr>
        <p:sp>
          <p:nvSpPr>
            <p:cNvPr id="15" name="Freeform 15"/>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6" name="TextBox 16"/>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7" name="TextBox 17"/>
          <p:cNvSpPr txBox="1"/>
          <p:nvPr/>
        </p:nvSpPr>
        <p:spPr>
          <a:xfrm>
            <a:off x="2233670" y="6212538"/>
            <a:ext cx="10788606"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Two Bedroom Penthouse Pool Villa </a:t>
            </a:r>
          </a:p>
        </p:txBody>
      </p:sp>
      <p:sp>
        <p:nvSpPr>
          <p:cNvPr id="18" name="TextBox 18"/>
          <p:cNvSpPr txBox="1"/>
          <p:nvPr/>
        </p:nvSpPr>
        <p:spPr>
          <a:xfrm>
            <a:off x="321154" y="-206645"/>
            <a:ext cx="1079440"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14</a:t>
            </a:r>
          </a:p>
        </p:txBody>
      </p:sp>
      <p:sp>
        <p:nvSpPr>
          <p:cNvPr id="19" name="TextBox 19"/>
          <p:cNvSpPr txBox="1"/>
          <p:nvPr/>
        </p:nvSpPr>
        <p:spPr>
          <a:xfrm>
            <a:off x="2896381" y="7281234"/>
            <a:ext cx="9646996" cy="24740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x King Size Bed (200 x 200 cm) in Master Bedroom 2 x Single Beds (120 x 200 cm) in the Second Bedroom Panoramic Ocean Front View 304 Square Meters 5 Adults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50331" r="-3429"/>
            </a:stretch>
          </a:blipFill>
        </p:spPr>
        <p:txBody>
          <a:bodyPr/>
          <a:lstStyle/>
          <a:p>
            <a:endParaRPr lang="en-US"/>
          </a:p>
        </p:txBody>
      </p:sp>
      <p:sp>
        <p:nvSpPr>
          <p:cNvPr id="5" name="Freeform 5"/>
          <p:cNvSpPr/>
          <p:nvPr/>
        </p:nvSpPr>
        <p:spPr>
          <a:xfrm>
            <a:off x="9964493"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t="-11494" b="-11514"/>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4" name="Group 14"/>
          <p:cNvGrpSpPr>
            <a:grpSpLocks noChangeAspect="1"/>
          </p:cNvGrpSpPr>
          <p:nvPr/>
        </p:nvGrpSpPr>
        <p:grpSpPr>
          <a:xfrm>
            <a:off x="2591724" y="9479280"/>
            <a:ext cx="123825" cy="123825"/>
            <a:chOff x="0" y="0"/>
            <a:chExt cx="123825" cy="123825"/>
          </a:xfrm>
        </p:grpSpPr>
        <p:sp>
          <p:nvSpPr>
            <p:cNvPr id="15" name="Freeform 15"/>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6" name="TextBox 16"/>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7" name="TextBox 17"/>
          <p:cNvSpPr txBox="1"/>
          <p:nvPr/>
        </p:nvSpPr>
        <p:spPr>
          <a:xfrm>
            <a:off x="2215725" y="6212538"/>
            <a:ext cx="7431700"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Royal Samabe Residence</a:t>
            </a:r>
          </a:p>
        </p:txBody>
      </p:sp>
      <p:sp>
        <p:nvSpPr>
          <p:cNvPr id="18" name="TextBox 18"/>
          <p:cNvSpPr txBox="1"/>
          <p:nvPr/>
        </p:nvSpPr>
        <p:spPr>
          <a:xfrm>
            <a:off x="361483" y="-206645"/>
            <a:ext cx="997144"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15</a:t>
            </a:r>
          </a:p>
        </p:txBody>
      </p:sp>
      <p:sp>
        <p:nvSpPr>
          <p:cNvPr id="19" name="TextBox 19"/>
          <p:cNvSpPr txBox="1"/>
          <p:nvPr/>
        </p:nvSpPr>
        <p:spPr>
          <a:xfrm>
            <a:off x="2896381" y="7281234"/>
            <a:ext cx="9450619" cy="24740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x King Size Bed (200 x 200 cm) in Master Bedroom 2 x Single Bed (120 x 200 cm) in the Second Bedroom Panoramic Views of the Ocean 1,500 Square Meters with a Private Pool 6 Adults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5" name="TextBox 5"/>
          <p:cNvSpPr txBox="1"/>
          <p:nvPr/>
        </p:nvSpPr>
        <p:spPr>
          <a:xfrm>
            <a:off x="301800" y="-206635"/>
            <a:ext cx="1118806"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16</a:t>
            </a:r>
          </a:p>
        </p:txBody>
      </p:sp>
      <p:sp>
        <p:nvSpPr>
          <p:cNvPr id="6" name="TextBox 6"/>
          <p:cNvSpPr txBox="1"/>
          <p:nvPr/>
        </p:nvSpPr>
        <p:spPr>
          <a:xfrm>
            <a:off x="3882723" y="4252389"/>
            <a:ext cx="11644598" cy="1571530"/>
          </a:xfrm>
          <a:prstGeom prst="rect">
            <a:avLst/>
          </a:prstGeom>
        </p:spPr>
        <p:txBody>
          <a:bodyPr lIns="0" tIns="0" rIns="0" bIns="0" rtlCol="0" anchor="t">
            <a:spAutoFit/>
          </a:bodyPr>
          <a:lstStyle/>
          <a:p>
            <a:pPr algn="l">
              <a:lnSpc>
                <a:spcPts val="12599"/>
              </a:lnSpc>
            </a:pPr>
            <a:r>
              <a:rPr lang="en-US" sz="9000" b="1">
                <a:solidFill>
                  <a:srgbClr val="8C7731"/>
                </a:solidFill>
                <a:latin typeface="Playfair Display Bold"/>
                <a:ea typeface="Playfair Display Bold"/>
                <a:cs typeface="Playfair Display Bold"/>
                <a:sym typeface="Playfair Display Bold"/>
              </a:rPr>
              <a:t>RESTAURANT &amp; BAR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8086" b="-8196"/>
            </a:stretch>
          </a:blipFill>
        </p:spPr>
        <p:txBody>
          <a:bodyPr/>
          <a:lstStyle/>
          <a:p>
            <a:endParaRPr lang="en-US"/>
          </a:p>
        </p:txBody>
      </p:sp>
      <p:sp>
        <p:nvSpPr>
          <p:cNvPr id="5" name="Freeform 5"/>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6"/>
            <a:stretch>
              <a:fillRect t="-57350" b="-8269"/>
            </a:stretch>
          </a:blipFill>
        </p:spPr>
        <p:txBody>
          <a:bodyPr/>
          <a:lstStyle/>
          <a:p>
            <a:endParaRPr lang="en-US"/>
          </a:p>
        </p:txBody>
      </p:sp>
      <p:sp>
        <p:nvSpPr>
          <p:cNvPr id="6" name="TextBox 6"/>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7" name="TextBox 7"/>
          <p:cNvSpPr txBox="1"/>
          <p:nvPr/>
        </p:nvSpPr>
        <p:spPr>
          <a:xfrm>
            <a:off x="363865" y="-206645"/>
            <a:ext cx="992372"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17</a:t>
            </a:r>
          </a:p>
        </p:txBody>
      </p:sp>
      <p:sp>
        <p:nvSpPr>
          <p:cNvPr id="8" name="TextBox 8"/>
          <p:cNvSpPr txBox="1"/>
          <p:nvPr/>
        </p:nvSpPr>
        <p:spPr>
          <a:xfrm>
            <a:off x="2497093" y="6012113"/>
            <a:ext cx="15011400" cy="2921319"/>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Rempah²  Main Dining Room</a:t>
            </a:r>
          </a:p>
          <a:p>
            <a:pPr algn="l">
              <a:lnSpc>
                <a:spcPts val="3224"/>
              </a:lnSpc>
            </a:pPr>
            <a:r>
              <a:rPr lang="en-US" sz="2499">
                <a:solidFill>
                  <a:srgbClr val="000000"/>
                </a:solidFill>
                <a:latin typeface="Public Sans"/>
                <a:ea typeface="Public Sans"/>
                <a:cs typeface="Public Sans"/>
                <a:sym typeface="Public Sans"/>
              </a:rPr>
              <a:t>Rempah²  means ‘spices’ in Bahasa Indonesia and is used to create a ‘perfect harmony’ of flavors. With this in mind, our talented culinary team has curated a selection of vibrant Balinese, Indonesian, Asian, and International dishes to tempt your taste buds. Set in a lagoon with lush greenery, we invite you to dine in ‘perfect harmony’ as you enjoy our warm hospitality, authentic cuisine, and relaxing ambiance.</a:t>
            </a:r>
          </a:p>
        </p:txBody>
      </p:sp>
      <p:sp>
        <p:nvSpPr>
          <p:cNvPr id="9" name="TextBox 9"/>
          <p:cNvSpPr txBox="1"/>
          <p:nvPr/>
        </p:nvSpPr>
        <p:spPr>
          <a:xfrm>
            <a:off x="2497093" y="9172661"/>
            <a:ext cx="6170759" cy="409578"/>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Operational Hours: 06.00 to 23.00 hours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57772" b="-28245"/>
            </a:stretch>
          </a:blipFill>
        </p:spPr>
        <p:txBody>
          <a:bodyPr/>
          <a:lstStyle/>
          <a:p>
            <a:endParaRPr lang="en-US"/>
          </a:p>
        </p:txBody>
      </p:sp>
      <p:sp>
        <p:nvSpPr>
          <p:cNvPr id="5" name="TextBox 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6" name="TextBox 6"/>
          <p:cNvSpPr txBox="1"/>
          <p:nvPr/>
        </p:nvSpPr>
        <p:spPr>
          <a:xfrm>
            <a:off x="301800" y="-206635"/>
            <a:ext cx="1118806"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18</a:t>
            </a:r>
          </a:p>
        </p:txBody>
      </p:sp>
      <p:sp>
        <p:nvSpPr>
          <p:cNvPr id="7" name="TextBox 7"/>
          <p:cNvSpPr txBox="1"/>
          <p:nvPr/>
        </p:nvSpPr>
        <p:spPr>
          <a:xfrm>
            <a:off x="2497093" y="6012123"/>
            <a:ext cx="15132863" cy="2723188"/>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Crystal Blue Ocean Grill</a:t>
            </a:r>
          </a:p>
          <a:p>
            <a:pPr algn="l">
              <a:lnSpc>
                <a:spcPts val="3224"/>
              </a:lnSpc>
            </a:pPr>
            <a:r>
              <a:rPr lang="en-US" sz="2499">
                <a:solidFill>
                  <a:srgbClr val="000000"/>
                </a:solidFill>
                <a:latin typeface="Public Sans"/>
                <a:ea typeface="Public Sans"/>
                <a:cs typeface="Public Sans"/>
                <a:sym typeface="Public Sans"/>
              </a:rPr>
              <a:t>Great taste meets the view. Crystal Blue Ocean Grill is all about fantastic grilled dishes in a laid-back, open-air setting with a charming thatched roof. Open for Lunch and Dinner, you can enjoy your meal while taking in the breathtakingIndian Ocean and our main pool. Delight in our chef's signature dishes, featuring fresh seafood and premium steaks.</a:t>
            </a:r>
          </a:p>
        </p:txBody>
      </p:sp>
      <p:sp>
        <p:nvSpPr>
          <p:cNvPr id="8" name="TextBox 8"/>
          <p:cNvSpPr txBox="1"/>
          <p:nvPr/>
        </p:nvSpPr>
        <p:spPr>
          <a:xfrm>
            <a:off x="2497093" y="9172661"/>
            <a:ext cx="5869496" cy="417081"/>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Operational Hours: 12.00 to 22.00 hours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1927" b="-1966"/>
            </a:stretch>
          </a:blipFill>
        </p:spPr>
        <p:txBody>
          <a:bodyPr/>
          <a:lstStyle/>
          <a:p>
            <a:endParaRPr lang="en-US"/>
          </a:p>
        </p:txBody>
      </p:sp>
      <p:sp>
        <p:nvSpPr>
          <p:cNvPr id="5" name="TextBox 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6" name="TextBox 6"/>
          <p:cNvSpPr txBox="1"/>
          <p:nvPr/>
        </p:nvSpPr>
        <p:spPr>
          <a:xfrm>
            <a:off x="306562" y="-206645"/>
            <a:ext cx="1109262"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19</a:t>
            </a:r>
          </a:p>
        </p:txBody>
      </p:sp>
      <p:sp>
        <p:nvSpPr>
          <p:cNvPr id="7" name="TextBox 7"/>
          <p:cNvSpPr txBox="1"/>
          <p:nvPr/>
        </p:nvSpPr>
        <p:spPr>
          <a:xfrm>
            <a:off x="2497093" y="6012123"/>
            <a:ext cx="15211063" cy="2723188"/>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Te.Ja.Co Lounge &amp; Bar</a:t>
            </a:r>
          </a:p>
          <a:p>
            <a:pPr algn="l">
              <a:lnSpc>
                <a:spcPts val="3224"/>
              </a:lnSpc>
            </a:pPr>
            <a:r>
              <a:rPr lang="en-US" sz="2499">
                <a:solidFill>
                  <a:srgbClr val="000000"/>
                </a:solidFill>
                <a:latin typeface="Public Sans"/>
                <a:ea typeface="Public Sans"/>
                <a:cs typeface="Public Sans"/>
                <a:sym typeface="Public Sans"/>
              </a:rPr>
              <a:t>Te.Ja.Co Lounge &amp; Bar serves three elements that make its unique. TE – traditional Tea, JA – traditional Indonesian herbal drinks, called ‘Jamu’, CO – Coffee. Located at the lobby area and cultivate modern ambiance, you can laze around while enjoying a lush garden view. Guest can choose of having a variety of beverages featuring special tropical cocktails, beers, and wine.</a:t>
            </a:r>
          </a:p>
        </p:txBody>
      </p:sp>
      <p:sp>
        <p:nvSpPr>
          <p:cNvPr id="8" name="TextBox 8"/>
          <p:cNvSpPr txBox="1"/>
          <p:nvPr/>
        </p:nvSpPr>
        <p:spPr>
          <a:xfrm>
            <a:off x="2497093" y="9172661"/>
            <a:ext cx="5757786" cy="417081"/>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Operational Hours: 06.00 – 01.00 hours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9595628" y="863136"/>
            <a:ext cx="7667625" cy="8562975"/>
          </a:xfrm>
          <a:custGeom>
            <a:avLst/>
            <a:gdLst/>
            <a:ahLst/>
            <a:cxnLst/>
            <a:rect l="l" t="t" r="r" b="b"/>
            <a:pathLst>
              <a:path w="7667625" h="8562975">
                <a:moveTo>
                  <a:pt x="0" y="0"/>
                </a:moveTo>
                <a:lnTo>
                  <a:pt x="7667625" y="0"/>
                </a:lnTo>
                <a:lnTo>
                  <a:pt x="7667625" y="8562975"/>
                </a:lnTo>
                <a:lnTo>
                  <a:pt x="0" y="8562975"/>
                </a:lnTo>
                <a:lnTo>
                  <a:pt x="0" y="0"/>
                </a:lnTo>
                <a:close/>
              </a:path>
            </a:pathLst>
          </a:custGeom>
          <a:blipFill>
            <a:blip r:embed="rId3"/>
            <a:stretch>
              <a:fillRect l="-182258" t="-56683" r="-64821" b="-37532"/>
            </a:stretch>
          </a:blipFill>
        </p:spPr>
        <p:txBody>
          <a:bodyPr/>
          <a:lstStyle/>
          <a:p>
            <a:endParaRPr lang="en-US"/>
          </a:p>
        </p:txBody>
      </p:sp>
      <p:sp>
        <p:nvSpPr>
          <p:cNvPr id="4" name="Freeform 4"/>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8976474" y="3747468"/>
            <a:ext cx="1238250" cy="1768926"/>
            <a:chOff x="0" y="0"/>
            <a:chExt cx="1238250" cy="1768932"/>
          </a:xfrm>
        </p:grpSpPr>
        <p:sp>
          <p:nvSpPr>
            <p:cNvPr id="6" name="Freeform 6"/>
            <p:cNvSpPr/>
            <p:nvPr/>
          </p:nvSpPr>
          <p:spPr>
            <a:xfrm>
              <a:off x="0" y="0"/>
              <a:ext cx="1238250" cy="1768856"/>
            </a:xfrm>
            <a:custGeom>
              <a:avLst/>
              <a:gdLst/>
              <a:ahLst/>
              <a:cxnLst/>
              <a:rect l="l" t="t" r="r" b="b"/>
              <a:pathLst>
                <a:path w="1238250" h="1768856">
                  <a:moveTo>
                    <a:pt x="619125" y="398018"/>
                  </a:moveTo>
                  <a:cubicBezTo>
                    <a:pt x="741172" y="398018"/>
                    <a:pt x="840232" y="497078"/>
                    <a:pt x="840232" y="619125"/>
                  </a:cubicBezTo>
                  <a:cubicBezTo>
                    <a:pt x="840232" y="741172"/>
                    <a:pt x="741172" y="840232"/>
                    <a:pt x="619125" y="840232"/>
                  </a:cubicBezTo>
                  <a:cubicBezTo>
                    <a:pt x="497078" y="840232"/>
                    <a:pt x="398018" y="741172"/>
                    <a:pt x="398018" y="619125"/>
                  </a:cubicBezTo>
                  <a:cubicBezTo>
                    <a:pt x="398018" y="497078"/>
                    <a:pt x="497078" y="398018"/>
                    <a:pt x="619125" y="398018"/>
                  </a:cubicBezTo>
                  <a:close/>
                  <a:moveTo>
                    <a:pt x="619125" y="0"/>
                  </a:moveTo>
                  <a:cubicBezTo>
                    <a:pt x="277622" y="0"/>
                    <a:pt x="508" y="276733"/>
                    <a:pt x="0" y="618109"/>
                  </a:cubicBezTo>
                  <a:lnTo>
                    <a:pt x="0" y="618109"/>
                  </a:lnTo>
                  <a:lnTo>
                    <a:pt x="0" y="620014"/>
                  </a:lnTo>
                  <a:cubicBezTo>
                    <a:pt x="762" y="1084326"/>
                    <a:pt x="619125" y="1768856"/>
                    <a:pt x="619125" y="1768856"/>
                  </a:cubicBezTo>
                  <a:cubicBezTo>
                    <a:pt x="619125" y="1768856"/>
                    <a:pt x="1238250" y="1083437"/>
                    <a:pt x="1238250" y="619125"/>
                  </a:cubicBezTo>
                  <a:cubicBezTo>
                    <a:pt x="1238250" y="277241"/>
                    <a:pt x="961009" y="0"/>
                    <a:pt x="619125" y="0"/>
                  </a:cubicBezTo>
                  <a:close/>
                </a:path>
              </a:pathLst>
            </a:custGeom>
            <a:solidFill>
              <a:srgbClr val="8C7731"/>
            </a:solidFill>
          </p:spPr>
          <p:txBody>
            <a:bodyPr/>
            <a:lstStyle/>
            <a:p>
              <a:endParaRPr lang="en-US"/>
            </a:p>
          </p:txBody>
        </p:sp>
      </p:grpSp>
      <p:sp>
        <p:nvSpPr>
          <p:cNvPr id="7" name="TextBox 7"/>
          <p:cNvSpPr txBox="1"/>
          <p:nvPr/>
        </p:nvSpPr>
        <p:spPr>
          <a:xfrm>
            <a:off x="516093" y="-206645"/>
            <a:ext cx="623821"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a:t>
            </a:r>
          </a:p>
        </p:txBody>
      </p:sp>
      <p:sp>
        <p:nvSpPr>
          <p:cNvPr id="8" name="TextBox 8"/>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9" name="TextBox 9"/>
          <p:cNvSpPr txBox="1"/>
          <p:nvPr/>
        </p:nvSpPr>
        <p:spPr>
          <a:xfrm>
            <a:off x="2231203" y="5137795"/>
            <a:ext cx="5689359" cy="736054"/>
          </a:xfrm>
          <a:prstGeom prst="rect">
            <a:avLst/>
          </a:prstGeom>
        </p:spPr>
        <p:txBody>
          <a:bodyPr lIns="0" tIns="0" rIns="0" bIns="0" rtlCol="0" anchor="t">
            <a:spAutoFit/>
          </a:bodyPr>
          <a:lstStyle/>
          <a:p>
            <a:pPr algn="l">
              <a:lnSpc>
                <a:spcPts val="2869"/>
              </a:lnSpc>
            </a:pPr>
            <a:r>
              <a:rPr lang="en-US" sz="2200">
                <a:solidFill>
                  <a:srgbClr val="000000"/>
                </a:solidFill>
                <a:latin typeface="Public Sans"/>
                <a:ea typeface="Public Sans"/>
                <a:cs typeface="Public Sans"/>
                <a:sym typeface="Public Sans"/>
              </a:rPr>
              <a:t>Only 17 km or about 30 to 35 minutes away from Bali Ngurah Rai International Airport</a:t>
            </a:r>
          </a:p>
        </p:txBody>
      </p:sp>
      <p:sp>
        <p:nvSpPr>
          <p:cNvPr id="10" name="TextBox 10"/>
          <p:cNvSpPr txBox="1"/>
          <p:nvPr/>
        </p:nvSpPr>
        <p:spPr>
          <a:xfrm>
            <a:off x="2282990" y="4304281"/>
            <a:ext cx="5059718" cy="687848"/>
          </a:xfrm>
          <a:prstGeom prst="rect">
            <a:avLst/>
          </a:prstGeom>
        </p:spPr>
        <p:txBody>
          <a:bodyPr lIns="0" tIns="0" rIns="0" bIns="0" rtlCol="0" anchor="t">
            <a:spAutoFit/>
          </a:bodyPr>
          <a:lstStyle/>
          <a:p>
            <a:pPr algn="l">
              <a:lnSpc>
                <a:spcPts val="5467"/>
              </a:lnSpc>
            </a:pPr>
            <a:r>
              <a:rPr lang="en-US" sz="3905" b="1" dirty="0">
                <a:solidFill>
                  <a:srgbClr val="000000"/>
                </a:solidFill>
                <a:latin typeface="Playfair Display Bold"/>
                <a:ea typeface="Playfair Display Bold"/>
                <a:cs typeface="Playfair Display Bold"/>
                <a:sym typeface="Playfair Display Bold"/>
              </a:rPr>
              <a:t>PRIME POSITIONED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5762" b="-5741"/>
            </a:stretch>
          </a:blipFill>
        </p:spPr>
        <p:txBody>
          <a:bodyPr/>
          <a:lstStyle/>
          <a:p>
            <a:endParaRPr lang="en-US"/>
          </a:p>
        </p:txBody>
      </p:sp>
      <p:sp>
        <p:nvSpPr>
          <p:cNvPr id="5" name="TextBox 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6" name="TextBox 6"/>
          <p:cNvSpPr txBox="1"/>
          <p:nvPr/>
        </p:nvSpPr>
        <p:spPr>
          <a:xfrm>
            <a:off x="170831" y="-206645"/>
            <a:ext cx="1385973"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20</a:t>
            </a:r>
          </a:p>
        </p:txBody>
      </p:sp>
      <p:sp>
        <p:nvSpPr>
          <p:cNvPr id="7" name="TextBox 7"/>
          <p:cNvSpPr txBox="1"/>
          <p:nvPr/>
        </p:nvSpPr>
        <p:spPr>
          <a:xfrm>
            <a:off x="2497093" y="6012123"/>
            <a:ext cx="14714201" cy="2313603"/>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Ring Of Fire Pool Bar</a:t>
            </a:r>
          </a:p>
          <a:p>
            <a:pPr algn="l">
              <a:lnSpc>
                <a:spcPts val="3224"/>
              </a:lnSpc>
            </a:pPr>
            <a:r>
              <a:rPr lang="en-US" sz="2499">
                <a:solidFill>
                  <a:srgbClr val="000000"/>
                </a:solidFill>
                <a:latin typeface="Public Sans"/>
                <a:ea typeface="Public Sans"/>
                <a:cs typeface="Public Sans"/>
                <a:sym typeface="Public Sans"/>
              </a:rPr>
              <a:t>Our savvy bartenders serve good selection of alcoholic and non-alcoholic beverages, from premium brand spirits to signature cocktails. The Ring of Fire Pool Bar is set at the pool side overlooking the unbeatable view of the Indian Ocean.</a:t>
            </a:r>
          </a:p>
        </p:txBody>
      </p:sp>
      <p:sp>
        <p:nvSpPr>
          <p:cNvPr id="8" name="TextBox 8"/>
          <p:cNvSpPr txBox="1"/>
          <p:nvPr/>
        </p:nvSpPr>
        <p:spPr>
          <a:xfrm>
            <a:off x="2497093" y="8763076"/>
            <a:ext cx="5744023" cy="417081"/>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Operational Hours: 10.00 – 22.00 hours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5" name="TextBox 5"/>
          <p:cNvSpPr txBox="1"/>
          <p:nvPr/>
        </p:nvSpPr>
        <p:spPr>
          <a:xfrm>
            <a:off x="323974" y="-206635"/>
            <a:ext cx="1073468"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21</a:t>
            </a:r>
          </a:p>
        </p:txBody>
      </p:sp>
      <p:sp>
        <p:nvSpPr>
          <p:cNvPr id="6" name="TextBox 6"/>
          <p:cNvSpPr txBox="1"/>
          <p:nvPr/>
        </p:nvSpPr>
        <p:spPr>
          <a:xfrm>
            <a:off x="3768471" y="3580876"/>
            <a:ext cx="10966066" cy="2990755"/>
          </a:xfrm>
          <a:prstGeom prst="rect">
            <a:avLst/>
          </a:prstGeom>
        </p:spPr>
        <p:txBody>
          <a:bodyPr lIns="0" tIns="0" rIns="0" bIns="0" rtlCol="0" anchor="t">
            <a:spAutoFit/>
          </a:bodyPr>
          <a:lstStyle/>
          <a:p>
            <a:pPr algn="ctr">
              <a:lnSpc>
                <a:spcPts val="11772"/>
              </a:lnSpc>
            </a:pPr>
            <a:r>
              <a:rPr lang="en-US" sz="9000" b="1">
                <a:solidFill>
                  <a:srgbClr val="8C7731"/>
                </a:solidFill>
                <a:latin typeface="Playfair Display Bold"/>
                <a:ea typeface="Playfair Display Bold"/>
                <a:cs typeface="Playfair Display Bold"/>
                <a:sym typeface="Playfair Display Bold"/>
              </a:rPr>
              <a:t>ROMANTIC DINING EXPERIENCE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82910" y="389763"/>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5"/>
            <a:stretch>
              <a:fillRect l="-13613" r="-13627"/>
            </a:stretch>
          </a:blipFill>
        </p:spPr>
        <p:txBody>
          <a:bodyPr/>
          <a:lstStyle/>
          <a:p>
            <a:endParaRPr lang="en-US"/>
          </a:p>
        </p:txBody>
      </p:sp>
      <p:sp>
        <p:nvSpPr>
          <p:cNvPr id="5" name="Freeform 5"/>
          <p:cNvSpPr/>
          <p:nvPr/>
        </p:nvSpPr>
        <p:spPr>
          <a:xfrm>
            <a:off x="10339969" y="389763"/>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6"/>
            <a:stretch>
              <a:fillRect l="-11691" r="-11683"/>
            </a:stretch>
          </a:blipFill>
        </p:spPr>
        <p:txBody>
          <a:bodyPr/>
          <a:lstStyle/>
          <a:p>
            <a:endParaRPr lang="en-US"/>
          </a:p>
        </p:txBody>
      </p:sp>
      <p:sp>
        <p:nvSpPr>
          <p:cNvPr id="6" name="Freeform 6"/>
          <p:cNvSpPr/>
          <p:nvPr/>
        </p:nvSpPr>
        <p:spPr>
          <a:xfrm>
            <a:off x="4082910" y="5408305"/>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7"/>
            <a:stretch>
              <a:fillRect l="-11462" r="-11384"/>
            </a:stretch>
          </a:blipFill>
        </p:spPr>
        <p:txBody>
          <a:bodyPr/>
          <a:lstStyle/>
          <a:p>
            <a:endParaRPr lang="en-US"/>
          </a:p>
        </p:txBody>
      </p:sp>
      <p:sp>
        <p:nvSpPr>
          <p:cNvPr id="7" name="Freeform 7"/>
          <p:cNvSpPr/>
          <p:nvPr/>
        </p:nvSpPr>
        <p:spPr>
          <a:xfrm>
            <a:off x="10339969" y="5408305"/>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8"/>
            <a:stretch>
              <a:fillRect l="-13613" r="-13627"/>
            </a:stretch>
          </a:blipFill>
        </p:spPr>
        <p:txBody>
          <a:bodyPr/>
          <a:lstStyle/>
          <a:p>
            <a:endParaRPr lang="en-US"/>
          </a:p>
        </p:txBody>
      </p:sp>
      <p:sp>
        <p:nvSpPr>
          <p:cNvPr id="8" name="TextBox 8"/>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9" name="TextBox 9"/>
          <p:cNvSpPr txBox="1"/>
          <p:nvPr/>
        </p:nvSpPr>
        <p:spPr>
          <a:xfrm>
            <a:off x="242126" y="-206645"/>
            <a:ext cx="1240460"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22</a:t>
            </a:r>
          </a:p>
        </p:txBody>
      </p:sp>
      <p:sp>
        <p:nvSpPr>
          <p:cNvPr id="10" name="TextBox 10"/>
          <p:cNvSpPr txBox="1"/>
          <p:nvPr/>
        </p:nvSpPr>
        <p:spPr>
          <a:xfrm>
            <a:off x="5091170" y="4369737"/>
            <a:ext cx="3091282" cy="730348"/>
          </a:xfrm>
          <a:prstGeom prst="rect">
            <a:avLst/>
          </a:prstGeom>
        </p:spPr>
        <p:txBody>
          <a:bodyPr lIns="0" tIns="0" rIns="0" bIns="0" rtlCol="0" anchor="t">
            <a:spAutoFit/>
          </a:bodyPr>
          <a:lstStyle/>
          <a:p>
            <a:pPr algn="ctr">
              <a:lnSpc>
                <a:spcPts val="2774"/>
              </a:lnSpc>
            </a:pPr>
            <a:r>
              <a:rPr lang="en-US" sz="2899">
                <a:solidFill>
                  <a:srgbClr val="000000"/>
                </a:solidFill>
                <a:latin typeface="Playfair Display"/>
                <a:ea typeface="Playfair Display"/>
                <a:cs typeface="Playfair Display"/>
                <a:sym typeface="Playfair Display"/>
              </a:rPr>
              <a:t>The Power of Love Pearl Chapel</a:t>
            </a:r>
          </a:p>
        </p:txBody>
      </p:sp>
      <p:sp>
        <p:nvSpPr>
          <p:cNvPr id="11" name="TextBox 11"/>
          <p:cNvSpPr txBox="1"/>
          <p:nvPr/>
        </p:nvSpPr>
        <p:spPr>
          <a:xfrm>
            <a:off x="5092808" y="9399003"/>
            <a:ext cx="3466843"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Samabe Cave Dinner</a:t>
            </a:r>
          </a:p>
        </p:txBody>
      </p:sp>
      <p:sp>
        <p:nvSpPr>
          <p:cNvPr id="12" name="TextBox 12"/>
          <p:cNvSpPr txBox="1"/>
          <p:nvPr/>
        </p:nvSpPr>
        <p:spPr>
          <a:xfrm>
            <a:off x="11433439" y="4372594"/>
            <a:ext cx="3296336" cy="730348"/>
          </a:xfrm>
          <a:prstGeom prst="rect">
            <a:avLst/>
          </a:prstGeom>
        </p:spPr>
        <p:txBody>
          <a:bodyPr lIns="0" tIns="0" rIns="0" bIns="0" rtlCol="0" anchor="t">
            <a:spAutoFit/>
          </a:bodyPr>
          <a:lstStyle/>
          <a:p>
            <a:pPr algn="ctr">
              <a:lnSpc>
                <a:spcPts val="2774"/>
              </a:lnSpc>
            </a:pPr>
            <a:r>
              <a:rPr lang="en-US" sz="2899">
                <a:solidFill>
                  <a:srgbClr val="000000"/>
                </a:solidFill>
                <a:latin typeface="Playfair Display"/>
                <a:ea typeface="Playfair Display"/>
                <a:cs typeface="Playfair Display"/>
                <a:sym typeface="Playfair Display"/>
              </a:rPr>
              <a:t>The Power of Love Samabe Beach Cave</a:t>
            </a:r>
          </a:p>
        </p:txBody>
      </p:sp>
      <p:sp>
        <p:nvSpPr>
          <p:cNvPr id="13" name="TextBox 13"/>
          <p:cNvSpPr txBox="1"/>
          <p:nvPr/>
        </p:nvSpPr>
        <p:spPr>
          <a:xfrm>
            <a:off x="10689060" y="9394936"/>
            <a:ext cx="4851168"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Private Beach Gazebo Dinner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161911" y="606523"/>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5"/>
            <a:stretch>
              <a:fillRect l="-13613" r="-13627"/>
            </a:stretch>
          </a:blipFill>
        </p:spPr>
        <p:txBody>
          <a:bodyPr/>
          <a:lstStyle/>
          <a:p>
            <a:endParaRPr lang="en-US"/>
          </a:p>
        </p:txBody>
      </p:sp>
      <p:sp>
        <p:nvSpPr>
          <p:cNvPr id="5" name="Freeform 5"/>
          <p:cNvSpPr/>
          <p:nvPr/>
        </p:nvSpPr>
        <p:spPr>
          <a:xfrm>
            <a:off x="10418969" y="606523"/>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6"/>
            <a:stretch>
              <a:fillRect l="-13613" r="-13627"/>
            </a:stretch>
          </a:blipFill>
        </p:spPr>
        <p:txBody>
          <a:bodyPr/>
          <a:lstStyle/>
          <a:p>
            <a:endParaRPr lang="en-US"/>
          </a:p>
        </p:txBody>
      </p:sp>
      <p:sp>
        <p:nvSpPr>
          <p:cNvPr id="6" name="Freeform 6"/>
          <p:cNvSpPr/>
          <p:nvPr/>
        </p:nvSpPr>
        <p:spPr>
          <a:xfrm>
            <a:off x="7290435" y="5420144"/>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7"/>
            <a:stretch>
              <a:fillRect l="-13613" r="-13627"/>
            </a:stretch>
          </a:blipFill>
        </p:spPr>
        <p:txBody>
          <a:bodyPr/>
          <a:lstStyle/>
          <a:p>
            <a:endParaRPr lang="en-US"/>
          </a:p>
        </p:txBody>
      </p:sp>
      <p:sp>
        <p:nvSpPr>
          <p:cNvPr id="7" name="Freeform 7"/>
          <p:cNvSpPr/>
          <p:nvPr/>
        </p:nvSpPr>
        <p:spPr>
          <a:xfrm>
            <a:off x="7290435" y="5420144"/>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8"/>
            <a:stretch>
              <a:fillRect l="-13842" r="-17093"/>
            </a:stretch>
          </a:blipFill>
        </p:spPr>
        <p:txBody>
          <a:bodyPr/>
          <a:lstStyle/>
          <a:p>
            <a:endParaRPr lang="en-US"/>
          </a:p>
        </p:txBody>
      </p:sp>
      <p:sp>
        <p:nvSpPr>
          <p:cNvPr id="8" name="Freeform 8"/>
          <p:cNvSpPr/>
          <p:nvPr/>
        </p:nvSpPr>
        <p:spPr>
          <a:xfrm>
            <a:off x="10418969" y="606523"/>
            <a:ext cx="5419725" cy="3743325"/>
          </a:xfrm>
          <a:custGeom>
            <a:avLst/>
            <a:gdLst/>
            <a:ahLst/>
            <a:cxnLst/>
            <a:rect l="l" t="t" r="r" b="b"/>
            <a:pathLst>
              <a:path w="5419725" h="3743325">
                <a:moveTo>
                  <a:pt x="0" y="0"/>
                </a:moveTo>
                <a:lnTo>
                  <a:pt x="5419725" y="0"/>
                </a:lnTo>
                <a:lnTo>
                  <a:pt x="5419725" y="3743325"/>
                </a:lnTo>
                <a:lnTo>
                  <a:pt x="0" y="3743325"/>
                </a:lnTo>
                <a:lnTo>
                  <a:pt x="0" y="0"/>
                </a:lnTo>
                <a:close/>
              </a:path>
            </a:pathLst>
          </a:custGeom>
          <a:blipFill>
            <a:blip r:embed="rId9"/>
            <a:stretch>
              <a:fillRect l="-3667"/>
            </a:stretch>
          </a:blipFill>
        </p:spPr>
        <p:txBody>
          <a:bodyPr/>
          <a:lstStyle/>
          <a:p>
            <a:endParaRPr lang="en-US"/>
          </a:p>
        </p:txBody>
      </p:sp>
      <p:sp>
        <p:nvSpPr>
          <p:cNvPr id="9" name="TextBox 9"/>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0" name="TextBox 10"/>
          <p:cNvSpPr txBox="1"/>
          <p:nvPr/>
        </p:nvSpPr>
        <p:spPr>
          <a:xfrm>
            <a:off x="262661" y="-206635"/>
            <a:ext cx="1198712"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23</a:t>
            </a:r>
          </a:p>
        </p:txBody>
      </p:sp>
      <p:sp>
        <p:nvSpPr>
          <p:cNvPr id="11" name="TextBox 11"/>
          <p:cNvSpPr txBox="1"/>
          <p:nvPr/>
        </p:nvSpPr>
        <p:spPr>
          <a:xfrm>
            <a:off x="4328246" y="4426887"/>
            <a:ext cx="5187677"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Enchanting Tree On The Beach</a:t>
            </a:r>
          </a:p>
        </p:txBody>
      </p:sp>
      <p:sp>
        <p:nvSpPr>
          <p:cNvPr id="12" name="TextBox 12"/>
          <p:cNvSpPr txBox="1"/>
          <p:nvPr/>
        </p:nvSpPr>
        <p:spPr>
          <a:xfrm>
            <a:off x="8853611" y="9178176"/>
            <a:ext cx="2338273"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Beach Cabana</a:t>
            </a:r>
          </a:p>
        </p:txBody>
      </p:sp>
      <p:sp>
        <p:nvSpPr>
          <p:cNvPr id="13" name="TextBox 13"/>
          <p:cNvSpPr txBox="1"/>
          <p:nvPr/>
        </p:nvSpPr>
        <p:spPr>
          <a:xfrm>
            <a:off x="10892047" y="4426887"/>
            <a:ext cx="4561989"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Private Cliff Gazebo Dinner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5" name="TextBox 5"/>
          <p:cNvSpPr txBox="1"/>
          <p:nvPr/>
        </p:nvSpPr>
        <p:spPr>
          <a:xfrm>
            <a:off x="239297" y="-206645"/>
            <a:ext cx="1246422"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24</a:t>
            </a:r>
          </a:p>
        </p:txBody>
      </p:sp>
      <p:sp>
        <p:nvSpPr>
          <p:cNvPr id="6" name="TextBox 6"/>
          <p:cNvSpPr txBox="1"/>
          <p:nvPr/>
        </p:nvSpPr>
        <p:spPr>
          <a:xfrm>
            <a:off x="4860239" y="4305300"/>
            <a:ext cx="10393632" cy="1571530"/>
          </a:xfrm>
          <a:prstGeom prst="rect">
            <a:avLst/>
          </a:prstGeom>
        </p:spPr>
        <p:txBody>
          <a:bodyPr lIns="0" tIns="0" rIns="0" bIns="0" rtlCol="0" anchor="t">
            <a:spAutoFit/>
          </a:bodyPr>
          <a:lstStyle/>
          <a:p>
            <a:pPr algn="l">
              <a:lnSpc>
                <a:spcPts val="12599"/>
              </a:lnSpc>
            </a:pPr>
            <a:r>
              <a:rPr lang="en-US" sz="9000" b="1">
                <a:solidFill>
                  <a:srgbClr val="8C7731"/>
                </a:solidFill>
                <a:latin typeface="Playfair Display Bold"/>
                <a:ea typeface="Playfair Display Bold"/>
                <a:cs typeface="Playfair Display Bold"/>
                <a:sym typeface="Playfair Display Bold"/>
              </a:rPr>
              <a:t>MICE &amp; WEDDING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7410450" cy="5381625"/>
          </a:xfrm>
          <a:custGeom>
            <a:avLst/>
            <a:gdLst/>
            <a:ahLst/>
            <a:cxnLst/>
            <a:rect l="l" t="t" r="r" b="b"/>
            <a:pathLst>
              <a:path w="7410450" h="5381625">
                <a:moveTo>
                  <a:pt x="0" y="0"/>
                </a:moveTo>
                <a:lnTo>
                  <a:pt x="7410450" y="0"/>
                </a:lnTo>
                <a:lnTo>
                  <a:pt x="7410450" y="5381625"/>
                </a:lnTo>
                <a:lnTo>
                  <a:pt x="0" y="5381625"/>
                </a:lnTo>
                <a:lnTo>
                  <a:pt x="0" y="0"/>
                </a:lnTo>
                <a:close/>
              </a:path>
            </a:pathLst>
          </a:custGeom>
          <a:blipFill>
            <a:blip r:embed="rId5"/>
            <a:stretch>
              <a:fillRect l="-16868" r="-16807"/>
            </a:stretch>
          </a:blipFill>
        </p:spPr>
        <p:txBody>
          <a:bodyPr/>
          <a:lstStyle/>
          <a:p>
            <a:endParaRPr lang="en-US"/>
          </a:p>
        </p:txBody>
      </p:sp>
      <p:sp>
        <p:nvSpPr>
          <p:cNvPr id="5" name="Freeform 5"/>
          <p:cNvSpPr/>
          <p:nvPr/>
        </p:nvSpPr>
        <p:spPr>
          <a:xfrm>
            <a:off x="9893979" y="491033"/>
            <a:ext cx="7600950" cy="5381625"/>
          </a:xfrm>
          <a:custGeom>
            <a:avLst/>
            <a:gdLst/>
            <a:ahLst/>
            <a:cxnLst/>
            <a:rect l="l" t="t" r="r" b="b"/>
            <a:pathLst>
              <a:path w="7600950" h="5381625">
                <a:moveTo>
                  <a:pt x="0" y="0"/>
                </a:moveTo>
                <a:lnTo>
                  <a:pt x="7600950" y="0"/>
                </a:lnTo>
                <a:lnTo>
                  <a:pt x="7600950" y="5381625"/>
                </a:lnTo>
                <a:lnTo>
                  <a:pt x="0" y="5381625"/>
                </a:lnTo>
                <a:lnTo>
                  <a:pt x="0" y="0"/>
                </a:lnTo>
                <a:close/>
              </a:path>
            </a:pathLst>
          </a:custGeom>
          <a:blipFill>
            <a:blip r:embed="rId6"/>
            <a:stretch>
              <a:fillRect l="-15145" r="-15180"/>
            </a:stretch>
          </a:blipFill>
        </p:spPr>
        <p:txBody>
          <a:bodyPr/>
          <a:lstStyle/>
          <a:p>
            <a:endParaRPr lang="en-US"/>
          </a:p>
        </p:txBody>
      </p:sp>
      <p:sp>
        <p:nvSpPr>
          <p:cNvPr id="6" name="TextBox 6"/>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7" name="TextBox 7"/>
          <p:cNvSpPr txBox="1"/>
          <p:nvPr/>
        </p:nvSpPr>
        <p:spPr>
          <a:xfrm>
            <a:off x="279625" y="-206645"/>
            <a:ext cx="1164126"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25</a:t>
            </a:r>
          </a:p>
        </p:txBody>
      </p:sp>
      <p:sp>
        <p:nvSpPr>
          <p:cNvPr id="8" name="TextBox 8"/>
          <p:cNvSpPr txBox="1"/>
          <p:nvPr/>
        </p:nvSpPr>
        <p:spPr>
          <a:xfrm>
            <a:off x="2497093" y="6012123"/>
            <a:ext cx="15118299" cy="3132753"/>
          </a:xfrm>
          <a:prstGeom prst="rect">
            <a:avLst/>
          </a:prstGeom>
        </p:spPr>
        <p:txBody>
          <a:bodyPr lIns="0" tIns="0" rIns="0" bIns="0" rtlCol="0" anchor="t">
            <a:spAutoFit/>
          </a:bodyPr>
          <a:lstStyle/>
          <a:p>
            <a:pPr algn="just">
              <a:lnSpc>
                <a:spcPts val="7139"/>
              </a:lnSpc>
            </a:pPr>
            <a:r>
              <a:rPr lang="en-US" sz="5100" b="1">
                <a:solidFill>
                  <a:srgbClr val="8C7731"/>
                </a:solidFill>
                <a:latin typeface="Playfair Display Bold"/>
                <a:ea typeface="Playfair Display Bold"/>
                <a:cs typeface="Playfair Display Bold"/>
                <a:sym typeface="Playfair Display Bold"/>
              </a:rPr>
              <a:t>MICE</a:t>
            </a:r>
          </a:p>
          <a:p>
            <a:pPr algn="just">
              <a:lnSpc>
                <a:spcPts val="3224"/>
              </a:lnSpc>
            </a:pPr>
            <a:r>
              <a:rPr lang="en-US" sz="2499">
                <a:solidFill>
                  <a:srgbClr val="000000"/>
                </a:solidFill>
                <a:latin typeface="Public Sans"/>
                <a:ea typeface="Public Sans"/>
                <a:cs typeface="Public Sans"/>
                <a:sym typeface="Public Sans"/>
              </a:rPr>
              <a:t>Nusa Dua is the preferred destination for most business travelers when attending international conferences in Bali. With its Canang Room and Banten Room, Samabe is well prepared to cater for such business events. Canang Room is a large ballroom, suitable for conventions, seminars or gala dinners, and can accommodate groups of up to 80 people. Banten Room is perfectly suited for smaller events, such as meetings and business lunch or dinner.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7410450" cy="5381625"/>
          </a:xfrm>
          <a:custGeom>
            <a:avLst/>
            <a:gdLst/>
            <a:ahLst/>
            <a:cxnLst/>
            <a:rect l="l" t="t" r="r" b="b"/>
            <a:pathLst>
              <a:path w="7410450" h="5381625">
                <a:moveTo>
                  <a:pt x="0" y="0"/>
                </a:moveTo>
                <a:lnTo>
                  <a:pt x="7410450" y="0"/>
                </a:lnTo>
                <a:lnTo>
                  <a:pt x="7410450" y="5381625"/>
                </a:lnTo>
                <a:lnTo>
                  <a:pt x="0" y="5381625"/>
                </a:lnTo>
                <a:lnTo>
                  <a:pt x="0" y="0"/>
                </a:lnTo>
                <a:close/>
              </a:path>
            </a:pathLst>
          </a:custGeom>
          <a:blipFill>
            <a:blip r:embed="rId5"/>
            <a:stretch>
              <a:fillRect l="-4517" r="-4479"/>
            </a:stretch>
          </a:blipFill>
        </p:spPr>
        <p:txBody>
          <a:bodyPr/>
          <a:lstStyle/>
          <a:p>
            <a:endParaRPr lang="en-US"/>
          </a:p>
        </p:txBody>
      </p:sp>
      <p:sp>
        <p:nvSpPr>
          <p:cNvPr id="5" name="Freeform 5"/>
          <p:cNvSpPr/>
          <p:nvPr/>
        </p:nvSpPr>
        <p:spPr>
          <a:xfrm>
            <a:off x="9903504" y="491033"/>
            <a:ext cx="7600950" cy="5381625"/>
          </a:xfrm>
          <a:custGeom>
            <a:avLst/>
            <a:gdLst/>
            <a:ahLst/>
            <a:cxnLst/>
            <a:rect l="l" t="t" r="r" b="b"/>
            <a:pathLst>
              <a:path w="7600950" h="5381625">
                <a:moveTo>
                  <a:pt x="0" y="0"/>
                </a:moveTo>
                <a:lnTo>
                  <a:pt x="7600950" y="0"/>
                </a:lnTo>
                <a:lnTo>
                  <a:pt x="7600950" y="5381625"/>
                </a:lnTo>
                <a:lnTo>
                  <a:pt x="0" y="5381625"/>
                </a:lnTo>
                <a:lnTo>
                  <a:pt x="0" y="0"/>
                </a:lnTo>
                <a:close/>
              </a:path>
            </a:pathLst>
          </a:custGeom>
          <a:blipFill>
            <a:blip r:embed="rId6"/>
            <a:stretch>
              <a:fillRect l="-3104" r="-3161"/>
            </a:stretch>
          </a:blipFill>
        </p:spPr>
        <p:txBody>
          <a:bodyPr/>
          <a:lstStyle/>
          <a:p>
            <a:endParaRPr lang="en-US"/>
          </a:p>
        </p:txBody>
      </p:sp>
      <p:sp>
        <p:nvSpPr>
          <p:cNvPr id="6" name="TextBox 6"/>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7" name="TextBox 7"/>
          <p:cNvSpPr txBox="1"/>
          <p:nvPr/>
        </p:nvSpPr>
        <p:spPr>
          <a:xfrm>
            <a:off x="219951" y="-206635"/>
            <a:ext cx="1285789"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26</a:t>
            </a:r>
          </a:p>
        </p:txBody>
      </p:sp>
      <p:sp>
        <p:nvSpPr>
          <p:cNvPr id="8" name="TextBox 8"/>
          <p:cNvSpPr txBox="1"/>
          <p:nvPr/>
        </p:nvSpPr>
        <p:spPr>
          <a:xfrm>
            <a:off x="2497093" y="6012123"/>
            <a:ext cx="15027783" cy="2723188"/>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Wedding</a:t>
            </a:r>
          </a:p>
          <a:p>
            <a:pPr algn="l">
              <a:lnSpc>
                <a:spcPts val="3224"/>
              </a:lnSpc>
            </a:pPr>
            <a:r>
              <a:rPr lang="en-US" sz="2499">
                <a:solidFill>
                  <a:srgbClr val="000000"/>
                </a:solidFill>
                <a:latin typeface="Public Sans"/>
                <a:ea typeface="Public Sans"/>
                <a:cs typeface="Public Sans"/>
                <a:sym typeface="Public Sans"/>
              </a:rPr>
              <a:t>For a romantic and sacred moment of your wedding to the joy of a private party of friends, Samabe Bali Suites &amp; Villas is delighted to offer you a selection of venues, with facilities and services that will be customized to your unique needs. Map out your ideas and discuss the specifics with our dedicated team, and we will carry out every detail with care.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5" name="TextBox 5"/>
          <p:cNvSpPr txBox="1"/>
          <p:nvPr/>
        </p:nvSpPr>
        <p:spPr>
          <a:xfrm>
            <a:off x="282007" y="-206645"/>
            <a:ext cx="1159354"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27</a:t>
            </a:r>
          </a:p>
        </p:txBody>
      </p:sp>
      <p:sp>
        <p:nvSpPr>
          <p:cNvPr id="6" name="TextBox 6"/>
          <p:cNvSpPr txBox="1"/>
          <p:nvPr/>
        </p:nvSpPr>
        <p:spPr>
          <a:xfrm>
            <a:off x="3976511" y="4343305"/>
            <a:ext cx="11412598" cy="1533525"/>
          </a:xfrm>
          <a:prstGeom prst="rect">
            <a:avLst/>
          </a:prstGeom>
        </p:spPr>
        <p:txBody>
          <a:bodyPr lIns="0" tIns="0" rIns="0" bIns="0" rtlCol="0" anchor="t">
            <a:spAutoFit/>
          </a:bodyPr>
          <a:lstStyle/>
          <a:p>
            <a:pPr algn="ctr">
              <a:lnSpc>
                <a:spcPts val="12599"/>
              </a:lnSpc>
            </a:pPr>
            <a:r>
              <a:rPr lang="en-US" sz="9000" b="1">
                <a:solidFill>
                  <a:srgbClr val="8C7731"/>
                </a:solidFill>
                <a:latin typeface="Playfair Display Bold"/>
                <a:ea typeface="Playfair Display Bold"/>
                <a:cs typeface="Playfair Display Bold"/>
                <a:sym typeface="Playfair Display Bold"/>
              </a:rPr>
              <a:t>RESORT FACILITIES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27959" b="-27969"/>
            </a:stretch>
          </a:blipFill>
        </p:spPr>
        <p:txBody>
          <a:bodyPr/>
          <a:lstStyle/>
          <a:p>
            <a:endParaRPr lang="en-US"/>
          </a:p>
        </p:txBody>
      </p:sp>
      <p:sp>
        <p:nvSpPr>
          <p:cNvPr id="5" name="TextBox 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6" name="TextBox 6"/>
          <p:cNvSpPr txBox="1"/>
          <p:nvPr/>
        </p:nvSpPr>
        <p:spPr>
          <a:xfrm>
            <a:off x="219951" y="-206635"/>
            <a:ext cx="1285789"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28</a:t>
            </a:r>
          </a:p>
        </p:txBody>
      </p:sp>
      <p:sp>
        <p:nvSpPr>
          <p:cNvPr id="7" name="TextBox 7"/>
          <p:cNvSpPr txBox="1"/>
          <p:nvPr/>
        </p:nvSpPr>
        <p:spPr>
          <a:xfrm>
            <a:off x="2497093" y="6012123"/>
            <a:ext cx="15080732" cy="3132763"/>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Galangal SPA</a:t>
            </a:r>
          </a:p>
          <a:p>
            <a:pPr algn="l">
              <a:lnSpc>
                <a:spcPts val="3224"/>
              </a:lnSpc>
            </a:pPr>
            <a:r>
              <a:rPr lang="en-US" sz="2499">
                <a:solidFill>
                  <a:srgbClr val="000000"/>
                </a:solidFill>
                <a:latin typeface="Public Sans"/>
                <a:ea typeface="Public Sans"/>
                <a:cs typeface="Public Sans"/>
                <a:sym typeface="Public Sans"/>
              </a:rPr>
              <a:t>Rejuvenate your body and mind, and find your balance at Galangal Spa. Our two spa treatment rooms are located in the building next to the lobby. Galangal Spa offers a wide variety of treatments and massages to suit your need. After treatment, relax in the outdoor sunken tub filled with flower petals. Incense sticks and lit scented candles by the tub help soothe your mind. Organic juice or Herbal Tea is offered with spa retreat programs. Leave your spa room in good spirit!</a:t>
            </a:r>
          </a:p>
        </p:txBody>
      </p:sp>
      <p:sp>
        <p:nvSpPr>
          <p:cNvPr id="8" name="TextBox 8"/>
          <p:cNvSpPr txBox="1"/>
          <p:nvPr/>
        </p:nvSpPr>
        <p:spPr>
          <a:xfrm>
            <a:off x="2497093" y="9172661"/>
            <a:ext cx="5677643" cy="409578"/>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Operational Hours: 10.00 – 21.00 hours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44748" b="-50472"/>
            </a:stretch>
          </a:blipFill>
        </p:spPr>
        <p:txBody>
          <a:bodyPr/>
          <a:lstStyle/>
          <a:p>
            <a:endParaRPr lang="en-US"/>
          </a:p>
        </p:txBody>
      </p:sp>
      <p:sp>
        <p:nvSpPr>
          <p:cNvPr id="5" name="Freeform 5"/>
          <p:cNvSpPr/>
          <p:nvPr/>
        </p:nvSpPr>
        <p:spPr>
          <a:xfrm>
            <a:off x="2524107" y="492757"/>
            <a:ext cx="14984387" cy="5384073"/>
          </a:xfrm>
          <a:custGeom>
            <a:avLst/>
            <a:gdLst/>
            <a:ahLst/>
            <a:cxnLst/>
            <a:rect l="l" t="t" r="r" b="b"/>
            <a:pathLst>
              <a:path w="14984387" h="5384073">
                <a:moveTo>
                  <a:pt x="0" y="0"/>
                </a:moveTo>
                <a:lnTo>
                  <a:pt x="14984386" y="0"/>
                </a:lnTo>
                <a:lnTo>
                  <a:pt x="14984386" y="5384073"/>
                </a:lnTo>
                <a:lnTo>
                  <a:pt x="0" y="5384073"/>
                </a:lnTo>
                <a:lnTo>
                  <a:pt x="0" y="0"/>
                </a:lnTo>
                <a:close/>
              </a:path>
            </a:pathLst>
          </a:custGeom>
          <a:blipFill>
            <a:blip r:embed="rId6"/>
            <a:stretch>
              <a:fillRect t="-28485" b="-28063"/>
            </a:stretch>
          </a:blipFill>
        </p:spPr>
        <p:txBody>
          <a:bodyPr/>
          <a:lstStyle/>
          <a:p>
            <a:endParaRPr lang="en-US"/>
          </a:p>
        </p:txBody>
      </p:sp>
      <p:sp>
        <p:nvSpPr>
          <p:cNvPr id="6" name="TextBox 6"/>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7" name="TextBox 7"/>
          <p:cNvSpPr txBox="1"/>
          <p:nvPr/>
        </p:nvSpPr>
        <p:spPr>
          <a:xfrm>
            <a:off x="224714" y="-206645"/>
            <a:ext cx="1276245"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29</a:t>
            </a:r>
          </a:p>
        </p:txBody>
      </p:sp>
      <p:sp>
        <p:nvSpPr>
          <p:cNvPr id="8" name="TextBox 8"/>
          <p:cNvSpPr txBox="1"/>
          <p:nvPr/>
        </p:nvSpPr>
        <p:spPr>
          <a:xfrm>
            <a:off x="2497093" y="6012123"/>
            <a:ext cx="15040251" cy="2723188"/>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Beach Cabana</a:t>
            </a:r>
          </a:p>
          <a:p>
            <a:pPr algn="l">
              <a:lnSpc>
                <a:spcPts val="3224"/>
              </a:lnSpc>
            </a:pPr>
            <a:r>
              <a:rPr lang="en-US" sz="2499">
                <a:solidFill>
                  <a:srgbClr val="000000"/>
                </a:solidFill>
                <a:latin typeface="Public Sans"/>
                <a:ea typeface="Public Sans"/>
                <a:cs typeface="Public Sans"/>
                <a:sym typeface="Public Sans"/>
              </a:rPr>
              <a:t>Discover tranquility our exclusive beach front cabana featuring stunning ocean view and private tubs. Soak up the sun on cozy sun loungers or find serenity in a hammock. Where you can enjoy not just the view but also delicious bites and drinks while chilling by the sea. This cozy space offers a mature and refined ambiance.</a:t>
            </a:r>
          </a:p>
        </p:txBody>
      </p:sp>
      <p:sp>
        <p:nvSpPr>
          <p:cNvPr id="9" name="TextBox 9"/>
          <p:cNvSpPr txBox="1"/>
          <p:nvPr/>
        </p:nvSpPr>
        <p:spPr>
          <a:xfrm>
            <a:off x="2497093" y="9172661"/>
            <a:ext cx="5677643" cy="417081"/>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Operational Hours: 11.00 – 22.00 hours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2719902" y="0"/>
            <a:ext cx="14535150" cy="10287000"/>
          </a:xfrm>
          <a:custGeom>
            <a:avLst/>
            <a:gdLst/>
            <a:ahLst/>
            <a:cxnLst/>
            <a:rect l="l" t="t" r="r" b="b"/>
            <a:pathLst>
              <a:path w="14535150" h="10287000">
                <a:moveTo>
                  <a:pt x="0" y="0"/>
                </a:moveTo>
                <a:lnTo>
                  <a:pt x="14535150" y="0"/>
                </a:lnTo>
                <a:lnTo>
                  <a:pt x="14535150" y="10287000"/>
                </a:lnTo>
                <a:lnTo>
                  <a:pt x="0" y="10287000"/>
                </a:lnTo>
                <a:lnTo>
                  <a:pt x="0" y="0"/>
                </a:lnTo>
                <a:close/>
              </a:path>
            </a:pathLst>
          </a:custGeom>
          <a:blipFill>
            <a:blip r:embed="rId3"/>
            <a:stretch>
              <a:fillRect/>
            </a:stretch>
          </a:blipFill>
        </p:spPr>
        <p:txBody>
          <a:bodyPr/>
          <a:lstStyle/>
          <a:p>
            <a:endParaRPr lang="en-US"/>
          </a:p>
        </p:txBody>
      </p:sp>
      <p:sp>
        <p:nvSpPr>
          <p:cNvPr id="4" name="Freeform 4"/>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719902" y="0"/>
            <a:ext cx="14535150" cy="10283619"/>
          </a:xfrm>
          <a:custGeom>
            <a:avLst/>
            <a:gdLst/>
            <a:ahLst/>
            <a:cxnLst/>
            <a:rect l="l" t="t" r="r" b="b"/>
            <a:pathLst>
              <a:path w="14535150" h="10283619">
                <a:moveTo>
                  <a:pt x="0" y="0"/>
                </a:moveTo>
                <a:lnTo>
                  <a:pt x="14535150" y="0"/>
                </a:lnTo>
                <a:lnTo>
                  <a:pt x="14535150" y="10283619"/>
                </a:lnTo>
                <a:lnTo>
                  <a:pt x="0" y="10283619"/>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516541" y="-206635"/>
            <a:ext cx="582073"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3</a:t>
            </a:r>
          </a:p>
        </p:txBody>
      </p:sp>
      <p:sp>
        <p:nvSpPr>
          <p:cNvPr id="7" name="TextBox 7"/>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51596" y="1028700"/>
            <a:ext cx="4476750" cy="3038475"/>
          </a:xfrm>
          <a:custGeom>
            <a:avLst/>
            <a:gdLst/>
            <a:ahLst/>
            <a:cxnLst/>
            <a:rect l="l" t="t" r="r" b="b"/>
            <a:pathLst>
              <a:path w="4476750" h="3038475">
                <a:moveTo>
                  <a:pt x="0" y="0"/>
                </a:moveTo>
                <a:lnTo>
                  <a:pt x="4476750" y="0"/>
                </a:lnTo>
                <a:lnTo>
                  <a:pt x="4476750" y="3038475"/>
                </a:lnTo>
                <a:lnTo>
                  <a:pt x="0" y="3038475"/>
                </a:lnTo>
                <a:lnTo>
                  <a:pt x="0" y="0"/>
                </a:lnTo>
                <a:close/>
              </a:path>
            </a:pathLst>
          </a:custGeom>
          <a:blipFill>
            <a:blip r:embed="rId5"/>
            <a:stretch>
              <a:fillRect l="-945" r="-969"/>
            </a:stretch>
          </a:blipFill>
        </p:spPr>
        <p:txBody>
          <a:bodyPr/>
          <a:lstStyle/>
          <a:p>
            <a:endParaRPr lang="en-US"/>
          </a:p>
        </p:txBody>
      </p:sp>
      <p:sp>
        <p:nvSpPr>
          <p:cNvPr id="5" name="Freeform 5"/>
          <p:cNvSpPr/>
          <p:nvPr/>
        </p:nvSpPr>
        <p:spPr>
          <a:xfrm>
            <a:off x="7518302" y="1028700"/>
            <a:ext cx="4476750" cy="3038475"/>
          </a:xfrm>
          <a:custGeom>
            <a:avLst/>
            <a:gdLst/>
            <a:ahLst/>
            <a:cxnLst/>
            <a:rect l="l" t="t" r="r" b="b"/>
            <a:pathLst>
              <a:path w="4476750" h="3038475">
                <a:moveTo>
                  <a:pt x="0" y="0"/>
                </a:moveTo>
                <a:lnTo>
                  <a:pt x="4476750" y="0"/>
                </a:lnTo>
                <a:lnTo>
                  <a:pt x="4476750" y="3038475"/>
                </a:lnTo>
                <a:lnTo>
                  <a:pt x="0" y="3038475"/>
                </a:lnTo>
                <a:lnTo>
                  <a:pt x="0" y="0"/>
                </a:lnTo>
                <a:close/>
              </a:path>
            </a:pathLst>
          </a:custGeom>
          <a:blipFill>
            <a:blip r:embed="rId6"/>
            <a:stretch>
              <a:fillRect l="-30530" r="-30533"/>
            </a:stretch>
          </a:blipFill>
        </p:spPr>
        <p:txBody>
          <a:bodyPr/>
          <a:lstStyle/>
          <a:p>
            <a:endParaRPr lang="en-US"/>
          </a:p>
        </p:txBody>
      </p:sp>
      <p:sp>
        <p:nvSpPr>
          <p:cNvPr id="6" name="Freeform 6"/>
          <p:cNvSpPr/>
          <p:nvPr/>
        </p:nvSpPr>
        <p:spPr>
          <a:xfrm>
            <a:off x="12785007" y="1028700"/>
            <a:ext cx="4476750" cy="3038475"/>
          </a:xfrm>
          <a:custGeom>
            <a:avLst/>
            <a:gdLst/>
            <a:ahLst/>
            <a:cxnLst/>
            <a:rect l="l" t="t" r="r" b="b"/>
            <a:pathLst>
              <a:path w="4476750" h="3038475">
                <a:moveTo>
                  <a:pt x="0" y="0"/>
                </a:moveTo>
                <a:lnTo>
                  <a:pt x="4476750" y="0"/>
                </a:lnTo>
                <a:lnTo>
                  <a:pt x="4476750" y="3038475"/>
                </a:lnTo>
                <a:lnTo>
                  <a:pt x="0" y="3038475"/>
                </a:lnTo>
                <a:lnTo>
                  <a:pt x="0" y="0"/>
                </a:lnTo>
                <a:close/>
              </a:path>
            </a:pathLst>
          </a:custGeom>
          <a:blipFill>
            <a:blip r:embed="rId7"/>
            <a:stretch>
              <a:fillRect l="-934" r="-980"/>
            </a:stretch>
          </a:blipFill>
        </p:spPr>
        <p:txBody>
          <a:bodyPr/>
          <a:lstStyle/>
          <a:p>
            <a:endParaRPr lang="en-US"/>
          </a:p>
        </p:txBody>
      </p:sp>
      <p:sp>
        <p:nvSpPr>
          <p:cNvPr id="7" name="Freeform 7"/>
          <p:cNvSpPr/>
          <p:nvPr/>
        </p:nvSpPr>
        <p:spPr>
          <a:xfrm>
            <a:off x="2251596" y="5545798"/>
            <a:ext cx="4476750" cy="3038475"/>
          </a:xfrm>
          <a:custGeom>
            <a:avLst/>
            <a:gdLst/>
            <a:ahLst/>
            <a:cxnLst/>
            <a:rect l="l" t="t" r="r" b="b"/>
            <a:pathLst>
              <a:path w="4476750" h="3038475">
                <a:moveTo>
                  <a:pt x="0" y="0"/>
                </a:moveTo>
                <a:lnTo>
                  <a:pt x="4476750" y="0"/>
                </a:lnTo>
                <a:lnTo>
                  <a:pt x="4476750" y="3038475"/>
                </a:lnTo>
                <a:lnTo>
                  <a:pt x="0" y="3038475"/>
                </a:lnTo>
                <a:lnTo>
                  <a:pt x="0" y="0"/>
                </a:lnTo>
                <a:close/>
              </a:path>
            </a:pathLst>
          </a:custGeom>
          <a:blipFill>
            <a:blip r:embed="rId8"/>
            <a:stretch>
              <a:fillRect l="-945" r="-969"/>
            </a:stretch>
          </a:blipFill>
        </p:spPr>
        <p:txBody>
          <a:bodyPr/>
          <a:lstStyle/>
          <a:p>
            <a:endParaRPr lang="en-US"/>
          </a:p>
        </p:txBody>
      </p:sp>
      <p:sp>
        <p:nvSpPr>
          <p:cNvPr id="8" name="Freeform 8"/>
          <p:cNvSpPr/>
          <p:nvPr/>
        </p:nvSpPr>
        <p:spPr>
          <a:xfrm>
            <a:off x="7518302" y="5545798"/>
            <a:ext cx="4476750" cy="3038475"/>
          </a:xfrm>
          <a:custGeom>
            <a:avLst/>
            <a:gdLst/>
            <a:ahLst/>
            <a:cxnLst/>
            <a:rect l="l" t="t" r="r" b="b"/>
            <a:pathLst>
              <a:path w="4476750" h="3038475">
                <a:moveTo>
                  <a:pt x="0" y="0"/>
                </a:moveTo>
                <a:lnTo>
                  <a:pt x="4476750" y="0"/>
                </a:lnTo>
                <a:lnTo>
                  <a:pt x="4476750" y="3038475"/>
                </a:lnTo>
                <a:lnTo>
                  <a:pt x="0" y="3038475"/>
                </a:lnTo>
                <a:lnTo>
                  <a:pt x="0" y="0"/>
                </a:lnTo>
                <a:close/>
              </a:path>
            </a:pathLst>
          </a:custGeom>
          <a:blipFill>
            <a:blip r:embed="rId9"/>
            <a:stretch>
              <a:fillRect l="-12558" r="-12548"/>
            </a:stretch>
          </a:blipFill>
        </p:spPr>
        <p:txBody>
          <a:bodyPr/>
          <a:lstStyle/>
          <a:p>
            <a:endParaRPr lang="en-US"/>
          </a:p>
        </p:txBody>
      </p:sp>
      <p:sp>
        <p:nvSpPr>
          <p:cNvPr id="9" name="Freeform 9"/>
          <p:cNvSpPr/>
          <p:nvPr/>
        </p:nvSpPr>
        <p:spPr>
          <a:xfrm>
            <a:off x="12785007" y="5545798"/>
            <a:ext cx="4476750" cy="3038475"/>
          </a:xfrm>
          <a:custGeom>
            <a:avLst/>
            <a:gdLst/>
            <a:ahLst/>
            <a:cxnLst/>
            <a:rect l="l" t="t" r="r" b="b"/>
            <a:pathLst>
              <a:path w="4476750" h="3038475">
                <a:moveTo>
                  <a:pt x="0" y="0"/>
                </a:moveTo>
                <a:lnTo>
                  <a:pt x="4476750" y="0"/>
                </a:lnTo>
                <a:lnTo>
                  <a:pt x="4476750" y="3038475"/>
                </a:lnTo>
                <a:lnTo>
                  <a:pt x="0" y="3038475"/>
                </a:lnTo>
                <a:lnTo>
                  <a:pt x="0" y="0"/>
                </a:lnTo>
                <a:close/>
              </a:path>
            </a:pathLst>
          </a:custGeom>
          <a:blipFill>
            <a:blip r:embed="rId10"/>
            <a:stretch>
              <a:fillRect l="-10701" r="-10575"/>
            </a:stretch>
          </a:blipFill>
        </p:spPr>
        <p:txBody>
          <a:bodyPr/>
          <a:lstStyle/>
          <a:p>
            <a:endParaRPr lang="en-US"/>
          </a:p>
        </p:txBody>
      </p:sp>
      <p:sp>
        <p:nvSpPr>
          <p:cNvPr id="10" name="Freeform 10"/>
          <p:cNvSpPr/>
          <p:nvPr/>
        </p:nvSpPr>
        <p:spPr>
          <a:xfrm>
            <a:off x="2251596" y="5545798"/>
            <a:ext cx="4429296" cy="3039605"/>
          </a:xfrm>
          <a:custGeom>
            <a:avLst/>
            <a:gdLst/>
            <a:ahLst/>
            <a:cxnLst/>
            <a:rect l="l" t="t" r="r" b="b"/>
            <a:pathLst>
              <a:path w="4429296" h="3039605">
                <a:moveTo>
                  <a:pt x="0" y="0"/>
                </a:moveTo>
                <a:lnTo>
                  <a:pt x="4429296" y="0"/>
                </a:lnTo>
                <a:lnTo>
                  <a:pt x="4429296" y="3039605"/>
                </a:lnTo>
                <a:lnTo>
                  <a:pt x="0" y="3039605"/>
                </a:lnTo>
                <a:lnTo>
                  <a:pt x="0" y="0"/>
                </a:lnTo>
                <a:close/>
              </a:path>
            </a:pathLst>
          </a:custGeom>
          <a:blipFill>
            <a:blip r:embed="rId11"/>
            <a:stretch>
              <a:fillRect/>
            </a:stretch>
          </a:blipFill>
        </p:spPr>
        <p:txBody>
          <a:bodyPr/>
          <a:lstStyle/>
          <a:p>
            <a:endParaRPr lang="en-US"/>
          </a:p>
        </p:txBody>
      </p:sp>
      <p:sp>
        <p:nvSpPr>
          <p:cNvPr id="11" name="TextBox 11"/>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2" name="TextBox 12"/>
          <p:cNvSpPr txBox="1"/>
          <p:nvPr/>
        </p:nvSpPr>
        <p:spPr>
          <a:xfrm>
            <a:off x="191376" y="-206645"/>
            <a:ext cx="1344235"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30</a:t>
            </a:r>
          </a:p>
        </p:txBody>
      </p:sp>
      <p:sp>
        <p:nvSpPr>
          <p:cNvPr id="13" name="TextBox 13"/>
          <p:cNvSpPr txBox="1"/>
          <p:nvPr/>
        </p:nvSpPr>
        <p:spPr>
          <a:xfrm>
            <a:off x="3014234" y="4145690"/>
            <a:ext cx="2494150"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Fitness &amp; GYM</a:t>
            </a:r>
          </a:p>
        </p:txBody>
      </p:sp>
      <p:sp>
        <p:nvSpPr>
          <p:cNvPr id="14" name="TextBox 14"/>
          <p:cNvSpPr txBox="1"/>
          <p:nvPr/>
        </p:nvSpPr>
        <p:spPr>
          <a:xfrm>
            <a:off x="2380669" y="8675294"/>
            <a:ext cx="4300223"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Lumba -Lumba Kids Club</a:t>
            </a:r>
          </a:p>
        </p:txBody>
      </p:sp>
      <p:sp>
        <p:nvSpPr>
          <p:cNvPr id="15" name="TextBox 15"/>
          <p:cNvSpPr txBox="1"/>
          <p:nvPr/>
        </p:nvSpPr>
        <p:spPr>
          <a:xfrm>
            <a:off x="8459534" y="4145690"/>
            <a:ext cx="3158509"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Hospitality Lounge</a:t>
            </a:r>
          </a:p>
        </p:txBody>
      </p:sp>
      <p:sp>
        <p:nvSpPr>
          <p:cNvPr id="16" name="TextBox 16"/>
          <p:cNvSpPr txBox="1"/>
          <p:nvPr/>
        </p:nvSpPr>
        <p:spPr>
          <a:xfrm>
            <a:off x="7799851" y="8675294"/>
            <a:ext cx="3989260"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Timeless Souvenir Shop</a:t>
            </a:r>
          </a:p>
        </p:txBody>
      </p:sp>
      <p:sp>
        <p:nvSpPr>
          <p:cNvPr id="17" name="TextBox 17"/>
          <p:cNvSpPr txBox="1"/>
          <p:nvPr/>
        </p:nvSpPr>
        <p:spPr>
          <a:xfrm>
            <a:off x="14207109" y="4145690"/>
            <a:ext cx="1662627"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Main Pool</a:t>
            </a:r>
          </a:p>
        </p:txBody>
      </p:sp>
      <p:sp>
        <p:nvSpPr>
          <p:cNvPr id="18" name="TextBox 18"/>
          <p:cNvSpPr txBox="1"/>
          <p:nvPr/>
        </p:nvSpPr>
        <p:spPr>
          <a:xfrm>
            <a:off x="13848131" y="8675294"/>
            <a:ext cx="2394995"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Samabe Beach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5" name="TextBox 5"/>
          <p:cNvSpPr txBox="1"/>
          <p:nvPr/>
        </p:nvSpPr>
        <p:spPr>
          <a:xfrm>
            <a:off x="344519" y="-206635"/>
            <a:ext cx="1031729"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31</a:t>
            </a:r>
          </a:p>
        </p:txBody>
      </p:sp>
      <p:sp>
        <p:nvSpPr>
          <p:cNvPr id="6" name="TextBox 6"/>
          <p:cNvSpPr txBox="1"/>
          <p:nvPr/>
        </p:nvSpPr>
        <p:spPr>
          <a:xfrm>
            <a:off x="2781681" y="4295770"/>
            <a:ext cx="14059765" cy="1533525"/>
          </a:xfrm>
          <a:prstGeom prst="rect">
            <a:avLst/>
          </a:prstGeom>
        </p:spPr>
        <p:txBody>
          <a:bodyPr lIns="0" tIns="0" rIns="0" bIns="0" rtlCol="0" anchor="t">
            <a:spAutoFit/>
          </a:bodyPr>
          <a:lstStyle/>
          <a:p>
            <a:pPr algn="r">
              <a:lnSpc>
                <a:spcPts val="12599"/>
              </a:lnSpc>
            </a:pPr>
            <a:r>
              <a:rPr lang="en-US" sz="9000" b="1">
                <a:solidFill>
                  <a:srgbClr val="8C7731"/>
                </a:solidFill>
                <a:latin typeface="Playfair Display Bold"/>
                <a:ea typeface="Playfair Display Bold"/>
                <a:cs typeface="Playfair Display Bold"/>
                <a:sym typeface="Playfair Display Bold"/>
              </a:rPr>
              <a:t>UNLIMITED PRIVILEGED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42951" b="-43065"/>
            </a:stretch>
          </a:blipFill>
        </p:spPr>
        <p:txBody>
          <a:bodyPr/>
          <a:lstStyle/>
          <a:p>
            <a:endParaRPr lang="en-US"/>
          </a:p>
        </p:txBody>
      </p:sp>
      <p:grpSp>
        <p:nvGrpSpPr>
          <p:cNvPr id="5" name="Group 5"/>
          <p:cNvGrpSpPr>
            <a:grpSpLocks noChangeAspect="1"/>
          </p:cNvGrpSpPr>
          <p:nvPr/>
        </p:nvGrpSpPr>
        <p:grpSpPr>
          <a:xfrm>
            <a:off x="2782843" y="7319810"/>
            <a:ext cx="95250" cy="95250"/>
            <a:chOff x="0" y="0"/>
            <a:chExt cx="95250" cy="95250"/>
          </a:xfrm>
        </p:grpSpPr>
        <p:sp>
          <p:nvSpPr>
            <p:cNvPr id="6" name="Freeform 6"/>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7" name="Group 7"/>
          <p:cNvGrpSpPr>
            <a:grpSpLocks noChangeAspect="1"/>
          </p:cNvGrpSpPr>
          <p:nvPr/>
        </p:nvGrpSpPr>
        <p:grpSpPr>
          <a:xfrm>
            <a:off x="2782843" y="7729385"/>
            <a:ext cx="95250" cy="95250"/>
            <a:chOff x="0" y="0"/>
            <a:chExt cx="95250" cy="95250"/>
          </a:xfrm>
        </p:grpSpPr>
        <p:sp>
          <p:nvSpPr>
            <p:cNvPr id="8" name="Freeform 8"/>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9" name="Group 9"/>
          <p:cNvGrpSpPr>
            <a:grpSpLocks noChangeAspect="1"/>
          </p:cNvGrpSpPr>
          <p:nvPr/>
        </p:nvGrpSpPr>
        <p:grpSpPr>
          <a:xfrm>
            <a:off x="2782843" y="8138960"/>
            <a:ext cx="95250" cy="95250"/>
            <a:chOff x="0" y="0"/>
            <a:chExt cx="95250" cy="95250"/>
          </a:xfrm>
        </p:grpSpPr>
        <p:sp>
          <p:nvSpPr>
            <p:cNvPr id="10" name="Freeform 10"/>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11" name="Group 11"/>
          <p:cNvGrpSpPr>
            <a:grpSpLocks noChangeAspect="1"/>
          </p:cNvGrpSpPr>
          <p:nvPr/>
        </p:nvGrpSpPr>
        <p:grpSpPr>
          <a:xfrm>
            <a:off x="2782843" y="8548535"/>
            <a:ext cx="95250" cy="95250"/>
            <a:chOff x="0" y="0"/>
            <a:chExt cx="95250" cy="95250"/>
          </a:xfrm>
        </p:grpSpPr>
        <p:sp>
          <p:nvSpPr>
            <p:cNvPr id="12" name="Freeform 12"/>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13" name="Group 13"/>
          <p:cNvGrpSpPr>
            <a:grpSpLocks noChangeAspect="1"/>
          </p:cNvGrpSpPr>
          <p:nvPr/>
        </p:nvGrpSpPr>
        <p:grpSpPr>
          <a:xfrm>
            <a:off x="2782843" y="8958110"/>
            <a:ext cx="95250" cy="95250"/>
            <a:chOff x="0" y="0"/>
            <a:chExt cx="95250" cy="95250"/>
          </a:xfrm>
        </p:grpSpPr>
        <p:sp>
          <p:nvSpPr>
            <p:cNvPr id="14" name="Freeform 14"/>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15" name="Group 15"/>
          <p:cNvGrpSpPr>
            <a:grpSpLocks noChangeAspect="1"/>
          </p:cNvGrpSpPr>
          <p:nvPr/>
        </p:nvGrpSpPr>
        <p:grpSpPr>
          <a:xfrm>
            <a:off x="2782843" y="9367685"/>
            <a:ext cx="95250" cy="95250"/>
            <a:chOff x="0" y="0"/>
            <a:chExt cx="95250" cy="95250"/>
          </a:xfrm>
        </p:grpSpPr>
        <p:sp>
          <p:nvSpPr>
            <p:cNvPr id="16" name="Freeform 16"/>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sp>
        <p:nvSpPr>
          <p:cNvPr id="17" name="TextBox 17"/>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8" name="TextBox 18"/>
          <p:cNvSpPr txBox="1"/>
          <p:nvPr/>
        </p:nvSpPr>
        <p:spPr>
          <a:xfrm>
            <a:off x="262661" y="-206645"/>
            <a:ext cx="1198712"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32</a:t>
            </a:r>
          </a:p>
        </p:txBody>
      </p:sp>
      <p:sp>
        <p:nvSpPr>
          <p:cNvPr id="19" name="TextBox 19"/>
          <p:cNvSpPr txBox="1"/>
          <p:nvPr/>
        </p:nvSpPr>
        <p:spPr>
          <a:xfrm>
            <a:off x="2497093" y="6012113"/>
            <a:ext cx="6185040"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Your Stay, Your Way</a:t>
            </a:r>
          </a:p>
        </p:txBody>
      </p:sp>
      <p:sp>
        <p:nvSpPr>
          <p:cNvPr id="20" name="TextBox 20"/>
          <p:cNvSpPr txBox="1"/>
          <p:nvPr/>
        </p:nvSpPr>
        <p:spPr>
          <a:xfrm>
            <a:off x="3036741" y="7124776"/>
            <a:ext cx="5949963" cy="2464956"/>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Personal E-butler service Special welcome amenities Daily laundry service Hospitality lounge A 6-hour mini meeting room use Private airport transfer for 5 night stays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6858000"/>
          </a:xfrm>
          <a:custGeom>
            <a:avLst/>
            <a:gdLst/>
            <a:ahLst/>
            <a:cxnLst/>
            <a:rect l="l" t="t" r="r" b="b"/>
            <a:pathLst>
              <a:path w="15011400" h="6858000">
                <a:moveTo>
                  <a:pt x="0" y="0"/>
                </a:moveTo>
                <a:lnTo>
                  <a:pt x="15011400" y="0"/>
                </a:lnTo>
                <a:lnTo>
                  <a:pt x="15011400" y="6858000"/>
                </a:lnTo>
                <a:lnTo>
                  <a:pt x="0" y="6858000"/>
                </a:lnTo>
                <a:lnTo>
                  <a:pt x="0" y="0"/>
                </a:lnTo>
                <a:close/>
              </a:path>
            </a:pathLst>
          </a:custGeom>
          <a:blipFill>
            <a:blip r:embed="rId5"/>
            <a:stretch>
              <a:fillRect l="-13524" t="-32147" r="-9190" b="-18963"/>
            </a:stretch>
          </a:blipFill>
        </p:spPr>
        <p:txBody>
          <a:bodyPr/>
          <a:lstStyle/>
          <a:p>
            <a:endParaRPr lang="en-US"/>
          </a:p>
        </p:txBody>
      </p:sp>
      <p:sp>
        <p:nvSpPr>
          <p:cNvPr id="5" name="TextBox 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6" name="TextBox 6"/>
          <p:cNvSpPr txBox="1"/>
          <p:nvPr/>
        </p:nvSpPr>
        <p:spPr>
          <a:xfrm>
            <a:off x="283054" y="-206635"/>
            <a:ext cx="1156964"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33</a:t>
            </a:r>
          </a:p>
        </p:txBody>
      </p:sp>
      <p:sp>
        <p:nvSpPr>
          <p:cNvPr id="7" name="TextBox 7"/>
          <p:cNvSpPr txBox="1"/>
          <p:nvPr/>
        </p:nvSpPr>
        <p:spPr>
          <a:xfrm>
            <a:off x="4596765" y="7807481"/>
            <a:ext cx="9691135" cy="1186386"/>
          </a:xfrm>
          <a:prstGeom prst="rect">
            <a:avLst/>
          </a:prstGeom>
        </p:spPr>
        <p:txBody>
          <a:bodyPr lIns="0" tIns="0" rIns="0" bIns="0" rtlCol="0" anchor="t">
            <a:spAutoFit/>
          </a:bodyPr>
          <a:lstStyle/>
          <a:p>
            <a:pPr algn="ctr">
              <a:lnSpc>
                <a:spcPts val="4931"/>
              </a:lnSpc>
            </a:pPr>
            <a:r>
              <a:rPr lang="en-US" sz="5100" b="1">
                <a:solidFill>
                  <a:srgbClr val="8C7731"/>
                </a:solidFill>
                <a:latin typeface="Playfair Display Bold"/>
                <a:ea typeface="Playfair Display Bold"/>
                <a:cs typeface="Playfair Display Bold"/>
                <a:sym typeface="Playfair Display Bold"/>
              </a:rPr>
              <a:t>Dining Delights - All Restaurant</a:t>
            </a:r>
          </a:p>
          <a:p>
            <a:pPr algn="ctr">
              <a:lnSpc>
                <a:spcPts val="6249"/>
              </a:lnSpc>
            </a:pPr>
            <a:r>
              <a:rPr lang="en-US" sz="2499">
                <a:solidFill>
                  <a:srgbClr val="000000"/>
                </a:solidFill>
                <a:latin typeface="Public Sans"/>
                <a:ea typeface="Public Sans"/>
                <a:cs typeface="Public Sans"/>
                <a:sym typeface="Public Sans"/>
              </a:rPr>
              <a:t>Breakfast, Lunch, Dinner, and Daily Afternoon Tea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762625"/>
          </a:xfrm>
          <a:custGeom>
            <a:avLst/>
            <a:gdLst/>
            <a:ahLst/>
            <a:cxnLst/>
            <a:rect l="l" t="t" r="r" b="b"/>
            <a:pathLst>
              <a:path w="15011400" h="5762625">
                <a:moveTo>
                  <a:pt x="0" y="0"/>
                </a:moveTo>
                <a:lnTo>
                  <a:pt x="15011400" y="0"/>
                </a:lnTo>
                <a:lnTo>
                  <a:pt x="15011400" y="5762625"/>
                </a:lnTo>
                <a:lnTo>
                  <a:pt x="0" y="5762625"/>
                </a:lnTo>
                <a:lnTo>
                  <a:pt x="0" y="0"/>
                </a:lnTo>
                <a:close/>
              </a:path>
            </a:pathLst>
          </a:custGeom>
          <a:blipFill>
            <a:blip r:embed="rId5"/>
            <a:stretch>
              <a:fillRect t="-39902" b="-33650"/>
            </a:stretch>
          </a:blipFill>
        </p:spPr>
        <p:txBody>
          <a:bodyPr/>
          <a:lstStyle/>
          <a:p>
            <a:endParaRPr lang="en-US"/>
          </a:p>
        </p:txBody>
      </p:sp>
      <p:grpSp>
        <p:nvGrpSpPr>
          <p:cNvPr id="5" name="Group 5"/>
          <p:cNvGrpSpPr>
            <a:grpSpLocks noChangeAspect="1"/>
          </p:cNvGrpSpPr>
          <p:nvPr/>
        </p:nvGrpSpPr>
        <p:grpSpPr>
          <a:xfrm>
            <a:off x="2782843" y="7808909"/>
            <a:ext cx="95250" cy="95250"/>
            <a:chOff x="0" y="0"/>
            <a:chExt cx="95250" cy="95250"/>
          </a:xfrm>
        </p:grpSpPr>
        <p:sp>
          <p:nvSpPr>
            <p:cNvPr id="6" name="Freeform 6"/>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7" name="Group 7"/>
          <p:cNvGrpSpPr>
            <a:grpSpLocks noChangeAspect="1"/>
          </p:cNvGrpSpPr>
          <p:nvPr/>
        </p:nvGrpSpPr>
        <p:grpSpPr>
          <a:xfrm>
            <a:off x="2782843" y="8218484"/>
            <a:ext cx="95250" cy="95250"/>
            <a:chOff x="0" y="0"/>
            <a:chExt cx="95250" cy="95250"/>
          </a:xfrm>
        </p:grpSpPr>
        <p:sp>
          <p:nvSpPr>
            <p:cNvPr id="8" name="Freeform 8"/>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9" name="Group 9"/>
          <p:cNvGrpSpPr>
            <a:grpSpLocks noChangeAspect="1"/>
          </p:cNvGrpSpPr>
          <p:nvPr/>
        </p:nvGrpSpPr>
        <p:grpSpPr>
          <a:xfrm>
            <a:off x="2782843" y="8628059"/>
            <a:ext cx="95250" cy="95250"/>
            <a:chOff x="0" y="0"/>
            <a:chExt cx="95250" cy="95250"/>
          </a:xfrm>
        </p:grpSpPr>
        <p:sp>
          <p:nvSpPr>
            <p:cNvPr id="10" name="Freeform 10"/>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sp>
        <p:nvSpPr>
          <p:cNvPr id="11" name="TextBox 11"/>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2" name="TextBox 12"/>
          <p:cNvSpPr txBox="1"/>
          <p:nvPr/>
        </p:nvSpPr>
        <p:spPr>
          <a:xfrm>
            <a:off x="259680" y="-206645"/>
            <a:ext cx="1204674"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34</a:t>
            </a:r>
          </a:p>
        </p:txBody>
      </p:sp>
      <p:sp>
        <p:nvSpPr>
          <p:cNvPr id="13" name="TextBox 13"/>
          <p:cNvSpPr txBox="1"/>
          <p:nvPr/>
        </p:nvSpPr>
        <p:spPr>
          <a:xfrm>
            <a:off x="2497093" y="6446939"/>
            <a:ext cx="4960849"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Unlimited Drink</a:t>
            </a:r>
          </a:p>
        </p:txBody>
      </p:sp>
      <p:sp>
        <p:nvSpPr>
          <p:cNvPr id="14" name="TextBox 14"/>
          <p:cNvSpPr txBox="1"/>
          <p:nvPr/>
        </p:nvSpPr>
        <p:spPr>
          <a:xfrm>
            <a:off x="3036741" y="7613875"/>
            <a:ext cx="14484944" cy="1645806"/>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Complimentary non-alcoholic baverages anytime Mini bar is replenished daily with beers and soft drinks Selection of cocktails, beers, wines, and spirits from 5 pm onwards till midnight in any of the open restaurants and bars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97093" y="492757"/>
            <a:ext cx="15011400" cy="5381625"/>
          </a:xfrm>
          <a:custGeom>
            <a:avLst/>
            <a:gdLst/>
            <a:ahLst/>
            <a:cxnLst/>
            <a:rect l="l" t="t" r="r" b="b"/>
            <a:pathLst>
              <a:path w="15011400" h="5381625">
                <a:moveTo>
                  <a:pt x="0" y="0"/>
                </a:moveTo>
                <a:lnTo>
                  <a:pt x="15011400" y="0"/>
                </a:lnTo>
                <a:lnTo>
                  <a:pt x="15011400" y="5381625"/>
                </a:lnTo>
                <a:lnTo>
                  <a:pt x="0" y="5381625"/>
                </a:lnTo>
                <a:lnTo>
                  <a:pt x="0" y="0"/>
                </a:lnTo>
                <a:close/>
              </a:path>
            </a:pathLst>
          </a:custGeom>
          <a:blipFill>
            <a:blip r:embed="rId5"/>
            <a:stretch>
              <a:fillRect t="-36298" b="-49719"/>
            </a:stretch>
          </a:blipFill>
        </p:spPr>
        <p:txBody>
          <a:bodyPr/>
          <a:lstStyle/>
          <a:p>
            <a:endParaRPr lang="en-US"/>
          </a:p>
        </p:txBody>
      </p:sp>
      <p:grpSp>
        <p:nvGrpSpPr>
          <p:cNvPr id="5" name="Group 5"/>
          <p:cNvGrpSpPr>
            <a:grpSpLocks noChangeAspect="1"/>
          </p:cNvGrpSpPr>
          <p:nvPr/>
        </p:nvGrpSpPr>
        <p:grpSpPr>
          <a:xfrm>
            <a:off x="2782843" y="7319810"/>
            <a:ext cx="95250" cy="95250"/>
            <a:chOff x="0" y="0"/>
            <a:chExt cx="95250" cy="95250"/>
          </a:xfrm>
        </p:grpSpPr>
        <p:sp>
          <p:nvSpPr>
            <p:cNvPr id="6" name="Freeform 6"/>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7" name="Group 7"/>
          <p:cNvGrpSpPr>
            <a:grpSpLocks noChangeAspect="1"/>
          </p:cNvGrpSpPr>
          <p:nvPr/>
        </p:nvGrpSpPr>
        <p:grpSpPr>
          <a:xfrm>
            <a:off x="2782843" y="7729385"/>
            <a:ext cx="95250" cy="95250"/>
            <a:chOff x="0" y="0"/>
            <a:chExt cx="95250" cy="95250"/>
          </a:xfrm>
        </p:grpSpPr>
        <p:sp>
          <p:nvSpPr>
            <p:cNvPr id="8" name="Freeform 8"/>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9" name="Group 9"/>
          <p:cNvGrpSpPr>
            <a:grpSpLocks noChangeAspect="1"/>
          </p:cNvGrpSpPr>
          <p:nvPr/>
        </p:nvGrpSpPr>
        <p:grpSpPr>
          <a:xfrm>
            <a:off x="2782843" y="8138960"/>
            <a:ext cx="95250" cy="95250"/>
            <a:chOff x="0" y="0"/>
            <a:chExt cx="95250" cy="95250"/>
          </a:xfrm>
        </p:grpSpPr>
        <p:sp>
          <p:nvSpPr>
            <p:cNvPr id="10" name="Freeform 10"/>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grpSp>
        <p:nvGrpSpPr>
          <p:cNvPr id="11" name="Group 11"/>
          <p:cNvGrpSpPr>
            <a:grpSpLocks noChangeAspect="1"/>
          </p:cNvGrpSpPr>
          <p:nvPr/>
        </p:nvGrpSpPr>
        <p:grpSpPr>
          <a:xfrm>
            <a:off x="2782843" y="8548535"/>
            <a:ext cx="95250" cy="95250"/>
            <a:chOff x="0" y="0"/>
            <a:chExt cx="95250" cy="95250"/>
          </a:xfrm>
        </p:grpSpPr>
        <p:sp>
          <p:nvSpPr>
            <p:cNvPr id="12" name="Freeform 12"/>
            <p:cNvSpPr/>
            <p:nvPr/>
          </p:nvSpPr>
          <p:spPr>
            <a:xfrm>
              <a:off x="0" y="0"/>
              <a:ext cx="95377" cy="95377"/>
            </a:xfrm>
            <a:custGeom>
              <a:avLst/>
              <a:gdLst/>
              <a:ahLst/>
              <a:cxnLst/>
              <a:rect l="l" t="t" r="r" b="b"/>
              <a:pathLst>
                <a:path w="95377" h="95377">
                  <a:moveTo>
                    <a:pt x="95250" y="47625"/>
                  </a:moveTo>
                  <a:lnTo>
                    <a:pt x="93980" y="60071"/>
                  </a:lnTo>
                  <a:cubicBezTo>
                    <a:pt x="89154" y="71755"/>
                    <a:pt x="85725" y="76835"/>
                    <a:pt x="81280" y="81407"/>
                  </a:cubicBezTo>
                  <a:lnTo>
                    <a:pt x="71628" y="89281"/>
                  </a:lnTo>
                  <a:cubicBezTo>
                    <a:pt x="59944" y="94107"/>
                    <a:pt x="53848" y="95377"/>
                    <a:pt x="47625" y="95377"/>
                  </a:cubicBezTo>
                  <a:lnTo>
                    <a:pt x="35179" y="94107"/>
                  </a:lnTo>
                  <a:cubicBezTo>
                    <a:pt x="23495" y="89281"/>
                    <a:pt x="18415" y="85852"/>
                    <a:pt x="13843" y="81407"/>
                  </a:cubicBezTo>
                  <a:lnTo>
                    <a:pt x="6096" y="71628"/>
                  </a:lnTo>
                  <a:cubicBezTo>
                    <a:pt x="1270" y="60071"/>
                    <a:pt x="0" y="53975"/>
                    <a:pt x="0" y="47625"/>
                  </a:cubicBezTo>
                  <a:lnTo>
                    <a:pt x="1270" y="35179"/>
                  </a:lnTo>
                  <a:cubicBezTo>
                    <a:pt x="6096" y="23495"/>
                    <a:pt x="9525" y="18415"/>
                    <a:pt x="13970" y="13843"/>
                  </a:cubicBezTo>
                  <a:lnTo>
                    <a:pt x="23622" y="6096"/>
                  </a:lnTo>
                  <a:cubicBezTo>
                    <a:pt x="35179" y="1270"/>
                    <a:pt x="41275" y="0"/>
                    <a:pt x="47625" y="0"/>
                  </a:cubicBezTo>
                  <a:lnTo>
                    <a:pt x="60071" y="1270"/>
                  </a:lnTo>
                  <a:cubicBezTo>
                    <a:pt x="71755" y="6096"/>
                    <a:pt x="76835" y="9525"/>
                    <a:pt x="81407" y="13970"/>
                  </a:cubicBezTo>
                  <a:lnTo>
                    <a:pt x="89281" y="23622"/>
                  </a:lnTo>
                  <a:cubicBezTo>
                    <a:pt x="94107" y="35306"/>
                    <a:pt x="95377" y="41402"/>
                    <a:pt x="95377" y="47625"/>
                  </a:cubicBezTo>
                  <a:close/>
                </a:path>
              </a:pathLst>
            </a:custGeom>
            <a:solidFill>
              <a:srgbClr val="000000"/>
            </a:solidFill>
          </p:spPr>
          <p:txBody>
            <a:bodyPr/>
            <a:lstStyle/>
            <a:p>
              <a:endParaRPr lang="en-US"/>
            </a:p>
          </p:txBody>
        </p:sp>
      </p:grpSp>
      <p:sp>
        <p:nvSpPr>
          <p:cNvPr id="13" name="TextBox 13"/>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4" name="TextBox 14"/>
          <p:cNvSpPr txBox="1"/>
          <p:nvPr/>
        </p:nvSpPr>
        <p:spPr>
          <a:xfrm>
            <a:off x="300018" y="-206645"/>
            <a:ext cx="1122378"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35</a:t>
            </a:r>
          </a:p>
        </p:txBody>
      </p:sp>
      <p:sp>
        <p:nvSpPr>
          <p:cNvPr id="15" name="TextBox 15"/>
          <p:cNvSpPr txBox="1"/>
          <p:nvPr/>
        </p:nvSpPr>
        <p:spPr>
          <a:xfrm>
            <a:off x="2497093" y="6012123"/>
            <a:ext cx="5990149"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Embrace Adventure</a:t>
            </a:r>
          </a:p>
        </p:txBody>
      </p:sp>
      <p:sp>
        <p:nvSpPr>
          <p:cNvPr id="16" name="TextBox 16"/>
          <p:cNvSpPr txBox="1"/>
          <p:nvPr/>
        </p:nvSpPr>
        <p:spPr>
          <a:xfrm>
            <a:off x="3036741" y="7124776"/>
            <a:ext cx="10033054" cy="1645806"/>
          </a:xfrm>
          <a:prstGeom prst="rect">
            <a:avLst/>
          </a:prstGeom>
        </p:spPr>
        <p:txBody>
          <a:bodyPr lIns="0" tIns="0" rIns="0" bIns="0" rtlCol="0" anchor="t">
            <a:spAutoFit/>
          </a:bodyPr>
          <a:lstStyle/>
          <a:p>
            <a:pPr algn="l">
              <a:lnSpc>
                <a:spcPts val="3224"/>
              </a:lnSpc>
            </a:pPr>
            <a:r>
              <a:rPr lang="en-US" sz="2499">
                <a:solidFill>
                  <a:srgbClr val="000000"/>
                </a:solidFill>
                <a:latin typeface="Public Sans"/>
                <a:ea typeface="Public Sans"/>
                <a:cs typeface="Public Sans"/>
                <a:sym typeface="Public Sans"/>
              </a:rPr>
              <a:t>Explore into non-motorized watersports Yoga experience, 24-hour gym, Balinese cultural art &amp; dance lesson Seasonal activities, bike rentals, and daily signature experiences One Samabe Signature Activities (SSA) per night stay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82" t="-904" r="-398" b="-946"/>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426465" y="1395355"/>
            <a:ext cx="6067425" cy="3514725"/>
          </a:xfrm>
          <a:custGeom>
            <a:avLst/>
            <a:gdLst/>
            <a:ahLst/>
            <a:cxnLst/>
            <a:rect l="l" t="t" r="r" b="b"/>
            <a:pathLst>
              <a:path w="6067425" h="3514725">
                <a:moveTo>
                  <a:pt x="0" y="0"/>
                </a:moveTo>
                <a:lnTo>
                  <a:pt x="6067425" y="0"/>
                </a:lnTo>
                <a:lnTo>
                  <a:pt x="6067425" y="3514725"/>
                </a:lnTo>
                <a:lnTo>
                  <a:pt x="0" y="3514725"/>
                </a:lnTo>
                <a:lnTo>
                  <a:pt x="0" y="0"/>
                </a:lnTo>
                <a:close/>
              </a:path>
            </a:pathLst>
          </a:custGeom>
          <a:blipFill>
            <a:blip r:embed="rId5"/>
            <a:stretch>
              <a:fillRect l="-1527" r="-1455"/>
            </a:stretch>
          </a:blipFill>
        </p:spPr>
        <p:txBody>
          <a:bodyPr/>
          <a:lstStyle/>
          <a:p>
            <a:endParaRPr lang="en-US"/>
          </a:p>
        </p:txBody>
      </p:sp>
      <p:sp>
        <p:nvSpPr>
          <p:cNvPr id="5" name="Freeform 5"/>
          <p:cNvSpPr/>
          <p:nvPr/>
        </p:nvSpPr>
        <p:spPr>
          <a:xfrm>
            <a:off x="2426465" y="5876725"/>
            <a:ext cx="6067425" cy="3514725"/>
          </a:xfrm>
          <a:custGeom>
            <a:avLst/>
            <a:gdLst/>
            <a:ahLst/>
            <a:cxnLst/>
            <a:rect l="l" t="t" r="r" b="b"/>
            <a:pathLst>
              <a:path w="6067425" h="3514725">
                <a:moveTo>
                  <a:pt x="0" y="0"/>
                </a:moveTo>
                <a:lnTo>
                  <a:pt x="6067425" y="0"/>
                </a:lnTo>
                <a:lnTo>
                  <a:pt x="6067425" y="3514725"/>
                </a:lnTo>
                <a:lnTo>
                  <a:pt x="0" y="3514725"/>
                </a:lnTo>
                <a:lnTo>
                  <a:pt x="0" y="0"/>
                </a:lnTo>
                <a:close/>
              </a:path>
            </a:pathLst>
          </a:custGeom>
          <a:blipFill>
            <a:blip r:embed="rId6"/>
            <a:stretch>
              <a:fillRect t="-7503" b="-7401"/>
            </a:stretch>
          </a:blipFill>
        </p:spPr>
        <p:txBody>
          <a:bodyPr/>
          <a:lstStyle/>
          <a:p>
            <a:endParaRPr lang="en-US"/>
          </a:p>
        </p:txBody>
      </p:sp>
      <p:sp>
        <p:nvSpPr>
          <p:cNvPr id="6" name="Freeform 6"/>
          <p:cNvSpPr/>
          <p:nvPr/>
        </p:nvSpPr>
        <p:spPr>
          <a:xfrm>
            <a:off x="10533507" y="1395355"/>
            <a:ext cx="6067425" cy="3514725"/>
          </a:xfrm>
          <a:custGeom>
            <a:avLst/>
            <a:gdLst/>
            <a:ahLst/>
            <a:cxnLst/>
            <a:rect l="l" t="t" r="r" b="b"/>
            <a:pathLst>
              <a:path w="6067425" h="3514725">
                <a:moveTo>
                  <a:pt x="0" y="0"/>
                </a:moveTo>
                <a:lnTo>
                  <a:pt x="6067425" y="0"/>
                </a:lnTo>
                <a:lnTo>
                  <a:pt x="6067425" y="3514725"/>
                </a:lnTo>
                <a:lnTo>
                  <a:pt x="0" y="3514725"/>
                </a:lnTo>
                <a:lnTo>
                  <a:pt x="0" y="0"/>
                </a:lnTo>
                <a:close/>
              </a:path>
            </a:pathLst>
          </a:custGeom>
          <a:blipFill>
            <a:blip r:embed="rId7"/>
            <a:stretch>
              <a:fillRect t="-14692" b="-14846"/>
            </a:stretch>
          </a:blipFill>
        </p:spPr>
        <p:txBody>
          <a:bodyPr/>
          <a:lstStyle/>
          <a:p>
            <a:endParaRPr lang="en-US"/>
          </a:p>
        </p:txBody>
      </p:sp>
      <p:sp>
        <p:nvSpPr>
          <p:cNvPr id="7" name="Freeform 7"/>
          <p:cNvSpPr/>
          <p:nvPr/>
        </p:nvSpPr>
        <p:spPr>
          <a:xfrm>
            <a:off x="10533507" y="5876725"/>
            <a:ext cx="6067425" cy="3514725"/>
          </a:xfrm>
          <a:custGeom>
            <a:avLst/>
            <a:gdLst/>
            <a:ahLst/>
            <a:cxnLst/>
            <a:rect l="l" t="t" r="r" b="b"/>
            <a:pathLst>
              <a:path w="6067425" h="3514725">
                <a:moveTo>
                  <a:pt x="0" y="0"/>
                </a:moveTo>
                <a:lnTo>
                  <a:pt x="6067425" y="0"/>
                </a:lnTo>
                <a:lnTo>
                  <a:pt x="6067425" y="3514725"/>
                </a:lnTo>
                <a:lnTo>
                  <a:pt x="0" y="3514725"/>
                </a:lnTo>
                <a:lnTo>
                  <a:pt x="0" y="0"/>
                </a:lnTo>
                <a:close/>
              </a:path>
            </a:pathLst>
          </a:custGeom>
          <a:blipFill>
            <a:blip r:embed="rId8"/>
            <a:stretch>
              <a:fillRect l="-33005" t="-5094" r="-10009" b="-18483"/>
            </a:stretch>
          </a:blipFill>
        </p:spPr>
        <p:txBody>
          <a:bodyPr/>
          <a:lstStyle/>
          <a:p>
            <a:endParaRPr lang="en-US"/>
          </a:p>
        </p:txBody>
      </p:sp>
      <p:sp>
        <p:nvSpPr>
          <p:cNvPr id="8" name="TextBox 8"/>
          <p:cNvSpPr txBox="1"/>
          <p:nvPr/>
        </p:nvSpPr>
        <p:spPr>
          <a:xfrm>
            <a:off x="516093" y="-206645"/>
            <a:ext cx="629783"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4</a:t>
            </a:r>
          </a:p>
        </p:txBody>
      </p:sp>
      <p:sp>
        <p:nvSpPr>
          <p:cNvPr id="9" name="TextBox 9"/>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0" name="TextBox 10"/>
          <p:cNvSpPr txBox="1"/>
          <p:nvPr/>
        </p:nvSpPr>
        <p:spPr>
          <a:xfrm>
            <a:off x="2466051" y="329575"/>
            <a:ext cx="5333838" cy="687848"/>
          </a:xfrm>
          <a:prstGeom prst="rect">
            <a:avLst/>
          </a:prstGeom>
        </p:spPr>
        <p:txBody>
          <a:bodyPr lIns="0" tIns="0" rIns="0" bIns="0" rtlCol="0" anchor="t">
            <a:spAutoFit/>
          </a:bodyPr>
          <a:lstStyle/>
          <a:p>
            <a:pPr algn="l">
              <a:lnSpc>
                <a:spcPts val="5467"/>
              </a:lnSpc>
            </a:pPr>
            <a:r>
              <a:rPr lang="en-US" sz="3905" b="1">
                <a:solidFill>
                  <a:srgbClr val="8C7731"/>
                </a:solidFill>
                <a:latin typeface="Playfair Display Bold"/>
                <a:ea typeface="Playfair Display Bold"/>
                <a:cs typeface="Playfair Display Bold"/>
                <a:sym typeface="Playfair Display Bold"/>
              </a:rPr>
              <a:t>NEARBY THE RESORT</a:t>
            </a:r>
          </a:p>
        </p:txBody>
      </p:sp>
      <p:sp>
        <p:nvSpPr>
          <p:cNvPr id="11" name="TextBox 11"/>
          <p:cNvSpPr txBox="1"/>
          <p:nvPr/>
        </p:nvSpPr>
        <p:spPr>
          <a:xfrm>
            <a:off x="4303805" y="9350083"/>
            <a:ext cx="2355571"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Devdan Show </a:t>
            </a:r>
          </a:p>
        </p:txBody>
      </p:sp>
      <p:sp>
        <p:nvSpPr>
          <p:cNvPr id="12" name="TextBox 12"/>
          <p:cNvSpPr txBox="1"/>
          <p:nvPr/>
        </p:nvSpPr>
        <p:spPr>
          <a:xfrm>
            <a:off x="2842317" y="4864522"/>
            <a:ext cx="5337153"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Bali Collection Shopping Center</a:t>
            </a:r>
          </a:p>
        </p:txBody>
      </p:sp>
      <p:sp>
        <p:nvSpPr>
          <p:cNvPr id="13" name="TextBox 13"/>
          <p:cNvSpPr txBox="1"/>
          <p:nvPr/>
        </p:nvSpPr>
        <p:spPr>
          <a:xfrm>
            <a:off x="11709502" y="4864522"/>
            <a:ext cx="3786454"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Bali National Golf Club</a:t>
            </a:r>
          </a:p>
        </p:txBody>
      </p:sp>
      <p:sp>
        <p:nvSpPr>
          <p:cNvPr id="14" name="TextBox 14"/>
          <p:cNvSpPr txBox="1"/>
          <p:nvPr/>
        </p:nvSpPr>
        <p:spPr>
          <a:xfrm>
            <a:off x="11374041" y="9350083"/>
            <a:ext cx="4470721" cy="501748"/>
          </a:xfrm>
          <a:prstGeom prst="rect">
            <a:avLst/>
          </a:prstGeom>
        </p:spPr>
        <p:txBody>
          <a:bodyPr lIns="0" tIns="0" rIns="0" bIns="0" rtlCol="0" anchor="t">
            <a:spAutoFit/>
          </a:bodyPr>
          <a:lstStyle/>
          <a:p>
            <a:pPr algn="l">
              <a:lnSpc>
                <a:spcPts val="4059"/>
              </a:lnSpc>
            </a:pPr>
            <a:r>
              <a:rPr lang="en-US" sz="2899">
                <a:solidFill>
                  <a:srgbClr val="000000"/>
                </a:solidFill>
                <a:latin typeface="Playfair Display"/>
                <a:ea typeface="Playfair Display"/>
                <a:cs typeface="Playfair Display"/>
                <a:sym typeface="Playfair Display"/>
              </a:rPr>
              <a:t>Tanjung Benoa Watersport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33505" y="-206645"/>
            <a:ext cx="547478"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5</a:t>
            </a:r>
          </a:p>
        </p:txBody>
      </p:sp>
      <p:sp>
        <p:nvSpPr>
          <p:cNvPr id="5" name="TextBox 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6" name="TextBox 6"/>
          <p:cNvSpPr txBox="1"/>
          <p:nvPr/>
        </p:nvSpPr>
        <p:spPr>
          <a:xfrm>
            <a:off x="4829118" y="4252389"/>
            <a:ext cx="9713938" cy="1571530"/>
          </a:xfrm>
          <a:prstGeom prst="rect">
            <a:avLst/>
          </a:prstGeom>
        </p:spPr>
        <p:txBody>
          <a:bodyPr lIns="0" tIns="0" rIns="0" bIns="0" rtlCol="0" anchor="t">
            <a:spAutoFit/>
          </a:bodyPr>
          <a:lstStyle/>
          <a:p>
            <a:pPr algn="l">
              <a:lnSpc>
                <a:spcPts val="12599"/>
              </a:lnSpc>
            </a:pPr>
            <a:r>
              <a:rPr lang="en-US" sz="9000" b="1" dirty="0">
                <a:solidFill>
                  <a:srgbClr val="8C7731"/>
                </a:solidFill>
                <a:latin typeface="Playfair Display Bold"/>
                <a:ea typeface="Playfair Display Bold"/>
                <a:cs typeface="Playfair Display Bold"/>
                <a:sym typeface="Playfair Display Bold"/>
              </a:rPr>
              <a:t>SUITES &amp; VILLAS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2237" r="-2201"/>
            </a:stretch>
          </a:blipFill>
        </p:spPr>
        <p:txBody>
          <a:bodyPr/>
          <a:lstStyle/>
          <a:p>
            <a:endParaRPr lang="en-US"/>
          </a:p>
        </p:txBody>
      </p:sp>
      <p:sp>
        <p:nvSpPr>
          <p:cNvPr id="5" name="Freeform 5"/>
          <p:cNvSpPr/>
          <p:nvPr/>
        </p:nvSpPr>
        <p:spPr>
          <a:xfrm>
            <a:off x="9974018"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46506" t="-31366" r="-31668" b="-28456"/>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4" name="TextBox 14"/>
          <p:cNvSpPr txBox="1"/>
          <p:nvPr/>
        </p:nvSpPr>
        <p:spPr>
          <a:xfrm>
            <a:off x="516093" y="-206635"/>
            <a:ext cx="669141"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6</a:t>
            </a:r>
          </a:p>
        </p:txBody>
      </p:sp>
      <p:sp>
        <p:nvSpPr>
          <p:cNvPr id="15" name="TextBox 1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6" name="TextBox 16"/>
          <p:cNvSpPr txBox="1"/>
          <p:nvPr/>
        </p:nvSpPr>
        <p:spPr>
          <a:xfrm>
            <a:off x="2246881" y="6237370"/>
            <a:ext cx="8263461"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Ocean Front Samabe Suites</a:t>
            </a:r>
          </a:p>
        </p:txBody>
      </p:sp>
      <p:sp>
        <p:nvSpPr>
          <p:cNvPr id="17" name="TextBox 17"/>
          <p:cNvSpPr txBox="1"/>
          <p:nvPr/>
        </p:nvSpPr>
        <p:spPr>
          <a:xfrm>
            <a:off x="2896381" y="7281234"/>
            <a:ext cx="5355974" cy="19787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King Size Bed (200 x 200cm) Ocean Front View, Cliff Top 135 Square Meters 3 Adults + 1 Child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10211" r="-10257"/>
            </a:stretch>
          </a:blipFill>
        </p:spPr>
        <p:txBody>
          <a:bodyPr/>
          <a:lstStyle/>
          <a:p>
            <a:endParaRPr lang="en-US"/>
          </a:p>
        </p:txBody>
      </p:sp>
      <p:sp>
        <p:nvSpPr>
          <p:cNvPr id="5" name="Freeform 5"/>
          <p:cNvSpPr/>
          <p:nvPr/>
        </p:nvSpPr>
        <p:spPr>
          <a:xfrm>
            <a:off x="9974018"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16061" r="-16121"/>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4" name="TextBox 14"/>
          <p:cNvSpPr txBox="1"/>
          <p:nvPr/>
        </p:nvSpPr>
        <p:spPr>
          <a:xfrm>
            <a:off x="535886" y="-206645"/>
            <a:ext cx="542715"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7</a:t>
            </a:r>
          </a:p>
        </p:txBody>
      </p:sp>
      <p:sp>
        <p:nvSpPr>
          <p:cNvPr id="15" name="TextBox 1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6" name="TextBox 16"/>
          <p:cNvSpPr txBox="1"/>
          <p:nvPr/>
        </p:nvSpPr>
        <p:spPr>
          <a:xfrm>
            <a:off x="2226888" y="6237370"/>
            <a:ext cx="9773060"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Ocean Front Samabe Pool Suites</a:t>
            </a:r>
          </a:p>
        </p:txBody>
      </p:sp>
      <p:sp>
        <p:nvSpPr>
          <p:cNvPr id="17" name="TextBox 17"/>
          <p:cNvSpPr txBox="1"/>
          <p:nvPr/>
        </p:nvSpPr>
        <p:spPr>
          <a:xfrm>
            <a:off x="2896381" y="7281234"/>
            <a:ext cx="5746775" cy="19787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1 x King Size Bed (200 x 200 cm) Ocean Front 180 Square Meters 2 Adults + 2 Children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2237" r="-2201"/>
            </a:stretch>
          </a:blipFill>
        </p:spPr>
        <p:txBody>
          <a:bodyPr/>
          <a:lstStyle/>
          <a:p>
            <a:endParaRPr lang="en-US"/>
          </a:p>
        </p:txBody>
      </p:sp>
      <p:sp>
        <p:nvSpPr>
          <p:cNvPr id="5" name="Freeform 5"/>
          <p:cNvSpPr/>
          <p:nvPr/>
        </p:nvSpPr>
        <p:spPr>
          <a:xfrm>
            <a:off x="9974018"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46506" t="-31366" r="-31668" b="-28456"/>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4" name="TextBox 14"/>
          <p:cNvSpPr txBox="1"/>
          <p:nvPr/>
        </p:nvSpPr>
        <p:spPr>
          <a:xfrm>
            <a:off x="516093" y="-206635"/>
            <a:ext cx="669141"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8</a:t>
            </a:r>
          </a:p>
        </p:txBody>
      </p:sp>
      <p:sp>
        <p:nvSpPr>
          <p:cNvPr id="15" name="TextBox 1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6" name="TextBox 16"/>
          <p:cNvSpPr txBox="1"/>
          <p:nvPr/>
        </p:nvSpPr>
        <p:spPr>
          <a:xfrm>
            <a:off x="2245262" y="6237370"/>
            <a:ext cx="7962862"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Ocean Front Family Suites</a:t>
            </a:r>
          </a:p>
        </p:txBody>
      </p:sp>
      <p:sp>
        <p:nvSpPr>
          <p:cNvPr id="17" name="TextBox 17"/>
          <p:cNvSpPr txBox="1"/>
          <p:nvPr/>
        </p:nvSpPr>
        <p:spPr>
          <a:xfrm>
            <a:off x="2896381" y="7281234"/>
            <a:ext cx="6090571" cy="19787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2 x Queen Size Bed (160 x 200 cm) Ocean Front, Cliff Top 135 Square Meters 4 Adults + 1 Child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36" t="-5145" r="-6125" b="-5132"/>
            </a:stretch>
          </a:blipFill>
        </p:spPr>
        <p:txBody>
          <a:bodyPr/>
          <a:lstStyle/>
          <a:p>
            <a:endParaRPr lang="en-US"/>
          </a:p>
        </p:txBody>
      </p:sp>
      <p:sp>
        <p:nvSpPr>
          <p:cNvPr id="3" name="Freeform 3"/>
          <p:cNvSpPr/>
          <p:nvPr/>
        </p:nvSpPr>
        <p:spPr>
          <a:xfrm>
            <a:off x="-63503" y="-63503"/>
            <a:ext cx="1784347" cy="10413997"/>
          </a:xfrm>
          <a:custGeom>
            <a:avLst/>
            <a:gdLst/>
            <a:ahLst/>
            <a:cxnLst/>
            <a:rect l="l" t="t" r="r" b="b"/>
            <a:pathLst>
              <a:path w="1784347" h="10413997">
                <a:moveTo>
                  <a:pt x="0" y="0"/>
                </a:moveTo>
                <a:lnTo>
                  <a:pt x="1784347" y="0"/>
                </a:lnTo>
                <a:lnTo>
                  <a:pt x="178434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48824"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5"/>
            <a:stretch>
              <a:fillRect l="-2237" r="-2201"/>
            </a:stretch>
          </a:blipFill>
        </p:spPr>
        <p:txBody>
          <a:bodyPr/>
          <a:lstStyle/>
          <a:p>
            <a:endParaRPr lang="en-US"/>
          </a:p>
        </p:txBody>
      </p:sp>
      <p:sp>
        <p:nvSpPr>
          <p:cNvPr id="5" name="Freeform 5"/>
          <p:cNvSpPr/>
          <p:nvPr/>
        </p:nvSpPr>
        <p:spPr>
          <a:xfrm>
            <a:off x="9964493" y="697678"/>
            <a:ext cx="7724775" cy="5381625"/>
          </a:xfrm>
          <a:custGeom>
            <a:avLst/>
            <a:gdLst/>
            <a:ahLst/>
            <a:cxnLst/>
            <a:rect l="l" t="t" r="r" b="b"/>
            <a:pathLst>
              <a:path w="7724775" h="5381625">
                <a:moveTo>
                  <a:pt x="0" y="0"/>
                </a:moveTo>
                <a:lnTo>
                  <a:pt x="7724775" y="0"/>
                </a:lnTo>
                <a:lnTo>
                  <a:pt x="7724775" y="5381625"/>
                </a:lnTo>
                <a:lnTo>
                  <a:pt x="0" y="5381625"/>
                </a:lnTo>
                <a:lnTo>
                  <a:pt x="0" y="0"/>
                </a:lnTo>
                <a:close/>
              </a:path>
            </a:pathLst>
          </a:custGeom>
          <a:blipFill>
            <a:blip r:embed="rId6"/>
            <a:stretch>
              <a:fillRect l="-16061" r="-16121"/>
            </a:stretch>
          </a:blipFill>
        </p:spPr>
        <p:txBody>
          <a:bodyPr/>
          <a:lstStyle/>
          <a:p>
            <a:endParaRPr lang="en-US"/>
          </a:p>
        </p:txBody>
      </p:sp>
      <p:grpSp>
        <p:nvGrpSpPr>
          <p:cNvPr id="6" name="Group 6"/>
          <p:cNvGrpSpPr>
            <a:grpSpLocks noChangeAspect="1"/>
          </p:cNvGrpSpPr>
          <p:nvPr/>
        </p:nvGrpSpPr>
        <p:grpSpPr>
          <a:xfrm>
            <a:off x="2591724" y="7498080"/>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8" name="Group 8"/>
          <p:cNvGrpSpPr>
            <a:grpSpLocks noChangeAspect="1"/>
          </p:cNvGrpSpPr>
          <p:nvPr/>
        </p:nvGrpSpPr>
        <p:grpSpPr>
          <a:xfrm>
            <a:off x="2591724" y="7993380"/>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0" name="Group 10"/>
          <p:cNvGrpSpPr>
            <a:grpSpLocks noChangeAspect="1"/>
          </p:cNvGrpSpPr>
          <p:nvPr/>
        </p:nvGrpSpPr>
        <p:grpSpPr>
          <a:xfrm>
            <a:off x="2591724" y="8488680"/>
            <a:ext cx="123825" cy="123825"/>
            <a:chOff x="0" y="0"/>
            <a:chExt cx="123825" cy="123825"/>
          </a:xfrm>
        </p:grpSpPr>
        <p:sp>
          <p:nvSpPr>
            <p:cNvPr id="11" name="Freeform 11"/>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2591724" y="8983980"/>
            <a:ext cx="123825" cy="123825"/>
            <a:chOff x="0" y="0"/>
            <a:chExt cx="123825" cy="123825"/>
          </a:xfrm>
        </p:grpSpPr>
        <p:sp>
          <p:nvSpPr>
            <p:cNvPr id="13" name="Freeform 13"/>
            <p:cNvSpPr/>
            <p:nvPr/>
          </p:nvSpPr>
          <p:spPr>
            <a:xfrm>
              <a:off x="0" y="0"/>
              <a:ext cx="123825" cy="123825"/>
            </a:xfrm>
            <a:custGeom>
              <a:avLst/>
              <a:gdLst/>
              <a:ahLst/>
              <a:cxnLst/>
              <a:rect l="l" t="t" r="r" b="b"/>
              <a:pathLst>
                <a:path w="123825" h="123825">
                  <a:moveTo>
                    <a:pt x="123825" y="61976"/>
                  </a:moveTo>
                  <a:lnTo>
                    <a:pt x="123444" y="70104"/>
                  </a:lnTo>
                  <a:lnTo>
                    <a:pt x="120650" y="81915"/>
                  </a:lnTo>
                  <a:cubicBezTo>
                    <a:pt x="117602" y="89408"/>
                    <a:pt x="115570" y="92964"/>
                    <a:pt x="113411" y="96393"/>
                  </a:cubicBezTo>
                  <a:lnTo>
                    <a:pt x="108585" y="102870"/>
                  </a:lnTo>
                  <a:lnTo>
                    <a:pt x="99695" y="111125"/>
                  </a:lnTo>
                  <a:cubicBezTo>
                    <a:pt x="92964" y="115697"/>
                    <a:pt x="89408" y="117602"/>
                    <a:pt x="85598" y="119126"/>
                  </a:cubicBezTo>
                  <a:lnTo>
                    <a:pt x="77978" y="121793"/>
                  </a:lnTo>
                  <a:lnTo>
                    <a:pt x="66040" y="123825"/>
                  </a:lnTo>
                  <a:cubicBezTo>
                    <a:pt x="57912" y="123825"/>
                    <a:pt x="53848" y="123444"/>
                    <a:pt x="49911" y="122682"/>
                  </a:cubicBezTo>
                  <a:lnTo>
                    <a:pt x="42037" y="120650"/>
                  </a:lnTo>
                  <a:lnTo>
                    <a:pt x="30988" y="115570"/>
                  </a:lnTo>
                  <a:cubicBezTo>
                    <a:pt x="24257" y="110998"/>
                    <a:pt x="21082" y="108458"/>
                    <a:pt x="18288" y="105664"/>
                  </a:cubicBezTo>
                  <a:lnTo>
                    <a:pt x="12700" y="99695"/>
                  </a:lnTo>
                  <a:lnTo>
                    <a:pt x="6223" y="89408"/>
                  </a:lnTo>
                  <a:cubicBezTo>
                    <a:pt x="3175" y="81915"/>
                    <a:pt x="1905" y="77978"/>
                    <a:pt x="1143" y="74041"/>
                  </a:cubicBezTo>
                  <a:lnTo>
                    <a:pt x="0" y="66040"/>
                  </a:lnTo>
                  <a:lnTo>
                    <a:pt x="381" y="53848"/>
                  </a:lnTo>
                  <a:cubicBezTo>
                    <a:pt x="1905" y="45847"/>
                    <a:pt x="3175" y="42037"/>
                    <a:pt x="4699" y="38227"/>
                  </a:cubicBezTo>
                  <a:lnTo>
                    <a:pt x="8128" y="30861"/>
                  </a:lnTo>
                  <a:lnTo>
                    <a:pt x="15240" y="20955"/>
                  </a:lnTo>
                  <a:cubicBezTo>
                    <a:pt x="20955" y="15240"/>
                    <a:pt x="24130" y="12700"/>
                    <a:pt x="27559" y="10414"/>
                  </a:cubicBezTo>
                  <a:lnTo>
                    <a:pt x="34417" y="6223"/>
                  </a:lnTo>
                  <a:lnTo>
                    <a:pt x="45847" y="1905"/>
                  </a:lnTo>
                  <a:cubicBezTo>
                    <a:pt x="53848" y="381"/>
                    <a:pt x="57785" y="0"/>
                    <a:pt x="61976" y="0"/>
                  </a:cubicBezTo>
                  <a:lnTo>
                    <a:pt x="70104" y="381"/>
                  </a:lnTo>
                  <a:lnTo>
                    <a:pt x="81915" y="3175"/>
                  </a:lnTo>
                  <a:cubicBezTo>
                    <a:pt x="89408" y="6223"/>
                    <a:pt x="92964" y="8255"/>
                    <a:pt x="96393" y="10414"/>
                  </a:cubicBezTo>
                  <a:lnTo>
                    <a:pt x="102870" y="15240"/>
                  </a:lnTo>
                  <a:lnTo>
                    <a:pt x="111125" y="24130"/>
                  </a:lnTo>
                  <a:cubicBezTo>
                    <a:pt x="115697" y="30861"/>
                    <a:pt x="117602" y="34417"/>
                    <a:pt x="119126" y="38227"/>
                  </a:cubicBezTo>
                  <a:lnTo>
                    <a:pt x="121793" y="45847"/>
                  </a:lnTo>
                  <a:lnTo>
                    <a:pt x="123825" y="57785"/>
                  </a:lnTo>
                  <a:close/>
                </a:path>
              </a:pathLst>
            </a:custGeom>
            <a:solidFill>
              <a:srgbClr val="000000"/>
            </a:solidFill>
          </p:spPr>
          <p:txBody>
            <a:bodyPr/>
            <a:lstStyle/>
            <a:p>
              <a:endParaRPr lang="en-US"/>
            </a:p>
          </p:txBody>
        </p:sp>
      </p:grpSp>
      <p:sp>
        <p:nvSpPr>
          <p:cNvPr id="14" name="TextBox 14"/>
          <p:cNvSpPr txBox="1"/>
          <p:nvPr/>
        </p:nvSpPr>
        <p:spPr>
          <a:xfrm>
            <a:off x="516093" y="-206645"/>
            <a:ext cx="659606" cy="1613592"/>
          </a:xfrm>
          <a:prstGeom prst="rect">
            <a:avLst/>
          </a:prstGeom>
        </p:spPr>
        <p:txBody>
          <a:bodyPr lIns="0" tIns="0" rIns="0" bIns="0" rtlCol="0" anchor="t">
            <a:spAutoFit/>
          </a:bodyPr>
          <a:lstStyle/>
          <a:p>
            <a:pPr algn="l">
              <a:lnSpc>
                <a:spcPts val="12890"/>
              </a:lnSpc>
            </a:pPr>
            <a:r>
              <a:rPr lang="en-US" sz="9207" b="1">
                <a:solidFill>
                  <a:srgbClr val="FFFFFF"/>
                </a:solidFill>
                <a:latin typeface="Playfair Display Bold"/>
                <a:ea typeface="Playfair Display Bold"/>
                <a:cs typeface="Playfair Display Bold"/>
                <a:sym typeface="Playfair Display Bold"/>
              </a:rPr>
              <a:t>9</a:t>
            </a:r>
          </a:p>
        </p:txBody>
      </p:sp>
      <p:sp>
        <p:nvSpPr>
          <p:cNvPr id="15" name="TextBox 15"/>
          <p:cNvSpPr txBox="1"/>
          <p:nvPr/>
        </p:nvSpPr>
        <p:spPr>
          <a:xfrm rot="-5400000">
            <a:off x="-2197665" y="5613321"/>
            <a:ext cx="5908186" cy="527018"/>
          </a:xfrm>
          <a:prstGeom prst="rect">
            <a:avLst/>
          </a:prstGeom>
        </p:spPr>
        <p:txBody>
          <a:bodyPr lIns="0" tIns="0" rIns="0" bIns="0" rtlCol="0" anchor="t">
            <a:spAutoFit/>
          </a:bodyPr>
          <a:lstStyle/>
          <a:p>
            <a:pPr algn="l">
              <a:lnSpc>
                <a:spcPts val="4200"/>
              </a:lnSpc>
            </a:pPr>
            <a:r>
              <a:rPr lang="en-US" sz="3000" b="1">
                <a:solidFill>
                  <a:srgbClr val="FFFFFF"/>
                </a:solidFill>
                <a:latin typeface="Playfair Display Bold"/>
                <a:ea typeface="Playfair Display Bold"/>
                <a:cs typeface="Playfair Display Bold"/>
                <a:sym typeface="Playfair Display Bold"/>
              </a:rPr>
              <a:t>SAMABE BALI SUITES &amp; VILLAS</a:t>
            </a:r>
          </a:p>
        </p:txBody>
      </p:sp>
      <p:sp>
        <p:nvSpPr>
          <p:cNvPr id="16" name="TextBox 16"/>
          <p:cNvSpPr txBox="1"/>
          <p:nvPr/>
        </p:nvSpPr>
        <p:spPr>
          <a:xfrm>
            <a:off x="2225269" y="6237370"/>
            <a:ext cx="9472460" cy="894026"/>
          </a:xfrm>
          <a:prstGeom prst="rect">
            <a:avLst/>
          </a:prstGeom>
        </p:spPr>
        <p:txBody>
          <a:bodyPr lIns="0" tIns="0" rIns="0" bIns="0" rtlCol="0" anchor="t">
            <a:spAutoFit/>
          </a:bodyPr>
          <a:lstStyle/>
          <a:p>
            <a:pPr algn="l">
              <a:lnSpc>
                <a:spcPts val="7139"/>
              </a:lnSpc>
            </a:pPr>
            <a:r>
              <a:rPr lang="en-US" sz="5100" b="1">
                <a:solidFill>
                  <a:srgbClr val="8C7731"/>
                </a:solidFill>
                <a:latin typeface="Playfair Display Bold"/>
                <a:ea typeface="Playfair Display Bold"/>
                <a:cs typeface="Playfair Display Bold"/>
                <a:sym typeface="Playfair Display Bold"/>
              </a:rPr>
              <a:t>Ocean Front Family Pool Suites</a:t>
            </a:r>
          </a:p>
        </p:txBody>
      </p:sp>
      <p:sp>
        <p:nvSpPr>
          <p:cNvPr id="17" name="TextBox 17"/>
          <p:cNvSpPr txBox="1"/>
          <p:nvPr/>
        </p:nvSpPr>
        <p:spPr>
          <a:xfrm>
            <a:off x="2896381" y="7281234"/>
            <a:ext cx="6090571" cy="1978704"/>
          </a:xfrm>
          <a:prstGeom prst="rect">
            <a:avLst/>
          </a:prstGeom>
        </p:spPr>
        <p:txBody>
          <a:bodyPr lIns="0" tIns="0" rIns="0" bIns="0" rtlCol="0" anchor="t">
            <a:spAutoFit/>
          </a:bodyPr>
          <a:lstStyle/>
          <a:p>
            <a:pPr algn="l">
              <a:lnSpc>
                <a:spcPts val="3899"/>
              </a:lnSpc>
            </a:pPr>
            <a:r>
              <a:rPr lang="en-US" sz="2999">
                <a:solidFill>
                  <a:srgbClr val="000000"/>
                </a:solidFill>
                <a:latin typeface="Public Sans"/>
                <a:ea typeface="Public Sans"/>
                <a:cs typeface="Public Sans"/>
                <a:sym typeface="Public Sans"/>
              </a:rPr>
              <a:t>2 x Queen Size Bed (160 x 200 cm) Ocean Front 180 Square Meters 4 Adults + 1 Child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1387</Words>
  <Application>Microsoft Macintosh PowerPoint</Application>
  <PresentationFormat>Custom</PresentationFormat>
  <Paragraphs>146</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Playfair Display Bold</vt:lpstr>
      <vt:lpstr>Public Sans</vt:lpstr>
      <vt:lpstr>Playfair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 Presentation - Samabe Bali Suites &amp; Villas.pdf</dc:title>
  <cp:lastModifiedBy>Sales UK</cp:lastModifiedBy>
  <cp:revision>1</cp:revision>
  <dcterms:created xsi:type="dcterms:W3CDTF">2006-08-16T00:00:00Z</dcterms:created>
  <dcterms:modified xsi:type="dcterms:W3CDTF">2024-12-18T12:29:43Z</dcterms:modified>
  <dc:identifier>DAGVe25nGME</dc:identifier>
</cp:coreProperties>
</file>